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Lst>
  <p:notesMasterIdLst>
    <p:notesMasterId r:id="rId21"/>
  </p:notesMasterIdLst>
  <p:sldIdLst>
    <p:sldId id="256" r:id="rId5"/>
    <p:sldId id="265" r:id="rId6"/>
    <p:sldId id="272" r:id="rId7"/>
    <p:sldId id="258" r:id="rId8"/>
    <p:sldId id="270" r:id="rId9"/>
    <p:sldId id="261" r:id="rId10"/>
    <p:sldId id="268" r:id="rId11"/>
    <p:sldId id="274" r:id="rId12"/>
    <p:sldId id="276" r:id="rId13"/>
    <p:sldId id="275" r:id="rId14"/>
    <p:sldId id="277" r:id="rId15"/>
    <p:sldId id="278" r:id="rId16"/>
    <p:sldId id="279" r:id="rId17"/>
    <p:sldId id="266" r:id="rId18"/>
    <p:sldId id="260" r:id="rId19"/>
    <p:sldId id="280"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1B214-CA83-DA90-040C-FDDC90D0E887}" name="n.mehandzhiyski" initials="n." userId="S::n.mehandzhiyski_pensoft.net#ext#@fondationbiodiversite.onmicrosoft.com::2b0f047c-f9fb-4fe2-b102-4f73c118e191" providerId="AD"/>
  <p188:author id="{26EDDD37-DE60-8583-DC77-74769B1198D1}" name="Daniela Guaras" initials="DG" userId="S::daniela.guaras@unep-wcmc.org::d3bf2162-4f7c-47ae-a6db-d19b65436195" providerId="AD"/>
  <p188:author id="{C0E46551-B4DB-97AC-D968-18A2B8721F7E}" name="Claire Brown" initials="CB" userId="S::claire.brown_unep-wcmc.org#ext#@fondationbiodiversite.onmicrosoft.com::43412059-8a2b-48b6-9a68-6986864bc96d" providerId="AD"/>
  <p188:author id="{ECE4C95A-C1AF-0E05-2373-4F5922040DB0}" name="Daniela Guaras" initials="DG" userId="S::daniela.guaras_unep-wcmc.org#ext#@fondationbiodiversite.onmicrosoft.com::ac20da57-203c-4d04-9de4-22616f9f3405" providerId="AD"/>
  <p188:author id="{4D79ED66-A597-FAD8-CBF8-385A41180768}" name="Marie-Claire DANNER" initials="MD" userId="S::marie-claire.danner@fondationbiodiversite.fr::324aaee3-59dd-4f73-b55d-d0de0c709f96" providerId="AD"/>
  <p188:author id="{5A84F26A-8DE9-0F59-24A2-4C11C43C7CB0}" name="Daniela Guaras" initials="DG" userId="Daniela Guara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is Barov" initials="BB" lastIdx="7" clrIdx="0">
    <p:extLst>
      <p:ext uri="{19B8F6BF-5375-455C-9EA6-DF929625EA0E}">
        <p15:presenceInfo xmlns:p15="http://schemas.microsoft.com/office/powerpoint/2012/main" userId="3fb02e0ff3ebc6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2B7"/>
    <a:srgbClr val="37B2A8"/>
    <a:srgbClr val="38B5A8"/>
    <a:srgbClr val="001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065" autoAdjust="0"/>
  </p:normalViewPr>
  <p:slideViewPr>
    <p:cSldViewPr snapToGrid="0">
      <p:cViewPr varScale="1">
        <p:scale>
          <a:sx n="92" d="100"/>
          <a:sy n="92" d="100"/>
        </p:scale>
        <p:origin x="1186"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diagrams/_rels/data2.xml.rels><?xml version="1.0" encoding="UTF-8" standalone="yes"?>
<Relationships xmlns="http://schemas.openxmlformats.org/package/2006/relationships"><Relationship Id="rId3" Type="http://schemas.openxmlformats.org/officeDocument/2006/relationships/hyperlink" Target="https://coop4cbd.eu/events" TargetMode="External"/><Relationship Id="rId2" Type="http://schemas.openxmlformats.org/officeDocument/2006/relationships/hyperlink" Target="https://dashboard.mailerlite.com/forms/425068/87130522775455178/share" TargetMode="External"/><Relationship Id="rId1" Type="http://schemas.openxmlformats.org/officeDocument/2006/relationships/hyperlink" Target="https://docs.google.com/forms/d/e/1FAIpQLSca8FP6ki28pfFKiDd_HVvvUe1v33dYEngITnLSrWgkE2S8iw/viewfor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coop4cbd.eu/events" TargetMode="External"/><Relationship Id="rId2" Type="http://schemas.openxmlformats.org/officeDocument/2006/relationships/hyperlink" Target="https://dashboard.mailerlite.com/forms/425068/87130522775455178/share" TargetMode="External"/><Relationship Id="rId1" Type="http://schemas.openxmlformats.org/officeDocument/2006/relationships/hyperlink" Target="https://docs.google.com/forms/d/e/1FAIpQLSca8FP6ki28pfFKiDd_HVvvUe1v33dYEngITnLSrWgkE2S8iw/viewform" TargetMode="Externa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B1F6C-4499-4D2F-BB28-CBE397BCA500}" type="doc">
      <dgm:prSet loTypeId="urn:microsoft.com/office/officeart/2005/8/layout/rings+Icon" loCatId="officeonline" qsTypeId="urn:microsoft.com/office/officeart/2005/8/quickstyle/simple1" qsCatId="simple" csTypeId="urn:microsoft.com/office/officeart/2005/8/colors/accent5_4" csCatId="accent5" phldr="1"/>
      <dgm:spPr/>
      <dgm:t>
        <a:bodyPr/>
        <a:lstStyle/>
        <a:p>
          <a:endParaRPr lang="en-GB"/>
        </a:p>
      </dgm:t>
    </dgm:pt>
    <dgm:pt modelId="{E5A049A0-F510-4627-BA0E-B008C398E71E}">
      <dgm:prSet phldrT="[Text]"/>
      <dgm:spPr/>
      <dgm:t>
        <a:bodyPr/>
        <a:lstStyle/>
        <a:p>
          <a:r>
            <a:rPr lang="en-GB" dirty="0"/>
            <a:t>CBD negotiators from EU, its Member States and associated countries</a:t>
          </a:r>
        </a:p>
      </dgm:t>
    </dgm:pt>
    <dgm:pt modelId="{3F200149-8463-4EBD-89B9-861A04F1BB9D}" type="parTrans" cxnId="{D3737B02-B8C6-452D-A721-A775F02EB7B2}">
      <dgm:prSet/>
      <dgm:spPr/>
      <dgm:t>
        <a:bodyPr/>
        <a:lstStyle/>
        <a:p>
          <a:endParaRPr lang="en-GB"/>
        </a:p>
      </dgm:t>
    </dgm:pt>
    <dgm:pt modelId="{C6ABDE74-0B15-4452-B7DC-F1B1EBAF6C32}" type="sibTrans" cxnId="{D3737B02-B8C6-452D-A721-A775F02EB7B2}">
      <dgm:prSet/>
      <dgm:spPr/>
      <dgm:t>
        <a:bodyPr/>
        <a:lstStyle/>
        <a:p>
          <a:endParaRPr lang="en-GB"/>
        </a:p>
      </dgm:t>
    </dgm:pt>
    <dgm:pt modelId="{B8AFE64C-7D90-4C05-8539-34B8B93DCE2E}">
      <dgm:prSet phldrT="[Text]"/>
      <dgm:spPr/>
      <dgm:t>
        <a:bodyPr/>
        <a:lstStyle/>
        <a:p>
          <a:r>
            <a:rPr lang="en-GB" dirty="0"/>
            <a:t>National Focal Points to the CBD and subsidiary bodies</a:t>
          </a:r>
        </a:p>
      </dgm:t>
    </dgm:pt>
    <dgm:pt modelId="{0FA8A514-E22B-4C2E-BAE9-40CBF162A6B4}" type="parTrans" cxnId="{440674D6-7420-4BDD-8AB4-5A2FEC947E02}">
      <dgm:prSet/>
      <dgm:spPr/>
      <dgm:t>
        <a:bodyPr/>
        <a:lstStyle/>
        <a:p>
          <a:endParaRPr lang="en-GB"/>
        </a:p>
      </dgm:t>
    </dgm:pt>
    <dgm:pt modelId="{34CD7FCC-0143-4A2B-928F-F1524FD064A2}" type="sibTrans" cxnId="{440674D6-7420-4BDD-8AB4-5A2FEC947E02}">
      <dgm:prSet/>
      <dgm:spPr/>
      <dgm:t>
        <a:bodyPr/>
        <a:lstStyle/>
        <a:p>
          <a:endParaRPr lang="en-GB"/>
        </a:p>
      </dgm:t>
    </dgm:pt>
    <dgm:pt modelId="{CC7DA002-4438-4877-BAF9-1A05CEE5E9D5}">
      <dgm:prSet phldrT="[Text]"/>
      <dgm:spPr/>
      <dgm:t>
        <a:bodyPr/>
        <a:lstStyle/>
        <a:p>
          <a:r>
            <a:rPr lang="en-GB" dirty="0"/>
            <a:t>National Focal Points to the CHM</a:t>
          </a:r>
        </a:p>
      </dgm:t>
    </dgm:pt>
    <dgm:pt modelId="{36888896-705E-4DAA-9A03-5DE99DA4A7AC}" type="parTrans" cxnId="{8114C6A4-C53A-4ABF-878D-00CA7B7D9827}">
      <dgm:prSet/>
      <dgm:spPr/>
      <dgm:t>
        <a:bodyPr/>
        <a:lstStyle/>
        <a:p>
          <a:endParaRPr lang="en-GB"/>
        </a:p>
      </dgm:t>
    </dgm:pt>
    <dgm:pt modelId="{E033251F-A5FE-45DF-B7F0-A029BF6CAA9A}" type="sibTrans" cxnId="{8114C6A4-C53A-4ABF-878D-00CA7B7D9827}">
      <dgm:prSet/>
      <dgm:spPr/>
      <dgm:t>
        <a:bodyPr/>
        <a:lstStyle/>
        <a:p>
          <a:endParaRPr lang="en-GB"/>
        </a:p>
      </dgm:t>
    </dgm:pt>
    <dgm:pt modelId="{A171F7E4-AF28-4174-B36D-E11D5F51CBE8}">
      <dgm:prSet phldrT="[Text]"/>
      <dgm:spPr/>
      <dgm:t>
        <a:bodyPr/>
        <a:lstStyle/>
        <a:p>
          <a:r>
            <a:rPr lang="en-GB" dirty="0"/>
            <a:t>European researchers</a:t>
          </a:r>
        </a:p>
      </dgm:t>
    </dgm:pt>
    <dgm:pt modelId="{6901C91E-E7FE-4E5E-965D-296CF3C95156}" type="parTrans" cxnId="{9FFB5008-9B89-4BCE-AF6B-CC65736D7CD7}">
      <dgm:prSet/>
      <dgm:spPr/>
      <dgm:t>
        <a:bodyPr/>
        <a:lstStyle/>
        <a:p>
          <a:endParaRPr lang="en-GB"/>
        </a:p>
      </dgm:t>
    </dgm:pt>
    <dgm:pt modelId="{2E5A1D2A-1B54-4D48-9B1F-55152EFBB333}" type="sibTrans" cxnId="{9FFB5008-9B89-4BCE-AF6B-CC65736D7CD7}">
      <dgm:prSet/>
      <dgm:spPr/>
      <dgm:t>
        <a:bodyPr/>
        <a:lstStyle/>
        <a:p>
          <a:endParaRPr lang="en-GB"/>
        </a:p>
      </dgm:t>
    </dgm:pt>
    <dgm:pt modelId="{CA215B63-BA06-4199-8D8B-4C6BDA05B011}">
      <dgm:prSet phldrT="[Text]"/>
      <dgm:spPr/>
      <dgm:t>
        <a:bodyPr/>
        <a:lstStyle/>
        <a:p>
          <a:r>
            <a:rPr lang="en-GB" dirty="0"/>
            <a:t>European practitioners, including staff from EU institutions</a:t>
          </a:r>
        </a:p>
      </dgm:t>
    </dgm:pt>
    <dgm:pt modelId="{9189074B-FDA6-4405-B095-DA057D3C365E}" type="parTrans" cxnId="{0A966A9B-316C-4A2E-B3BE-1048ECB9CD66}">
      <dgm:prSet/>
      <dgm:spPr/>
      <dgm:t>
        <a:bodyPr/>
        <a:lstStyle/>
        <a:p>
          <a:endParaRPr lang="en-GB"/>
        </a:p>
      </dgm:t>
    </dgm:pt>
    <dgm:pt modelId="{9129AB4D-4FC7-4AF4-AB93-887ED803A5EE}" type="sibTrans" cxnId="{0A966A9B-316C-4A2E-B3BE-1048ECB9CD66}">
      <dgm:prSet/>
      <dgm:spPr/>
      <dgm:t>
        <a:bodyPr/>
        <a:lstStyle/>
        <a:p>
          <a:endParaRPr lang="en-GB"/>
        </a:p>
      </dgm:t>
    </dgm:pt>
    <dgm:pt modelId="{625400A7-30F1-4CAE-AA27-7906DFBC6564}" type="pres">
      <dgm:prSet presAssocID="{6BDB1F6C-4499-4D2F-BB28-CBE397BCA500}" presName="Name0" presStyleCnt="0">
        <dgm:presLayoutVars>
          <dgm:chMax val="7"/>
          <dgm:dir/>
          <dgm:resizeHandles val="exact"/>
        </dgm:presLayoutVars>
      </dgm:prSet>
      <dgm:spPr/>
    </dgm:pt>
    <dgm:pt modelId="{325B6EA4-E9A7-41E3-8765-9680945C9B2B}" type="pres">
      <dgm:prSet presAssocID="{6BDB1F6C-4499-4D2F-BB28-CBE397BCA500}" presName="ellipse1" presStyleLbl="vennNode1" presStyleIdx="0" presStyleCnt="5">
        <dgm:presLayoutVars>
          <dgm:bulletEnabled val="1"/>
        </dgm:presLayoutVars>
      </dgm:prSet>
      <dgm:spPr/>
    </dgm:pt>
    <dgm:pt modelId="{CA7C5D9D-0031-4106-8DE2-009B6827EBA3}" type="pres">
      <dgm:prSet presAssocID="{6BDB1F6C-4499-4D2F-BB28-CBE397BCA500}" presName="ellipse2" presStyleLbl="vennNode1" presStyleIdx="1" presStyleCnt="5">
        <dgm:presLayoutVars>
          <dgm:bulletEnabled val="1"/>
        </dgm:presLayoutVars>
      </dgm:prSet>
      <dgm:spPr/>
    </dgm:pt>
    <dgm:pt modelId="{806211C9-B40D-4390-88D6-20E330BAFAE3}" type="pres">
      <dgm:prSet presAssocID="{6BDB1F6C-4499-4D2F-BB28-CBE397BCA500}" presName="ellipse3" presStyleLbl="vennNode1" presStyleIdx="2" presStyleCnt="5">
        <dgm:presLayoutVars>
          <dgm:bulletEnabled val="1"/>
        </dgm:presLayoutVars>
      </dgm:prSet>
      <dgm:spPr/>
    </dgm:pt>
    <dgm:pt modelId="{BD87C652-D875-42BB-AC41-A531FCE1C5DF}" type="pres">
      <dgm:prSet presAssocID="{6BDB1F6C-4499-4D2F-BB28-CBE397BCA500}" presName="ellipse4" presStyleLbl="vennNode1" presStyleIdx="3" presStyleCnt="5">
        <dgm:presLayoutVars>
          <dgm:bulletEnabled val="1"/>
        </dgm:presLayoutVars>
      </dgm:prSet>
      <dgm:spPr/>
    </dgm:pt>
    <dgm:pt modelId="{01E51F73-4363-428E-B236-442136CE31B6}" type="pres">
      <dgm:prSet presAssocID="{6BDB1F6C-4499-4D2F-BB28-CBE397BCA500}" presName="ellipse5" presStyleLbl="vennNode1" presStyleIdx="4" presStyleCnt="5">
        <dgm:presLayoutVars>
          <dgm:bulletEnabled val="1"/>
        </dgm:presLayoutVars>
      </dgm:prSet>
      <dgm:spPr/>
    </dgm:pt>
  </dgm:ptLst>
  <dgm:cxnLst>
    <dgm:cxn modelId="{D3737B02-B8C6-452D-A721-A775F02EB7B2}" srcId="{6BDB1F6C-4499-4D2F-BB28-CBE397BCA500}" destId="{E5A049A0-F510-4627-BA0E-B008C398E71E}" srcOrd="0" destOrd="0" parTransId="{3F200149-8463-4EBD-89B9-861A04F1BB9D}" sibTransId="{C6ABDE74-0B15-4452-B7DC-F1B1EBAF6C32}"/>
    <dgm:cxn modelId="{9FFB5008-9B89-4BCE-AF6B-CC65736D7CD7}" srcId="{6BDB1F6C-4499-4D2F-BB28-CBE397BCA500}" destId="{A171F7E4-AF28-4174-B36D-E11D5F51CBE8}" srcOrd="3" destOrd="0" parTransId="{6901C91E-E7FE-4E5E-965D-296CF3C95156}" sibTransId="{2E5A1D2A-1B54-4D48-9B1F-55152EFBB333}"/>
    <dgm:cxn modelId="{5488772A-3E44-415E-9A78-57A45C325838}" type="presOf" srcId="{CC7DA002-4438-4877-BAF9-1A05CEE5E9D5}" destId="{806211C9-B40D-4390-88D6-20E330BAFAE3}" srcOrd="0" destOrd="0" presId="urn:microsoft.com/office/officeart/2005/8/layout/rings+Icon"/>
    <dgm:cxn modelId="{31692946-002E-4EDC-8E9C-27172A10B189}" type="presOf" srcId="{B8AFE64C-7D90-4C05-8539-34B8B93DCE2E}" destId="{CA7C5D9D-0031-4106-8DE2-009B6827EBA3}" srcOrd="0" destOrd="0" presId="urn:microsoft.com/office/officeart/2005/8/layout/rings+Icon"/>
    <dgm:cxn modelId="{6E0C0E73-EF73-4E96-8F6D-0708BDB74FC9}" type="presOf" srcId="{E5A049A0-F510-4627-BA0E-B008C398E71E}" destId="{325B6EA4-E9A7-41E3-8765-9680945C9B2B}" srcOrd="0" destOrd="0" presId="urn:microsoft.com/office/officeart/2005/8/layout/rings+Icon"/>
    <dgm:cxn modelId="{0A966A9B-316C-4A2E-B3BE-1048ECB9CD66}" srcId="{6BDB1F6C-4499-4D2F-BB28-CBE397BCA500}" destId="{CA215B63-BA06-4199-8D8B-4C6BDA05B011}" srcOrd="4" destOrd="0" parTransId="{9189074B-FDA6-4405-B095-DA057D3C365E}" sibTransId="{9129AB4D-4FC7-4AF4-AB93-887ED803A5EE}"/>
    <dgm:cxn modelId="{F9EBA49D-1A30-4F09-ACAD-B669EABF2800}" type="presOf" srcId="{A171F7E4-AF28-4174-B36D-E11D5F51CBE8}" destId="{BD87C652-D875-42BB-AC41-A531FCE1C5DF}" srcOrd="0" destOrd="0" presId="urn:microsoft.com/office/officeart/2005/8/layout/rings+Icon"/>
    <dgm:cxn modelId="{8114C6A4-C53A-4ABF-878D-00CA7B7D9827}" srcId="{6BDB1F6C-4499-4D2F-BB28-CBE397BCA500}" destId="{CC7DA002-4438-4877-BAF9-1A05CEE5E9D5}" srcOrd="2" destOrd="0" parTransId="{36888896-705E-4DAA-9A03-5DE99DA4A7AC}" sibTransId="{E033251F-A5FE-45DF-B7F0-A029BF6CAA9A}"/>
    <dgm:cxn modelId="{E2B721CF-45D5-44F3-8D6C-C4801BEA0911}" type="presOf" srcId="{CA215B63-BA06-4199-8D8B-4C6BDA05B011}" destId="{01E51F73-4363-428E-B236-442136CE31B6}" srcOrd="0" destOrd="0" presId="urn:microsoft.com/office/officeart/2005/8/layout/rings+Icon"/>
    <dgm:cxn modelId="{440674D6-7420-4BDD-8AB4-5A2FEC947E02}" srcId="{6BDB1F6C-4499-4D2F-BB28-CBE397BCA500}" destId="{B8AFE64C-7D90-4C05-8539-34B8B93DCE2E}" srcOrd="1" destOrd="0" parTransId="{0FA8A514-E22B-4C2E-BAE9-40CBF162A6B4}" sibTransId="{34CD7FCC-0143-4A2B-928F-F1524FD064A2}"/>
    <dgm:cxn modelId="{5060C4E9-C82D-4615-81E2-1C81D4690257}" type="presOf" srcId="{6BDB1F6C-4499-4D2F-BB28-CBE397BCA500}" destId="{625400A7-30F1-4CAE-AA27-7906DFBC6564}" srcOrd="0" destOrd="0" presId="urn:microsoft.com/office/officeart/2005/8/layout/rings+Icon"/>
    <dgm:cxn modelId="{DB31721D-3FA3-41E8-83A3-13B87CDC4F14}" type="presParOf" srcId="{625400A7-30F1-4CAE-AA27-7906DFBC6564}" destId="{325B6EA4-E9A7-41E3-8765-9680945C9B2B}" srcOrd="0" destOrd="0" presId="urn:microsoft.com/office/officeart/2005/8/layout/rings+Icon"/>
    <dgm:cxn modelId="{A8AB39AF-ADD5-41C9-855C-D41E7D1A6373}" type="presParOf" srcId="{625400A7-30F1-4CAE-AA27-7906DFBC6564}" destId="{CA7C5D9D-0031-4106-8DE2-009B6827EBA3}" srcOrd="1" destOrd="0" presId="urn:microsoft.com/office/officeart/2005/8/layout/rings+Icon"/>
    <dgm:cxn modelId="{C3353CB0-8BDB-42FB-A561-5B987749107E}" type="presParOf" srcId="{625400A7-30F1-4CAE-AA27-7906DFBC6564}" destId="{806211C9-B40D-4390-88D6-20E330BAFAE3}" srcOrd="2" destOrd="0" presId="urn:microsoft.com/office/officeart/2005/8/layout/rings+Icon"/>
    <dgm:cxn modelId="{B51C739B-99C3-4240-9762-8975C8F870E2}" type="presParOf" srcId="{625400A7-30F1-4CAE-AA27-7906DFBC6564}" destId="{BD87C652-D875-42BB-AC41-A531FCE1C5DF}" srcOrd="3" destOrd="0" presId="urn:microsoft.com/office/officeart/2005/8/layout/rings+Icon"/>
    <dgm:cxn modelId="{911E8495-5934-44B9-9633-08225755C0D7}" type="presParOf" srcId="{625400A7-30F1-4CAE-AA27-7906DFBC6564}" destId="{01E51F73-4363-428E-B236-442136CE31B6}"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7707A3-D493-4E80-AFB5-01633FD2AFD7}"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en-GB"/>
        </a:p>
      </dgm:t>
    </dgm:pt>
    <dgm:pt modelId="{45805014-4CF5-4093-A631-1534D1F8FEB1}">
      <dgm:prSet phldrT="[Text]"/>
      <dgm:spPr/>
      <dgm:t>
        <a:bodyPr/>
        <a:lstStyle/>
        <a:p>
          <a:r>
            <a:rPr lang="en-GB" dirty="0"/>
            <a:t>Submit an expression of interest to our </a:t>
          </a:r>
          <a:r>
            <a:rPr lang="en-GB" dirty="0">
              <a:hlinkClick xmlns:r="http://schemas.openxmlformats.org/officeDocument/2006/relationships" r:id="rId1"/>
            </a:rPr>
            <a:t>call for experts</a:t>
          </a:r>
          <a:endParaRPr lang="en-GB" dirty="0"/>
        </a:p>
      </dgm:t>
    </dgm:pt>
    <dgm:pt modelId="{E4B45C79-39BF-4DA5-94E1-0AE7E41EAB7E}" type="parTrans" cxnId="{75F15870-C30E-4242-9A19-5E84DA3B2EC8}">
      <dgm:prSet/>
      <dgm:spPr/>
      <dgm:t>
        <a:bodyPr/>
        <a:lstStyle/>
        <a:p>
          <a:endParaRPr lang="en-GB"/>
        </a:p>
      </dgm:t>
    </dgm:pt>
    <dgm:pt modelId="{FF64DC7E-4152-4D35-BB0B-F25CB89CE3AF}" type="sibTrans" cxnId="{75F15870-C30E-4242-9A19-5E84DA3B2EC8}">
      <dgm:prSet/>
      <dgm:spPr/>
      <dgm:t>
        <a:bodyPr/>
        <a:lstStyle/>
        <a:p>
          <a:endParaRPr lang="en-GB"/>
        </a:p>
      </dgm:t>
    </dgm:pt>
    <dgm:pt modelId="{9D2FFD09-9C01-412C-94C5-84B822674F57}">
      <dgm:prSet phldrT="[Text]"/>
      <dgm:spPr/>
      <dgm:t>
        <a:bodyPr/>
        <a:lstStyle/>
        <a:p>
          <a:r>
            <a:rPr lang="en-GB" dirty="0"/>
            <a:t>Subscribe to our </a:t>
          </a:r>
          <a:r>
            <a:rPr lang="en-GB" dirty="0">
              <a:hlinkClick xmlns:r="http://schemas.openxmlformats.org/officeDocument/2006/relationships" r:id="rId2"/>
            </a:rPr>
            <a:t>newsletter</a:t>
          </a:r>
          <a:endParaRPr lang="en-GB" dirty="0"/>
        </a:p>
      </dgm:t>
    </dgm:pt>
    <dgm:pt modelId="{EF978245-46D4-4766-8288-118422922022}" type="parTrans" cxnId="{497B2317-37E3-4AD3-855D-CC524F8CCC95}">
      <dgm:prSet/>
      <dgm:spPr/>
      <dgm:t>
        <a:bodyPr/>
        <a:lstStyle/>
        <a:p>
          <a:endParaRPr lang="en-GB"/>
        </a:p>
      </dgm:t>
    </dgm:pt>
    <dgm:pt modelId="{D7AFD233-21D3-467B-83FB-112CC1E29036}" type="sibTrans" cxnId="{497B2317-37E3-4AD3-855D-CC524F8CCC95}">
      <dgm:prSet/>
      <dgm:spPr/>
      <dgm:t>
        <a:bodyPr/>
        <a:lstStyle/>
        <a:p>
          <a:endParaRPr lang="en-GB"/>
        </a:p>
      </dgm:t>
    </dgm:pt>
    <dgm:pt modelId="{7141AB72-AA63-401B-8D0F-A4DAC5EB1A19}">
      <dgm:prSet phldrT="[Text]"/>
      <dgm:spPr/>
      <dgm:t>
        <a:bodyPr/>
        <a:lstStyle/>
        <a:p>
          <a:r>
            <a:rPr lang="en-GB" dirty="0"/>
            <a:t>Check our </a:t>
          </a:r>
          <a:r>
            <a:rPr lang="en-GB" dirty="0">
              <a:hlinkClick xmlns:r="http://schemas.openxmlformats.org/officeDocument/2006/relationships" r:id="rId3"/>
            </a:rPr>
            <a:t>calendar</a:t>
          </a:r>
          <a:r>
            <a:rPr lang="en-GB" dirty="0"/>
            <a:t> of relevant regional and global events</a:t>
          </a:r>
        </a:p>
      </dgm:t>
    </dgm:pt>
    <dgm:pt modelId="{A1DE3A83-08E3-495D-AD50-74B6A73477C7}" type="parTrans" cxnId="{3D4C11A3-8B9E-4264-8121-351BB5960C14}">
      <dgm:prSet/>
      <dgm:spPr/>
      <dgm:t>
        <a:bodyPr/>
        <a:lstStyle/>
        <a:p>
          <a:endParaRPr lang="en-GB"/>
        </a:p>
      </dgm:t>
    </dgm:pt>
    <dgm:pt modelId="{C022C1F2-0A94-4ABE-AE0A-AFCD68A4678B}" type="sibTrans" cxnId="{3D4C11A3-8B9E-4264-8121-351BB5960C14}">
      <dgm:prSet/>
      <dgm:spPr/>
      <dgm:t>
        <a:bodyPr/>
        <a:lstStyle/>
        <a:p>
          <a:endParaRPr lang="en-GB"/>
        </a:p>
      </dgm:t>
    </dgm:pt>
    <dgm:pt modelId="{D365817A-8964-42F7-B5DD-144C78D55F2C}" type="pres">
      <dgm:prSet presAssocID="{307707A3-D493-4E80-AFB5-01633FD2AFD7}" presName="diagram" presStyleCnt="0">
        <dgm:presLayoutVars>
          <dgm:dir/>
          <dgm:resizeHandles val="exact"/>
        </dgm:presLayoutVars>
      </dgm:prSet>
      <dgm:spPr/>
    </dgm:pt>
    <dgm:pt modelId="{4DC5C28C-569F-42AF-9DE6-F02822F8995F}" type="pres">
      <dgm:prSet presAssocID="{45805014-4CF5-4093-A631-1534D1F8FEB1}" presName="node" presStyleLbl="node1" presStyleIdx="0" presStyleCnt="3">
        <dgm:presLayoutVars>
          <dgm:bulletEnabled val="1"/>
        </dgm:presLayoutVars>
      </dgm:prSet>
      <dgm:spPr/>
    </dgm:pt>
    <dgm:pt modelId="{668B0446-93D7-4E58-92BC-A0F81AF1BE80}" type="pres">
      <dgm:prSet presAssocID="{FF64DC7E-4152-4D35-BB0B-F25CB89CE3AF}" presName="sibTrans" presStyleCnt="0"/>
      <dgm:spPr/>
    </dgm:pt>
    <dgm:pt modelId="{4A5C1CA3-8CE3-472B-BC9F-09BC1F9C518D}" type="pres">
      <dgm:prSet presAssocID="{9D2FFD09-9C01-412C-94C5-84B822674F57}" presName="node" presStyleLbl="node1" presStyleIdx="1" presStyleCnt="3">
        <dgm:presLayoutVars>
          <dgm:bulletEnabled val="1"/>
        </dgm:presLayoutVars>
      </dgm:prSet>
      <dgm:spPr/>
    </dgm:pt>
    <dgm:pt modelId="{42959318-992C-4DF1-B2E2-6DE729B8E709}" type="pres">
      <dgm:prSet presAssocID="{D7AFD233-21D3-467B-83FB-112CC1E29036}" presName="sibTrans" presStyleCnt="0"/>
      <dgm:spPr/>
    </dgm:pt>
    <dgm:pt modelId="{5F01C0BE-9BBD-4042-9865-6A5AEE955EF8}" type="pres">
      <dgm:prSet presAssocID="{7141AB72-AA63-401B-8D0F-A4DAC5EB1A19}" presName="node" presStyleLbl="node1" presStyleIdx="2" presStyleCnt="3">
        <dgm:presLayoutVars>
          <dgm:bulletEnabled val="1"/>
        </dgm:presLayoutVars>
      </dgm:prSet>
      <dgm:spPr/>
    </dgm:pt>
  </dgm:ptLst>
  <dgm:cxnLst>
    <dgm:cxn modelId="{497B2317-37E3-4AD3-855D-CC524F8CCC95}" srcId="{307707A3-D493-4E80-AFB5-01633FD2AFD7}" destId="{9D2FFD09-9C01-412C-94C5-84B822674F57}" srcOrd="1" destOrd="0" parTransId="{EF978245-46D4-4766-8288-118422922022}" sibTransId="{D7AFD233-21D3-467B-83FB-112CC1E29036}"/>
    <dgm:cxn modelId="{FF0AD926-0C0C-4B84-BBD6-0A38592D1712}" type="presOf" srcId="{9D2FFD09-9C01-412C-94C5-84B822674F57}" destId="{4A5C1CA3-8CE3-472B-BC9F-09BC1F9C518D}" srcOrd="0" destOrd="0" presId="urn:microsoft.com/office/officeart/2005/8/layout/default"/>
    <dgm:cxn modelId="{75F15870-C30E-4242-9A19-5E84DA3B2EC8}" srcId="{307707A3-D493-4E80-AFB5-01633FD2AFD7}" destId="{45805014-4CF5-4093-A631-1534D1F8FEB1}" srcOrd="0" destOrd="0" parTransId="{E4B45C79-39BF-4DA5-94E1-0AE7E41EAB7E}" sibTransId="{FF64DC7E-4152-4D35-BB0B-F25CB89CE3AF}"/>
    <dgm:cxn modelId="{87E1019F-B2C9-4AE8-95E5-95AF6DE289D7}" type="presOf" srcId="{45805014-4CF5-4093-A631-1534D1F8FEB1}" destId="{4DC5C28C-569F-42AF-9DE6-F02822F8995F}" srcOrd="0" destOrd="0" presId="urn:microsoft.com/office/officeart/2005/8/layout/default"/>
    <dgm:cxn modelId="{3D4C11A3-8B9E-4264-8121-351BB5960C14}" srcId="{307707A3-D493-4E80-AFB5-01633FD2AFD7}" destId="{7141AB72-AA63-401B-8D0F-A4DAC5EB1A19}" srcOrd="2" destOrd="0" parTransId="{A1DE3A83-08E3-495D-AD50-74B6A73477C7}" sibTransId="{C022C1F2-0A94-4ABE-AE0A-AFCD68A4678B}"/>
    <dgm:cxn modelId="{ABB640CA-E0F4-4FD5-B84F-93484F0BB843}" type="presOf" srcId="{307707A3-D493-4E80-AFB5-01633FD2AFD7}" destId="{D365817A-8964-42F7-B5DD-144C78D55F2C}" srcOrd="0" destOrd="0" presId="urn:microsoft.com/office/officeart/2005/8/layout/default"/>
    <dgm:cxn modelId="{12CD52D4-F44F-4EE2-A524-EEB90EF0E4E6}" type="presOf" srcId="{7141AB72-AA63-401B-8D0F-A4DAC5EB1A19}" destId="{5F01C0BE-9BBD-4042-9865-6A5AEE955EF8}" srcOrd="0" destOrd="0" presId="urn:microsoft.com/office/officeart/2005/8/layout/default"/>
    <dgm:cxn modelId="{32160D0F-FA66-49B8-BA7A-57BC37BAAAA0}" type="presParOf" srcId="{D365817A-8964-42F7-B5DD-144C78D55F2C}" destId="{4DC5C28C-569F-42AF-9DE6-F02822F8995F}" srcOrd="0" destOrd="0" presId="urn:microsoft.com/office/officeart/2005/8/layout/default"/>
    <dgm:cxn modelId="{0CE6FFCD-60F2-4C19-B6F7-776FA1480B33}" type="presParOf" srcId="{D365817A-8964-42F7-B5DD-144C78D55F2C}" destId="{668B0446-93D7-4E58-92BC-A0F81AF1BE80}" srcOrd="1" destOrd="0" presId="urn:microsoft.com/office/officeart/2005/8/layout/default"/>
    <dgm:cxn modelId="{7841C99B-5459-49D4-8C62-C5062D2A41E8}" type="presParOf" srcId="{D365817A-8964-42F7-B5DD-144C78D55F2C}" destId="{4A5C1CA3-8CE3-472B-BC9F-09BC1F9C518D}" srcOrd="2" destOrd="0" presId="urn:microsoft.com/office/officeart/2005/8/layout/default"/>
    <dgm:cxn modelId="{3AF0D7EE-F5EE-4F69-9DF6-7A91F1616D62}" type="presParOf" srcId="{D365817A-8964-42F7-B5DD-144C78D55F2C}" destId="{42959318-992C-4DF1-B2E2-6DE729B8E709}" srcOrd="3" destOrd="0" presId="urn:microsoft.com/office/officeart/2005/8/layout/default"/>
    <dgm:cxn modelId="{1AAE47CD-B6B2-4F60-AAB4-AC727193C7A8}" type="presParOf" srcId="{D365817A-8964-42F7-B5DD-144C78D55F2C}" destId="{5F01C0BE-9BBD-4042-9865-6A5AEE955EF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B6EA4-E9A7-41E3-8765-9680945C9B2B}">
      <dsp:nvSpPr>
        <dsp:cNvPr id="0" name=""/>
        <dsp:cNvSpPr/>
      </dsp:nvSpPr>
      <dsp:spPr>
        <a:xfrm>
          <a:off x="676434" y="0"/>
          <a:ext cx="2031116" cy="2031112"/>
        </a:xfrm>
        <a:prstGeom prst="ellipse">
          <a:avLst/>
        </a:prstGeom>
        <a:solidFill>
          <a:schemeClr val="accent5">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CBD negotiators from EU, its Member States and associated countries</a:t>
          </a:r>
        </a:p>
      </dsp:txBody>
      <dsp:txXfrm>
        <a:off x="973884" y="297449"/>
        <a:ext cx="1436216" cy="1436214"/>
      </dsp:txXfrm>
    </dsp:sp>
    <dsp:sp modelId="{CA7C5D9D-0031-4106-8DE2-009B6827EBA3}">
      <dsp:nvSpPr>
        <dsp:cNvPr id="0" name=""/>
        <dsp:cNvSpPr/>
      </dsp:nvSpPr>
      <dsp:spPr>
        <a:xfrm>
          <a:off x="1720866" y="1354638"/>
          <a:ext cx="2031116" cy="2031112"/>
        </a:xfrm>
        <a:prstGeom prst="ellipse">
          <a:avLst/>
        </a:prstGeom>
        <a:solidFill>
          <a:schemeClr val="accent5">
            <a:shade val="80000"/>
            <a:alpha val="50000"/>
            <a:hueOff val="127021"/>
            <a:satOff val="-28863"/>
            <a:lumOff val="19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National Focal Points to the CBD and subsidiary bodies</a:t>
          </a:r>
        </a:p>
      </dsp:txBody>
      <dsp:txXfrm>
        <a:off x="2018316" y="1652087"/>
        <a:ext cx="1436216" cy="1436214"/>
      </dsp:txXfrm>
    </dsp:sp>
    <dsp:sp modelId="{806211C9-B40D-4390-88D6-20E330BAFAE3}">
      <dsp:nvSpPr>
        <dsp:cNvPr id="0" name=""/>
        <dsp:cNvSpPr/>
      </dsp:nvSpPr>
      <dsp:spPr>
        <a:xfrm>
          <a:off x="2765920" y="0"/>
          <a:ext cx="2031116" cy="2031112"/>
        </a:xfrm>
        <a:prstGeom prst="ellipse">
          <a:avLst/>
        </a:prstGeom>
        <a:solidFill>
          <a:schemeClr val="accent5">
            <a:shade val="80000"/>
            <a:alpha val="50000"/>
            <a:hueOff val="254042"/>
            <a:satOff val="-57726"/>
            <a:lumOff val="39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National Focal Points to the CHM</a:t>
          </a:r>
        </a:p>
      </dsp:txBody>
      <dsp:txXfrm>
        <a:off x="3063370" y="297449"/>
        <a:ext cx="1436216" cy="1436214"/>
      </dsp:txXfrm>
    </dsp:sp>
    <dsp:sp modelId="{BD87C652-D875-42BB-AC41-A531FCE1C5DF}">
      <dsp:nvSpPr>
        <dsp:cNvPr id="0" name=""/>
        <dsp:cNvSpPr/>
      </dsp:nvSpPr>
      <dsp:spPr>
        <a:xfrm>
          <a:off x="3810352" y="1354638"/>
          <a:ext cx="2031116" cy="2031112"/>
        </a:xfrm>
        <a:prstGeom prst="ellipse">
          <a:avLst/>
        </a:prstGeom>
        <a:solidFill>
          <a:schemeClr val="accent5">
            <a:shade val="80000"/>
            <a:alpha val="50000"/>
            <a:hueOff val="254042"/>
            <a:satOff val="-57726"/>
            <a:lumOff val="39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European researchers</a:t>
          </a:r>
        </a:p>
      </dsp:txBody>
      <dsp:txXfrm>
        <a:off x="4107802" y="1652087"/>
        <a:ext cx="1436216" cy="1436214"/>
      </dsp:txXfrm>
    </dsp:sp>
    <dsp:sp modelId="{01E51F73-4363-428E-B236-442136CE31B6}">
      <dsp:nvSpPr>
        <dsp:cNvPr id="0" name=""/>
        <dsp:cNvSpPr/>
      </dsp:nvSpPr>
      <dsp:spPr>
        <a:xfrm>
          <a:off x="4854784" y="0"/>
          <a:ext cx="2031116" cy="2031112"/>
        </a:xfrm>
        <a:prstGeom prst="ellipse">
          <a:avLst/>
        </a:prstGeom>
        <a:solidFill>
          <a:schemeClr val="accent5">
            <a:shade val="80000"/>
            <a:alpha val="50000"/>
            <a:hueOff val="127021"/>
            <a:satOff val="-28863"/>
            <a:lumOff val="19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European practitioners, including staff from EU institutions</a:t>
          </a:r>
        </a:p>
      </dsp:txBody>
      <dsp:txXfrm>
        <a:off x="5152234" y="297449"/>
        <a:ext cx="1436216" cy="1436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5C28C-569F-42AF-9DE6-F02822F8995F}">
      <dsp:nvSpPr>
        <dsp:cNvPr id="0" name=""/>
        <dsp:cNvSpPr/>
      </dsp:nvSpPr>
      <dsp:spPr>
        <a:xfrm>
          <a:off x="537032" y="122"/>
          <a:ext cx="2453353" cy="1472012"/>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Submit an expression of interest to our </a:t>
          </a:r>
          <a:r>
            <a:rPr lang="en-GB" sz="2200" kern="1200" dirty="0">
              <a:hlinkClick xmlns:r="http://schemas.openxmlformats.org/officeDocument/2006/relationships" r:id="rId1"/>
            </a:rPr>
            <a:t>call for experts</a:t>
          </a:r>
          <a:endParaRPr lang="en-GB" sz="2200" kern="1200" dirty="0"/>
        </a:p>
      </dsp:txBody>
      <dsp:txXfrm>
        <a:off x="537032" y="122"/>
        <a:ext cx="2453353" cy="1472012"/>
      </dsp:txXfrm>
    </dsp:sp>
    <dsp:sp modelId="{4A5C1CA3-8CE3-472B-BC9F-09BC1F9C518D}">
      <dsp:nvSpPr>
        <dsp:cNvPr id="0" name=""/>
        <dsp:cNvSpPr/>
      </dsp:nvSpPr>
      <dsp:spPr>
        <a:xfrm>
          <a:off x="3235721" y="122"/>
          <a:ext cx="2453353" cy="1472012"/>
        </a:xfrm>
        <a:prstGeom prst="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Subscribe to our </a:t>
          </a:r>
          <a:r>
            <a:rPr lang="en-GB" sz="2200" kern="1200" dirty="0">
              <a:hlinkClick xmlns:r="http://schemas.openxmlformats.org/officeDocument/2006/relationships" r:id="rId2"/>
            </a:rPr>
            <a:t>newsletter</a:t>
          </a:r>
          <a:endParaRPr lang="en-GB" sz="2200" kern="1200" dirty="0"/>
        </a:p>
      </dsp:txBody>
      <dsp:txXfrm>
        <a:off x="3235721" y="122"/>
        <a:ext cx="2453353" cy="1472012"/>
      </dsp:txXfrm>
    </dsp:sp>
    <dsp:sp modelId="{5F01C0BE-9BBD-4042-9865-6A5AEE955EF8}">
      <dsp:nvSpPr>
        <dsp:cNvPr id="0" name=""/>
        <dsp:cNvSpPr/>
      </dsp:nvSpPr>
      <dsp:spPr>
        <a:xfrm>
          <a:off x="1886376" y="1717469"/>
          <a:ext cx="2453353" cy="1472012"/>
        </a:xfrm>
        <a:prstGeom prst="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Check our </a:t>
          </a:r>
          <a:r>
            <a:rPr lang="en-GB" sz="2200" kern="1200" dirty="0">
              <a:hlinkClick xmlns:r="http://schemas.openxmlformats.org/officeDocument/2006/relationships" r:id="rId3"/>
            </a:rPr>
            <a:t>calendar</a:t>
          </a:r>
          <a:r>
            <a:rPr lang="en-GB" sz="2200" kern="1200" dirty="0"/>
            <a:t> of relevant regional and global events</a:t>
          </a:r>
        </a:p>
      </dsp:txBody>
      <dsp:txXfrm>
        <a:off x="1886376" y="1717469"/>
        <a:ext cx="2453353" cy="1472012"/>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1499134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dc0d9461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8835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dc0d94615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dc0d94615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dc0d9461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476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54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dc0d94615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dc0d94615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9 Partners in 5 EU countries + Norway and the UK.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dc0d9461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Mission: Strengthen SPI to support engagement in CBD processes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Goal: Harness knowledge from experts from the EU and Associated countries to advance the implementation of the CBD</a:t>
            </a:r>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215609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Objectives: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Engage the best available experts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Improve access to European expertise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Contribute to the development of monitoring and review process to support the implementation of the Kunming-Montreal GBF. </a:t>
            </a:r>
          </a:p>
          <a:p>
            <a:pPr marL="158750" indent="0">
              <a:buNone/>
            </a:pPr>
            <a:endParaRPr lang="en-GB" dirty="0"/>
          </a:p>
        </p:txBody>
      </p:sp>
    </p:spTree>
    <p:extLst>
      <p:ext uri="{BB962C8B-B14F-4D97-AF65-F5344CB8AC3E}">
        <p14:creationId xmlns:p14="http://schemas.microsoft.com/office/powerpoint/2010/main" val="310973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328831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As social learning is a major component of SPIs, it makes sense that society is included in the SPI. As such, SPIs are increasingly seen as including three main areas: science, policy and society. </a:t>
            </a:r>
            <a:endParaRPr lang="en-BE"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Science can help identify problems and needs that come from policy and society; this then gets incorporated into research, which is then transformed into knowledge. Knowledge can also come from policy and society, so SPIs are at the interface between science and policy and science and society. If we follow the information flow shown below, knowledge is transferred, adopted and diffused to policy actors and society and this process influence decision making and leads to potential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behavioural</a:t>
            </a:r>
            <a:r>
              <a:rPr lang="en-US" sz="3200" dirty="0">
                <a:effectLst/>
                <a:latin typeface="Calibri" panose="020F0502020204030204" pitchFamily="34" charset="0"/>
                <a:ea typeface="Calibri" panose="020F0502020204030204" pitchFamily="34" charset="0"/>
                <a:cs typeface="Times New Roman" panose="02020603050405020304" pitchFamily="18" charset="0"/>
              </a:rPr>
              <a:t> change.</a:t>
            </a:r>
            <a:endParaRPr lang="en-BE"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681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11182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3744964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97825" y="1405350"/>
            <a:ext cx="6594600" cy="20526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197825" y="2271038"/>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pic>
        <p:nvPicPr>
          <p:cNvPr id="15" name="Google Shape;15;p2"/>
          <p:cNvPicPr preferRelativeResize="0"/>
          <p:nvPr/>
        </p:nvPicPr>
        <p:blipFill>
          <a:blip r:embed="rId2">
            <a:alphaModFix/>
          </a:blip>
          <a:stretch>
            <a:fillRect/>
          </a:stretch>
        </p:blipFill>
        <p:spPr>
          <a:xfrm>
            <a:off x="197825" y="160400"/>
            <a:ext cx="3183800" cy="1040026"/>
          </a:xfrm>
          <a:prstGeom prst="rect">
            <a:avLst/>
          </a:prstGeom>
          <a:noFill/>
          <a:ln>
            <a:noFill/>
          </a:ln>
        </p:spPr>
      </p:pic>
      <p:sp>
        <p:nvSpPr>
          <p:cNvPr id="16" name="Google Shape;16;p2"/>
          <p:cNvSpPr/>
          <p:nvPr/>
        </p:nvSpPr>
        <p:spPr>
          <a:xfrm>
            <a:off x="0" y="4576850"/>
            <a:ext cx="1399200" cy="5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p:cNvPicPr preferRelativeResize="0"/>
          <p:nvPr/>
        </p:nvPicPr>
        <p:blipFill>
          <a:blip r:embed="rId3">
            <a:alphaModFix/>
          </a:blip>
          <a:stretch>
            <a:fillRect/>
          </a:stretch>
        </p:blipFill>
        <p:spPr>
          <a:xfrm>
            <a:off x="256149" y="4479675"/>
            <a:ext cx="1781125" cy="373975"/>
          </a:xfrm>
          <a:prstGeom prst="rect">
            <a:avLst/>
          </a:prstGeom>
          <a:noFill/>
          <a:ln>
            <a:noFill/>
          </a:ln>
        </p:spPr>
      </p:pic>
      <p:sp>
        <p:nvSpPr>
          <p:cNvPr id="18" name="Google Shape;18;p2"/>
          <p:cNvSpPr/>
          <p:nvPr/>
        </p:nvSpPr>
        <p:spPr>
          <a:xfrm>
            <a:off x="8595425" y="0"/>
            <a:ext cx="548700" cy="68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rotWithShape="1">
          <a:blip r:embed="rId4">
            <a:alphaModFix/>
          </a:blip>
          <a:srcRect r="10778"/>
          <a:stretch/>
        </p:blipFill>
        <p:spPr>
          <a:xfrm>
            <a:off x="6622100" y="0"/>
            <a:ext cx="2521900" cy="4722550"/>
          </a:xfrm>
          <a:prstGeom prst="rect">
            <a:avLst/>
          </a:prstGeom>
          <a:noFill/>
          <a:ln>
            <a:noFill/>
          </a:ln>
        </p:spPr>
      </p:pic>
      <p:sp>
        <p:nvSpPr>
          <p:cNvPr id="20" name="Google Shape;20;p2"/>
          <p:cNvSpPr txBox="1"/>
          <p:nvPr/>
        </p:nvSpPr>
        <p:spPr>
          <a:xfrm>
            <a:off x="2085875" y="4413200"/>
            <a:ext cx="5435400" cy="6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50">
                <a:solidFill>
                  <a:srgbClr val="666666"/>
                </a:solidFill>
              </a:rPr>
              <a:t>Views and opinions expressed are those of the author(s) only and do not necessarily reflect those of the European Union or the European Commission. Neither the EU nor the EC can be held responsible for them.</a:t>
            </a:r>
            <a:endParaRPr sz="850">
              <a:solidFill>
                <a:srgbClr val="666666"/>
              </a:solidFill>
            </a:endParaRPr>
          </a:p>
          <a:p>
            <a:pPr marL="0" lvl="0" indent="0" algn="l" rtl="0">
              <a:lnSpc>
                <a:spcPct val="115000"/>
              </a:lnSpc>
              <a:spcBef>
                <a:spcPts val="0"/>
              </a:spcBef>
              <a:spcAft>
                <a:spcPts val="0"/>
              </a:spcAft>
              <a:buNone/>
            </a:pPr>
            <a:endParaRPr sz="850">
              <a:solidFill>
                <a:srgbClr val="66666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0" y="-75"/>
            <a:ext cx="9163500" cy="5143500"/>
          </a:xfrm>
          <a:prstGeom prst="rect">
            <a:avLst/>
          </a:prstGeom>
          <a:gradFill>
            <a:gsLst>
              <a:gs pos="0">
                <a:srgbClr val="0042B7"/>
              </a:gs>
              <a:gs pos="100000">
                <a:srgbClr val="4BDBA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0" y="2092813"/>
            <a:ext cx="91440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pic>
        <p:nvPicPr>
          <p:cNvPr id="25" name="Google Shape;25;p3"/>
          <p:cNvPicPr preferRelativeResize="0"/>
          <p:nvPr/>
        </p:nvPicPr>
        <p:blipFill>
          <a:blip r:embed="rId2">
            <a:alphaModFix/>
          </a:blip>
          <a:stretch>
            <a:fillRect/>
          </a:stretch>
        </p:blipFill>
        <p:spPr>
          <a:xfrm>
            <a:off x="103825" y="4695950"/>
            <a:ext cx="1091400" cy="357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215250" y="712663"/>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6"/>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96800" y="450150"/>
            <a:ext cx="63678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8"/>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t"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1" name="Google Shape;51;p9"/>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675" y="5295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1E4D"/>
              </a:buClr>
              <a:buSzPts val="2800"/>
              <a:buNone/>
              <a:defRPr sz="2800">
                <a:solidFill>
                  <a:srgbClr val="001E4D"/>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15250" y="712663"/>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rgbClr val="434343"/>
              </a:buClr>
              <a:buSzPts val="1600"/>
              <a:buChar char="●"/>
              <a:defRPr sz="1600">
                <a:solidFill>
                  <a:srgbClr val="434343"/>
                </a:solidFill>
              </a:defRPr>
            </a:lvl1pPr>
            <a:lvl2pPr marL="914400" lvl="1" indent="-317500">
              <a:lnSpc>
                <a:spcPct val="115000"/>
              </a:lnSpc>
              <a:spcBef>
                <a:spcPts val="0"/>
              </a:spcBef>
              <a:spcAft>
                <a:spcPts val="0"/>
              </a:spcAft>
              <a:buClr>
                <a:srgbClr val="434343"/>
              </a:buClr>
              <a:buSzPts val="1400"/>
              <a:buChar char="○"/>
              <a:defRPr>
                <a:solidFill>
                  <a:srgbClr val="434343"/>
                </a:solidFill>
              </a:defRPr>
            </a:lvl2pPr>
            <a:lvl3pPr marL="1371600" lvl="2" indent="-317500">
              <a:lnSpc>
                <a:spcPct val="115000"/>
              </a:lnSpc>
              <a:spcBef>
                <a:spcPts val="0"/>
              </a:spcBef>
              <a:spcAft>
                <a:spcPts val="0"/>
              </a:spcAft>
              <a:buClr>
                <a:srgbClr val="434343"/>
              </a:buClr>
              <a:buSzPts val="1400"/>
              <a:buChar char="■"/>
              <a:defRPr>
                <a:solidFill>
                  <a:srgbClr val="434343"/>
                </a:solidFill>
              </a:defRPr>
            </a:lvl3pPr>
            <a:lvl4pPr marL="1828800" lvl="3" indent="-317500">
              <a:lnSpc>
                <a:spcPct val="115000"/>
              </a:lnSpc>
              <a:spcBef>
                <a:spcPts val="0"/>
              </a:spcBef>
              <a:spcAft>
                <a:spcPts val="0"/>
              </a:spcAft>
              <a:buClr>
                <a:srgbClr val="434343"/>
              </a:buClr>
              <a:buSzPts val="1400"/>
              <a:buChar char="●"/>
              <a:defRPr>
                <a:solidFill>
                  <a:srgbClr val="434343"/>
                </a:solidFill>
              </a:defRPr>
            </a:lvl4pPr>
            <a:lvl5pPr marL="2286000" lvl="4" indent="-317500">
              <a:lnSpc>
                <a:spcPct val="115000"/>
              </a:lnSpc>
              <a:spcBef>
                <a:spcPts val="0"/>
              </a:spcBef>
              <a:spcAft>
                <a:spcPts val="0"/>
              </a:spcAft>
              <a:buClr>
                <a:srgbClr val="434343"/>
              </a:buClr>
              <a:buSzPts val="1400"/>
              <a:buChar char="○"/>
              <a:defRPr>
                <a:solidFill>
                  <a:srgbClr val="434343"/>
                </a:solidFill>
              </a:defRPr>
            </a:lvl5pPr>
            <a:lvl6pPr marL="2743200" lvl="5" indent="-317500">
              <a:lnSpc>
                <a:spcPct val="115000"/>
              </a:lnSpc>
              <a:spcBef>
                <a:spcPts val="0"/>
              </a:spcBef>
              <a:spcAft>
                <a:spcPts val="0"/>
              </a:spcAft>
              <a:buClr>
                <a:srgbClr val="434343"/>
              </a:buClr>
              <a:buSzPts val="1400"/>
              <a:buChar char="■"/>
              <a:defRPr>
                <a:solidFill>
                  <a:srgbClr val="434343"/>
                </a:solidFill>
              </a:defRPr>
            </a:lvl6pPr>
            <a:lvl7pPr marL="3200400" lvl="6" indent="-317500">
              <a:lnSpc>
                <a:spcPct val="115000"/>
              </a:lnSpc>
              <a:spcBef>
                <a:spcPts val="0"/>
              </a:spcBef>
              <a:spcAft>
                <a:spcPts val="0"/>
              </a:spcAft>
              <a:buClr>
                <a:srgbClr val="434343"/>
              </a:buClr>
              <a:buSzPts val="1400"/>
              <a:buChar char="●"/>
              <a:defRPr>
                <a:solidFill>
                  <a:srgbClr val="434343"/>
                </a:solidFill>
              </a:defRPr>
            </a:lvl7pPr>
            <a:lvl8pPr marL="3657600" lvl="7" indent="-317500">
              <a:lnSpc>
                <a:spcPct val="115000"/>
              </a:lnSpc>
              <a:spcBef>
                <a:spcPts val="0"/>
              </a:spcBef>
              <a:spcAft>
                <a:spcPts val="0"/>
              </a:spcAft>
              <a:buClr>
                <a:srgbClr val="434343"/>
              </a:buClr>
              <a:buSzPts val="1400"/>
              <a:buChar char="○"/>
              <a:defRPr>
                <a:solidFill>
                  <a:srgbClr val="434343"/>
                </a:solidFill>
              </a:defRPr>
            </a:lvl8pPr>
            <a:lvl9pPr marL="4114800" lvl="8" indent="-31750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 name="Google Shape;8;p1"/>
          <p:cNvSpPr txBox="1">
            <a:spLocks noGrp="1"/>
          </p:cNvSpPr>
          <p:nvPr>
            <p:ph type="sldNum" idx="12"/>
          </p:nvPr>
        </p:nvSpPr>
        <p:spPr>
          <a:xfrm>
            <a:off x="8585590" y="-62114"/>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pic>
        <p:nvPicPr>
          <p:cNvPr id="9" name="Google Shape;9;p1"/>
          <p:cNvPicPr preferRelativeResize="0"/>
          <p:nvPr/>
        </p:nvPicPr>
        <p:blipFill>
          <a:blip r:embed="rId10">
            <a:alphaModFix/>
          </a:blip>
          <a:stretch>
            <a:fillRect/>
          </a:stretch>
        </p:blipFill>
        <p:spPr>
          <a:xfrm>
            <a:off x="100675" y="4703175"/>
            <a:ext cx="1083075" cy="353801"/>
          </a:xfrm>
          <a:prstGeom prst="rect">
            <a:avLst/>
          </a:prstGeom>
          <a:noFill/>
          <a:ln>
            <a:noFill/>
          </a:ln>
        </p:spPr>
      </p:pic>
      <p:pic>
        <p:nvPicPr>
          <p:cNvPr id="10" name="Google Shape;10;p1"/>
          <p:cNvPicPr preferRelativeResize="0"/>
          <p:nvPr/>
        </p:nvPicPr>
        <p:blipFill rotWithShape="1">
          <a:blip r:embed="rId11">
            <a:alphaModFix amt="20000"/>
          </a:blip>
          <a:srcRect t="35790" r="35654"/>
          <a:stretch/>
        </p:blipFill>
        <p:spPr>
          <a:xfrm>
            <a:off x="8681325" y="0"/>
            <a:ext cx="462676" cy="467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jp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154377" y="1680568"/>
            <a:ext cx="6583308" cy="20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800" dirty="0">
                <a:solidFill>
                  <a:srgbClr val="1A42B7"/>
                </a:solidFill>
              </a:rPr>
              <a:t>CO-OP4CBD and its role in increasing Science – Policy Interface</a:t>
            </a:r>
            <a:endParaRPr sz="2800" dirty="0">
              <a:solidFill>
                <a:srgbClr val="38B5A8"/>
              </a:solidFill>
            </a:endParaRPr>
          </a:p>
        </p:txBody>
      </p:sp>
      <p:sp>
        <p:nvSpPr>
          <p:cNvPr id="59" name="Google Shape;59;p11"/>
          <p:cNvSpPr txBox="1">
            <a:spLocks noGrp="1"/>
          </p:cNvSpPr>
          <p:nvPr>
            <p:ph type="subTitle" idx="1"/>
          </p:nvPr>
        </p:nvSpPr>
        <p:spPr>
          <a:xfrm>
            <a:off x="210524" y="3649028"/>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solidFill>
                  <a:srgbClr val="4BDBA3"/>
                </a:solidFill>
              </a:rPr>
              <a:t>CO-OP4CBD Paris Training, 18-19 April 202407 June 2023, Brussels</a:t>
            </a:r>
            <a:endParaRPr sz="1600" dirty="0">
              <a:solidFill>
                <a:srgbClr val="4BDBA3"/>
              </a:solidFill>
            </a:endParaRPr>
          </a:p>
        </p:txBody>
      </p:sp>
      <p:sp>
        <p:nvSpPr>
          <p:cNvPr id="60" name="Google Shape;60;p11"/>
          <p:cNvSpPr txBox="1">
            <a:spLocks noGrp="1"/>
          </p:cNvSpPr>
          <p:nvPr>
            <p:ph type="subTitle" idx="1"/>
          </p:nvPr>
        </p:nvSpPr>
        <p:spPr>
          <a:xfrm>
            <a:off x="210524" y="2948589"/>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dirty="0"/>
              <a:t>Jorge L. Ventocilla</a:t>
            </a:r>
          </a:p>
          <a:p>
            <a:pPr marL="0" lvl="0" indent="0" algn="l" rtl="0">
              <a:spcBef>
                <a:spcPts val="0"/>
              </a:spcBef>
              <a:spcAft>
                <a:spcPts val="0"/>
              </a:spcAft>
              <a:buNone/>
            </a:pPr>
            <a:r>
              <a:rPr lang="en-GB" sz="1600" dirty="0"/>
              <a:t>Royal Belgian Institute of Natural Sciences, CO-OP4CBD</a:t>
            </a:r>
            <a:endParaRPr sz="1600" dirty="0"/>
          </a:p>
        </p:txBody>
      </p:sp>
      <p:pic>
        <p:nvPicPr>
          <p:cNvPr id="3" name="Picture 2" descr="A black and white logo&#10;&#10;Description automatically generated">
            <a:extLst>
              <a:ext uri="{FF2B5EF4-FFF2-40B4-BE49-F238E27FC236}">
                <a16:creationId xmlns:a16="http://schemas.microsoft.com/office/drawing/2014/main" id="{8BD7B027-A7E8-7764-3B3A-997873FBF93B}"/>
              </a:ext>
            </a:extLst>
          </p:cNvPr>
          <p:cNvPicPr>
            <a:picLocks noChangeAspect="1"/>
          </p:cNvPicPr>
          <p:nvPr/>
        </p:nvPicPr>
        <p:blipFill>
          <a:blip r:embed="rId3"/>
          <a:stretch>
            <a:fillRect/>
          </a:stretch>
        </p:blipFill>
        <p:spPr>
          <a:xfrm>
            <a:off x="6301410" y="253957"/>
            <a:ext cx="1197768" cy="8187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D119-89C8-B063-DEAD-B4848E2884CC}"/>
              </a:ext>
            </a:extLst>
          </p:cNvPr>
          <p:cNvSpPr>
            <a:spLocks noGrp="1"/>
          </p:cNvSpPr>
          <p:nvPr>
            <p:ph type="title"/>
          </p:nvPr>
        </p:nvSpPr>
        <p:spPr/>
        <p:txBody>
          <a:bodyPr>
            <a:normAutofit fontScale="90000"/>
          </a:bodyPr>
          <a:lstStyle/>
          <a:p>
            <a:r>
              <a:rPr lang="en-GB" dirty="0"/>
              <a:t>Why is SPI for Biodiversity important? </a:t>
            </a:r>
            <a:br>
              <a:rPr lang="en-GB" dirty="0"/>
            </a:br>
            <a:br>
              <a:rPr lang="en-GB" dirty="0"/>
            </a:br>
            <a:endParaRPr lang="en-BE" dirty="0"/>
          </a:p>
        </p:txBody>
      </p:sp>
      <p:sp>
        <p:nvSpPr>
          <p:cNvPr id="3" name="Text Placeholder 2">
            <a:extLst>
              <a:ext uri="{FF2B5EF4-FFF2-40B4-BE49-F238E27FC236}">
                <a16:creationId xmlns:a16="http://schemas.microsoft.com/office/drawing/2014/main" id="{6854094F-F8E5-7D13-E4AE-D40D8EF1B41F}"/>
              </a:ext>
            </a:extLst>
          </p:cNvPr>
          <p:cNvSpPr>
            <a:spLocks noGrp="1"/>
          </p:cNvSpPr>
          <p:nvPr>
            <p:ph type="body" idx="1"/>
          </p:nvPr>
        </p:nvSpPr>
        <p:spPr>
          <a:xfrm>
            <a:off x="215250" y="712662"/>
            <a:ext cx="8520600" cy="4232561"/>
          </a:xfrm>
        </p:spPr>
        <p:txBody>
          <a:bodyPr>
            <a:normAutofit fontScale="85000" lnSpcReduction="20000"/>
          </a:bodyPr>
          <a:lstStyle/>
          <a:p>
            <a:r>
              <a:rPr lang="en-GB" sz="1900" dirty="0"/>
              <a:t>The failure to advance in managing the loss of biodiversity has been identified as “</a:t>
            </a:r>
            <a:r>
              <a:rPr lang="en-GB" sz="1900" i="1" dirty="0"/>
              <a:t>a collective failure of the science-policy process</a:t>
            </a:r>
            <a:r>
              <a:rPr lang="en-GB" sz="1900" dirty="0"/>
              <a:t>” (</a:t>
            </a:r>
            <a:r>
              <a:rPr lang="en-GB" sz="1900" dirty="0" err="1"/>
              <a:t>Larigauderie</a:t>
            </a:r>
            <a:r>
              <a:rPr lang="en-GB" sz="1900" dirty="0"/>
              <a:t> &amp; Mooney, 2010).</a:t>
            </a:r>
          </a:p>
          <a:p>
            <a:endParaRPr lang="en-GB" sz="1900" dirty="0"/>
          </a:p>
          <a:p>
            <a:r>
              <a:rPr lang="en-GB" sz="1900" dirty="0"/>
              <a:t>There is a diverse range of institutionalized SPIs – not only because of the broad definition, but also because </a:t>
            </a:r>
            <a:r>
              <a:rPr lang="en-GB" sz="1900" b="1" dirty="0"/>
              <a:t>knowledge of biodiversity is produced in many different ways by many different organisations </a:t>
            </a:r>
            <a:r>
              <a:rPr lang="en-GB" sz="1900" dirty="0"/>
              <a:t>– therefore it gets used for various institutional contexts</a:t>
            </a:r>
          </a:p>
          <a:p>
            <a:endParaRPr lang="en-GB" sz="1900" dirty="0"/>
          </a:p>
          <a:p>
            <a:r>
              <a:rPr lang="en-GB" sz="1900" dirty="0"/>
              <a:t>It is important to know where/how/why biodiversity goals might conflict with the goals of other sectors. </a:t>
            </a:r>
            <a:r>
              <a:rPr lang="en-GB" sz="1900" b="1" dirty="0"/>
              <a:t>Using consensus to formulate policies can help make the policies more appealing to wider audiences/interests</a:t>
            </a:r>
            <a:r>
              <a:rPr lang="en-GB" sz="1900" dirty="0"/>
              <a:t>. </a:t>
            </a:r>
          </a:p>
          <a:p>
            <a:endParaRPr lang="en-GB" sz="1900" dirty="0"/>
          </a:p>
          <a:p>
            <a:r>
              <a:rPr lang="en-GB" sz="1900" dirty="0"/>
              <a:t>Emerging issues often require input from various organisations and individuals. </a:t>
            </a:r>
            <a:r>
              <a:rPr lang="en-GB" sz="1900" b="1" dirty="0"/>
              <a:t>Involving key people and institutions as knowledge brokers can help facilitate mutual understanding between both the scientific and policy actors</a:t>
            </a:r>
            <a:r>
              <a:rPr lang="en-GB" sz="1900" dirty="0"/>
              <a:t>. Informal face-to-face interactions can also help and reinforce strategic dialogue.</a:t>
            </a:r>
          </a:p>
        </p:txBody>
      </p:sp>
    </p:spTree>
    <p:extLst>
      <p:ext uri="{BB962C8B-B14F-4D97-AF65-F5344CB8AC3E}">
        <p14:creationId xmlns:p14="http://schemas.microsoft.com/office/powerpoint/2010/main" val="1000619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62C3-442A-F5AC-161C-374312894A44}"/>
              </a:ext>
            </a:extLst>
          </p:cNvPr>
          <p:cNvSpPr>
            <a:spLocks noGrp="1"/>
          </p:cNvSpPr>
          <p:nvPr>
            <p:ph type="title"/>
          </p:nvPr>
        </p:nvSpPr>
        <p:spPr/>
        <p:txBody>
          <a:bodyPr>
            <a:normAutofit fontScale="90000"/>
          </a:bodyPr>
          <a:lstStyle/>
          <a:p>
            <a:r>
              <a:rPr lang="en-BE" dirty="0"/>
              <a:t>What makes SPIs better? </a:t>
            </a:r>
          </a:p>
        </p:txBody>
      </p:sp>
      <p:sp>
        <p:nvSpPr>
          <p:cNvPr id="3" name="Text Placeholder 2">
            <a:extLst>
              <a:ext uri="{FF2B5EF4-FFF2-40B4-BE49-F238E27FC236}">
                <a16:creationId xmlns:a16="http://schemas.microsoft.com/office/drawing/2014/main" id="{7AD9E3E7-D4BC-4BD5-A38A-8E3C6A255349}"/>
              </a:ext>
            </a:extLst>
          </p:cNvPr>
          <p:cNvSpPr>
            <a:spLocks noGrp="1"/>
          </p:cNvSpPr>
          <p:nvPr>
            <p:ph type="body" idx="1"/>
          </p:nvPr>
        </p:nvSpPr>
        <p:spPr>
          <a:xfrm>
            <a:off x="205919" y="516720"/>
            <a:ext cx="8520600" cy="4430837"/>
          </a:xfrm>
        </p:spPr>
        <p:txBody>
          <a:bodyPr>
            <a:normAutofit fontScale="92500"/>
          </a:bodyPr>
          <a:lstStyle/>
          <a:p>
            <a:pPr marL="469900" indent="-342900">
              <a:buAutoNum type="arabicParenR"/>
            </a:pPr>
            <a:r>
              <a:rPr lang="en-GB" b="1" dirty="0"/>
              <a:t>Credibility: </a:t>
            </a:r>
            <a:r>
              <a:rPr lang="en-GB" dirty="0"/>
              <a:t>the perceived quality, validity and scientific adequacy of the people, processes and knowledge exchanged at the interface. To be credible, </a:t>
            </a:r>
            <a:r>
              <a:rPr lang="en-GB" b="1" dirty="0"/>
              <a:t>SPIs must have access to excellent people, skills, and the latest knowledge</a:t>
            </a:r>
            <a:r>
              <a:rPr lang="en-GB" dirty="0"/>
              <a:t>. But that alone is not enough: the way the SPI is seen by others is vital. </a:t>
            </a:r>
          </a:p>
          <a:p>
            <a:pPr marL="469900" indent="-342900">
              <a:buAutoNum type="arabicParenR"/>
            </a:pPr>
            <a:endParaRPr lang="en-GB" dirty="0"/>
          </a:p>
          <a:p>
            <a:pPr marL="469900" indent="-342900">
              <a:buAutoNum type="arabicParenR"/>
            </a:pPr>
            <a:r>
              <a:rPr lang="en-GB" b="1" dirty="0"/>
              <a:t>Relevance: </a:t>
            </a:r>
            <a:r>
              <a:rPr lang="en-GB" dirty="0"/>
              <a:t>the perception of the usefulness of the knowledge brokered in the SPI, how closely it relates to the needs of policy and society, and how responsive the SPI processes are to these changing needs. </a:t>
            </a:r>
            <a:r>
              <a:rPr lang="en-GB" b="1" dirty="0"/>
              <a:t>Relevance is crucial for having a real impact. </a:t>
            </a:r>
            <a:r>
              <a:rPr lang="en-GB" dirty="0"/>
              <a:t>It is also key to motivating participation, not just on the policy side but also among scientists. </a:t>
            </a:r>
          </a:p>
          <a:p>
            <a:pPr marL="469900" indent="-342900">
              <a:buAutoNum type="arabicParenR"/>
            </a:pPr>
            <a:endParaRPr lang="en-GB" dirty="0"/>
          </a:p>
          <a:p>
            <a:pPr marL="469900" indent="-342900">
              <a:buAutoNum type="arabicParenR"/>
            </a:pPr>
            <a:r>
              <a:rPr lang="en-GB" b="1" dirty="0"/>
              <a:t>Legitimacy: </a:t>
            </a:r>
            <a:r>
              <a:rPr lang="en-GB" dirty="0"/>
              <a:t>the perceived fairness and balance of the SPI processes. </a:t>
            </a:r>
            <a:r>
              <a:rPr lang="en-GB" b="1" dirty="0"/>
              <a:t>Legitimacy is especially important when knowledge is contested, when policy decisions involve winners and losers, and in all other situations where conflict may arise.</a:t>
            </a:r>
            <a:r>
              <a:rPr lang="en-GB" dirty="0"/>
              <a:t>  Wide coverage of expertise and perspectives not only increases the knowledge base and credibility of the SPI, it also helps legitimacy, provided time is taken to explore issues from a variety of perspectives. </a:t>
            </a:r>
            <a:endParaRPr lang="en-BE" dirty="0"/>
          </a:p>
        </p:txBody>
      </p:sp>
    </p:spTree>
    <p:extLst>
      <p:ext uri="{BB962C8B-B14F-4D97-AF65-F5344CB8AC3E}">
        <p14:creationId xmlns:p14="http://schemas.microsoft.com/office/powerpoint/2010/main" val="2273685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2864-855B-383E-F21B-57B5FBDD6E5B}"/>
              </a:ext>
            </a:extLst>
          </p:cNvPr>
          <p:cNvSpPr>
            <a:spLocks noGrp="1"/>
          </p:cNvSpPr>
          <p:nvPr>
            <p:ph type="title"/>
          </p:nvPr>
        </p:nvSpPr>
        <p:spPr/>
        <p:txBody>
          <a:bodyPr>
            <a:normAutofit fontScale="90000"/>
          </a:bodyPr>
          <a:lstStyle/>
          <a:p>
            <a:r>
              <a:rPr lang="en-US" sz="2800" dirty="0"/>
              <a:t>How does COOP4CBD facilitate SPI?</a:t>
            </a:r>
            <a:br>
              <a:rPr lang="en-US" sz="2800" dirty="0"/>
            </a:br>
            <a:endParaRPr lang="en-BE" dirty="0"/>
          </a:p>
        </p:txBody>
      </p:sp>
      <p:pic>
        <p:nvPicPr>
          <p:cNvPr id="5" name="Picture 4" descr="A diagram of a company&#10;&#10;Description automatically generated">
            <a:extLst>
              <a:ext uri="{FF2B5EF4-FFF2-40B4-BE49-F238E27FC236}">
                <a16:creationId xmlns:a16="http://schemas.microsoft.com/office/drawing/2014/main" id="{25421800-6D8A-FD5E-0A94-6EB472E934FC}"/>
              </a:ext>
            </a:extLst>
          </p:cNvPr>
          <p:cNvPicPr>
            <a:picLocks noChangeAspect="1"/>
          </p:cNvPicPr>
          <p:nvPr/>
        </p:nvPicPr>
        <p:blipFill>
          <a:blip r:embed="rId2"/>
          <a:stretch>
            <a:fillRect/>
          </a:stretch>
        </p:blipFill>
        <p:spPr>
          <a:xfrm>
            <a:off x="1372210" y="731323"/>
            <a:ext cx="6399579" cy="4191863"/>
          </a:xfrm>
          <a:prstGeom prst="rect">
            <a:avLst/>
          </a:prstGeom>
        </p:spPr>
      </p:pic>
    </p:spTree>
    <p:extLst>
      <p:ext uri="{BB962C8B-B14F-4D97-AF65-F5344CB8AC3E}">
        <p14:creationId xmlns:p14="http://schemas.microsoft.com/office/powerpoint/2010/main" val="356129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039F-6D9B-24AC-90E6-37C1777572BF}"/>
              </a:ext>
            </a:extLst>
          </p:cNvPr>
          <p:cNvSpPr>
            <a:spLocks noGrp="1"/>
          </p:cNvSpPr>
          <p:nvPr>
            <p:ph type="title"/>
          </p:nvPr>
        </p:nvSpPr>
        <p:spPr>
          <a:xfrm>
            <a:off x="100675" y="248626"/>
            <a:ext cx="8520600" cy="572700"/>
          </a:xfrm>
        </p:spPr>
        <p:txBody>
          <a:bodyPr>
            <a:normAutofit fontScale="90000"/>
          </a:bodyPr>
          <a:lstStyle/>
          <a:p>
            <a:r>
              <a:rPr lang="en-BE" dirty="0"/>
              <a:t>Calls for Experts, worshops, trainings, dialogues… </a:t>
            </a:r>
          </a:p>
        </p:txBody>
      </p:sp>
      <p:sp>
        <p:nvSpPr>
          <p:cNvPr id="3" name="Text Placeholder 2">
            <a:extLst>
              <a:ext uri="{FF2B5EF4-FFF2-40B4-BE49-F238E27FC236}">
                <a16:creationId xmlns:a16="http://schemas.microsoft.com/office/drawing/2014/main" id="{0CCADBD2-2D0A-EB06-FB42-0D375BAACC52}"/>
              </a:ext>
            </a:extLst>
          </p:cNvPr>
          <p:cNvSpPr>
            <a:spLocks noGrp="1"/>
          </p:cNvSpPr>
          <p:nvPr>
            <p:ph type="body" idx="1"/>
          </p:nvPr>
        </p:nvSpPr>
        <p:spPr>
          <a:xfrm>
            <a:off x="3864643" y="1967724"/>
            <a:ext cx="1776978" cy="1008995"/>
          </a:xfrm>
        </p:spPr>
        <p:txBody>
          <a:bodyPr>
            <a:normAutofit/>
          </a:bodyPr>
          <a:lstStyle/>
          <a:p>
            <a:pPr marL="127000" indent="0">
              <a:buNone/>
            </a:pPr>
            <a:r>
              <a:rPr lang="en-BE" sz="1400" dirty="0"/>
              <a:t>Dialogues between experts and policy makers</a:t>
            </a:r>
          </a:p>
        </p:txBody>
      </p:sp>
      <p:sp>
        <p:nvSpPr>
          <p:cNvPr id="4" name="TextBox 3">
            <a:extLst>
              <a:ext uri="{FF2B5EF4-FFF2-40B4-BE49-F238E27FC236}">
                <a16:creationId xmlns:a16="http://schemas.microsoft.com/office/drawing/2014/main" id="{4C8901BC-0BD8-9D13-4888-8DCB4E14FF51}"/>
              </a:ext>
            </a:extLst>
          </p:cNvPr>
          <p:cNvSpPr txBox="1"/>
          <p:nvPr/>
        </p:nvSpPr>
        <p:spPr>
          <a:xfrm>
            <a:off x="100675" y="1062520"/>
            <a:ext cx="2656932" cy="738664"/>
          </a:xfrm>
          <a:prstGeom prst="rect">
            <a:avLst/>
          </a:prstGeom>
          <a:noFill/>
        </p:spPr>
        <p:txBody>
          <a:bodyPr wrap="square" rtlCol="0">
            <a:spAutoFit/>
          </a:bodyPr>
          <a:lstStyle/>
          <a:p>
            <a:r>
              <a:rPr lang="en-BE" dirty="0"/>
              <a:t>Train thematic experts on the Convention on Biological Diversity</a:t>
            </a:r>
          </a:p>
        </p:txBody>
      </p:sp>
      <p:sp>
        <p:nvSpPr>
          <p:cNvPr id="5" name="TextBox 4">
            <a:extLst>
              <a:ext uri="{FF2B5EF4-FFF2-40B4-BE49-F238E27FC236}">
                <a16:creationId xmlns:a16="http://schemas.microsoft.com/office/drawing/2014/main" id="{92969E4C-1468-C346-453C-C977EF585BEF}"/>
              </a:ext>
            </a:extLst>
          </p:cNvPr>
          <p:cNvSpPr txBox="1"/>
          <p:nvPr/>
        </p:nvSpPr>
        <p:spPr>
          <a:xfrm>
            <a:off x="5393992" y="3634415"/>
            <a:ext cx="1446186" cy="1169551"/>
          </a:xfrm>
          <a:prstGeom prst="rect">
            <a:avLst/>
          </a:prstGeom>
          <a:noFill/>
        </p:spPr>
        <p:txBody>
          <a:bodyPr wrap="square" rtlCol="0">
            <a:spAutoFit/>
          </a:bodyPr>
          <a:lstStyle/>
          <a:p>
            <a:r>
              <a:rPr lang="en-BE" dirty="0"/>
              <a:t>Collect knowledge needs from CBD National focal points</a:t>
            </a:r>
          </a:p>
        </p:txBody>
      </p:sp>
      <p:sp>
        <p:nvSpPr>
          <p:cNvPr id="6" name="TextBox 5">
            <a:extLst>
              <a:ext uri="{FF2B5EF4-FFF2-40B4-BE49-F238E27FC236}">
                <a16:creationId xmlns:a16="http://schemas.microsoft.com/office/drawing/2014/main" id="{3BAB8C99-EF79-7EFB-0F06-530F8516BF41}"/>
              </a:ext>
            </a:extLst>
          </p:cNvPr>
          <p:cNvSpPr txBox="1"/>
          <p:nvPr/>
        </p:nvSpPr>
        <p:spPr>
          <a:xfrm>
            <a:off x="7739836" y="1995167"/>
            <a:ext cx="1375468" cy="954107"/>
          </a:xfrm>
          <a:prstGeom prst="rect">
            <a:avLst/>
          </a:prstGeom>
          <a:noFill/>
        </p:spPr>
        <p:txBody>
          <a:bodyPr wrap="square" rtlCol="0">
            <a:spAutoFit/>
          </a:bodyPr>
          <a:lstStyle/>
          <a:p>
            <a:r>
              <a:rPr lang="en-BE" dirty="0"/>
              <a:t>Train CHM NFPs on the use of the Bioland tool</a:t>
            </a:r>
          </a:p>
        </p:txBody>
      </p:sp>
      <p:sp>
        <p:nvSpPr>
          <p:cNvPr id="7" name="TextBox 6">
            <a:extLst>
              <a:ext uri="{FF2B5EF4-FFF2-40B4-BE49-F238E27FC236}">
                <a16:creationId xmlns:a16="http://schemas.microsoft.com/office/drawing/2014/main" id="{E8D7C5A3-71D3-5FA1-0184-186EAC46DF5B}"/>
              </a:ext>
            </a:extLst>
          </p:cNvPr>
          <p:cNvSpPr txBox="1"/>
          <p:nvPr/>
        </p:nvSpPr>
        <p:spPr>
          <a:xfrm>
            <a:off x="232154" y="3773868"/>
            <a:ext cx="2353390" cy="954107"/>
          </a:xfrm>
          <a:prstGeom prst="rect">
            <a:avLst/>
          </a:prstGeom>
          <a:noFill/>
        </p:spPr>
        <p:txBody>
          <a:bodyPr wrap="square" rtlCol="0">
            <a:spAutoFit/>
          </a:bodyPr>
          <a:lstStyle/>
          <a:p>
            <a:r>
              <a:rPr lang="en-BE" dirty="0"/>
              <a:t>Technical and Scientific Cooperation training (e.g. for national staff under the CBD)</a:t>
            </a:r>
          </a:p>
        </p:txBody>
      </p:sp>
      <p:pic>
        <p:nvPicPr>
          <p:cNvPr id="9" name="Picture 8" descr="A person standing in front of a group of people&#10;&#10;Description automatically generated">
            <a:extLst>
              <a:ext uri="{FF2B5EF4-FFF2-40B4-BE49-F238E27FC236}">
                <a16:creationId xmlns:a16="http://schemas.microsoft.com/office/drawing/2014/main" id="{B87D324A-7414-182E-037E-33CD85C42F5B}"/>
              </a:ext>
            </a:extLst>
          </p:cNvPr>
          <p:cNvPicPr>
            <a:picLocks noChangeAspect="1"/>
          </p:cNvPicPr>
          <p:nvPr/>
        </p:nvPicPr>
        <p:blipFill>
          <a:blip r:embed="rId3"/>
          <a:stretch>
            <a:fillRect/>
          </a:stretch>
        </p:blipFill>
        <p:spPr>
          <a:xfrm>
            <a:off x="2585544" y="3157841"/>
            <a:ext cx="2506718" cy="1880039"/>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7D27CD17-1AF1-3BB1-91B5-FFE462B197E2}"/>
              </a:ext>
            </a:extLst>
          </p:cNvPr>
          <p:cNvPicPr>
            <a:picLocks noChangeAspect="1"/>
          </p:cNvPicPr>
          <p:nvPr/>
        </p:nvPicPr>
        <p:blipFill>
          <a:blip r:embed="rId4"/>
          <a:stretch>
            <a:fillRect/>
          </a:stretch>
        </p:blipFill>
        <p:spPr>
          <a:xfrm>
            <a:off x="135538" y="1786601"/>
            <a:ext cx="3821606" cy="1854326"/>
          </a:xfrm>
          <a:prstGeom prst="rect">
            <a:avLst/>
          </a:prstGeom>
        </p:spPr>
      </p:pic>
      <p:pic>
        <p:nvPicPr>
          <p:cNvPr id="13" name="Picture 12" descr="A computer screen with a screen showing a website&#10;&#10;Description automatically generated with medium confidence">
            <a:extLst>
              <a:ext uri="{FF2B5EF4-FFF2-40B4-BE49-F238E27FC236}">
                <a16:creationId xmlns:a16="http://schemas.microsoft.com/office/drawing/2014/main" id="{782306F8-9F9D-B3CB-3C5F-3DC99AA23D5F}"/>
              </a:ext>
            </a:extLst>
          </p:cNvPr>
          <p:cNvPicPr>
            <a:picLocks noChangeAspect="1"/>
          </p:cNvPicPr>
          <p:nvPr/>
        </p:nvPicPr>
        <p:blipFill>
          <a:blip r:embed="rId5"/>
          <a:stretch>
            <a:fillRect/>
          </a:stretch>
        </p:blipFill>
        <p:spPr>
          <a:xfrm>
            <a:off x="6702537" y="2976719"/>
            <a:ext cx="2303822" cy="2303822"/>
          </a:xfrm>
          <a:prstGeom prst="rect">
            <a:avLst/>
          </a:prstGeom>
        </p:spPr>
      </p:pic>
      <p:pic>
        <p:nvPicPr>
          <p:cNvPr id="15" name="Picture 14" descr="A group of people standing around a table&#10;&#10;Description automatically generated">
            <a:extLst>
              <a:ext uri="{FF2B5EF4-FFF2-40B4-BE49-F238E27FC236}">
                <a16:creationId xmlns:a16="http://schemas.microsoft.com/office/drawing/2014/main" id="{FFF3A6CE-9CD2-1D25-8FD6-5C08EE9D925E}"/>
              </a:ext>
            </a:extLst>
          </p:cNvPr>
          <p:cNvPicPr>
            <a:picLocks noChangeAspect="1"/>
          </p:cNvPicPr>
          <p:nvPr/>
        </p:nvPicPr>
        <p:blipFill>
          <a:blip r:embed="rId6"/>
          <a:stretch>
            <a:fillRect/>
          </a:stretch>
        </p:blipFill>
        <p:spPr>
          <a:xfrm>
            <a:off x="5578925" y="1590657"/>
            <a:ext cx="2107324" cy="1580493"/>
          </a:xfrm>
          <a:prstGeom prst="rect">
            <a:avLst/>
          </a:prstGeom>
        </p:spPr>
      </p:pic>
      <p:sp>
        <p:nvSpPr>
          <p:cNvPr id="16" name="TextBox 15">
            <a:extLst>
              <a:ext uri="{FF2B5EF4-FFF2-40B4-BE49-F238E27FC236}">
                <a16:creationId xmlns:a16="http://schemas.microsoft.com/office/drawing/2014/main" id="{4DA8C9BF-11D5-44AC-1ABB-C73294E42870}"/>
              </a:ext>
            </a:extLst>
          </p:cNvPr>
          <p:cNvSpPr txBox="1"/>
          <p:nvPr/>
        </p:nvSpPr>
        <p:spPr>
          <a:xfrm>
            <a:off x="6679668" y="1035077"/>
            <a:ext cx="1941607" cy="523220"/>
          </a:xfrm>
          <a:prstGeom prst="rect">
            <a:avLst/>
          </a:prstGeom>
          <a:noFill/>
        </p:spPr>
        <p:txBody>
          <a:bodyPr wrap="square" rtlCol="0">
            <a:spAutoFit/>
          </a:bodyPr>
          <a:lstStyle/>
          <a:p>
            <a:r>
              <a:rPr lang="en-BE" dirty="0"/>
              <a:t>Production of Technical Issue Briefs</a:t>
            </a:r>
          </a:p>
        </p:txBody>
      </p:sp>
      <p:sp>
        <p:nvSpPr>
          <p:cNvPr id="17" name="TextBox 16">
            <a:extLst>
              <a:ext uri="{FF2B5EF4-FFF2-40B4-BE49-F238E27FC236}">
                <a16:creationId xmlns:a16="http://schemas.microsoft.com/office/drawing/2014/main" id="{B70A5AF4-1DC1-6E32-990B-3E6EAC1274FA}"/>
              </a:ext>
            </a:extLst>
          </p:cNvPr>
          <p:cNvSpPr txBox="1"/>
          <p:nvPr/>
        </p:nvSpPr>
        <p:spPr>
          <a:xfrm>
            <a:off x="4192042" y="1227651"/>
            <a:ext cx="2403899" cy="307777"/>
          </a:xfrm>
          <a:prstGeom prst="rect">
            <a:avLst/>
          </a:prstGeom>
          <a:noFill/>
        </p:spPr>
        <p:txBody>
          <a:bodyPr wrap="square" rtlCol="0">
            <a:spAutoFit/>
          </a:bodyPr>
          <a:lstStyle/>
          <a:p>
            <a:r>
              <a:rPr lang="en-BE" dirty="0"/>
              <a:t>Creation of Communities</a:t>
            </a:r>
          </a:p>
        </p:txBody>
      </p:sp>
    </p:spTree>
    <p:extLst>
      <p:ext uri="{BB962C8B-B14F-4D97-AF65-F5344CB8AC3E}">
        <p14:creationId xmlns:p14="http://schemas.microsoft.com/office/powerpoint/2010/main" val="82897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410333" y="369397"/>
            <a:ext cx="544490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Entry points for further collaboration</a:t>
            </a:r>
            <a:endParaRPr dirty="0"/>
          </a:p>
        </p:txBody>
      </p:sp>
      <p:graphicFrame>
        <p:nvGraphicFramePr>
          <p:cNvPr id="2" name="Diagram 1">
            <a:extLst>
              <a:ext uri="{FF2B5EF4-FFF2-40B4-BE49-F238E27FC236}">
                <a16:creationId xmlns:a16="http://schemas.microsoft.com/office/drawing/2014/main" id="{E11823A2-74A2-76A0-17DB-C3273BBCFD12}"/>
              </a:ext>
            </a:extLst>
          </p:cNvPr>
          <p:cNvGraphicFramePr/>
          <p:nvPr>
            <p:extLst>
              <p:ext uri="{D42A27DB-BD31-4B8C-83A1-F6EECF244321}">
                <p14:modId xmlns:p14="http://schemas.microsoft.com/office/powerpoint/2010/main" val="1039437734"/>
              </p:ext>
            </p:extLst>
          </p:nvPr>
        </p:nvGraphicFramePr>
        <p:xfrm>
          <a:off x="1550411" y="1392194"/>
          <a:ext cx="6226107" cy="3189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heck In with solid fill">
            <a:extLst>
              <a:ext uri="{FF2B5EF4-FFF2-40B4-BE49-F238E27FC236}">
                <a16:creationId xmlns:a16="http://schemas.microsoft.com/office/drawing/2014/main" id="{7C81B4D6-CB95-6539-9483-3AFC9DD478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4267" y="198547"/>
            <a:ext cx="914400" cy="914400"/>
          </a:xfrm>
          <a:prstGeom prst="rect">
            <a:avLst/>
          </a:prstGeom>
        </p:spPr>
      </p:pic>
      <p:sp>
        <p:nvSpPr>
          <p:cNvPr id="6" name="TextBox 5">
            <a:extLst>
              <a:ext uri="{FF2B5EF4-FFF2-40B4-BE49-F238E27FC236}">
                <a16:creationId xmlns:a16="http://schemas.microsoft.com/office/drawing/2014/main" id="{5A175E8D-7C8C-865B-1882-F3A5A9031E1F}"/>
              </a:ext>
            </a:extLst>
          </p:cNvPr>
          <p:cNvSpPr txBox="1"/>
          <p:nvPr/>
        </p:nvSpPr>
        <p:spPr>
          <a:xfrm>
            <a:off x="5198533" y="501858"/>
            <a:ext cx="4572000" cy="307777"/>
          </a:xfrm>
          <a:prstGeom prst="rect">
            <a:avLst/>
          </a:prstGeom>
          <a:noFill/>
        </p:spPr>
        <p:txBody>
          <a:bodyPr wrap="square">
            <a:spAutoFit/>
          </a:bodyPr>
          <a:lstStyle/>
          <a:p>
            <a:pPr algn="ctr"/>
            <a:r>
              <a:rPr lang="en-US" b="1" dirty="0">
                <a:solidFill>
                  <a:srgbClr val="001E4D"/>
                </a:solidFill>
              </a:rPr>
              <a:t>https://coop4cbd.eu/</a:t>
            </a:r>
          </a:p>
        </p:txBody>
      </p:sp>
    </p:spTree>
    <p:extLst>
      <p:ext uri="{BB962C8B-B14F-4D97-AF65-F5344CB8AC3E}">
        <p14:creationId xmlns:p14="http://schemas.microsoft.com/office/powerpoint/2010/main" val="1442251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0" y="868579"/>
            <a:ext cx="91440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Thank you for your attention!</a:t>
            </a:r>
            <a:endParaRPr dirty="0"/>
          </a:p>
        </p:txBody>
      </p:sp>
      <p:sp>
        <p:nvSpPr>
          <p:cNvPr id="86" name="Google Shape;86;p15"/>
          <p:cNvSpPr txBox="1">
            <a:spLocks noGrp="1"/>
          </p:cNvSpPr>
          <p:nvPr>
            <p:ph type="title"/>
          </p:nvPr>
        </p:nvSpPr>
        <p:spPr>
          <a:xfrm>
            <a:off x="0" y="1833790"/>
            <a:ext cx="9144000" cy="841800"/>
          </a:xfrm>
          <a:prstGeom prst="rect">
            <a:avLst/>
          </a:prstGeom>
        </p:spPr>
        <p:txBody>
          <a:bodyPr spcFirstLastPara="1" wrap="square" lIns="91425" tIns="91425" rIns="91425" bIns="91425" anchor="ctr" anchorCtr="0">
            <a:normAutofit fontScale="90000"/>
          </a:bodyPr>
          <a:lstStyle/>
          <a:p>
            <a:pPr marL="0" lvl="0" indent="0" rtl="0">
              <a:spcBef>
                <a:spcPts val="0"/>
              </a:spcBef>
              <a:spcAft>
                <a:spcPts val="0"/>
              </a:spcAft>
              <a:buNone/>
            </a:pPr>
            <a:r>
              <a:rPr lang="en-GB" sz="1800" dirty="0"/>
              <a:t>Contact information: https://coop4cbd.eu/contact </a:t>
            </a:r>
            <a:br>
              <a:rPr lang="en-GB" sz="1800" dirty="0"/>
            </a:br>
            <a:br>
              <a:rPr lang="en-GB" sz="1800" dirty="0"/>
            </a:br>
            <a:endParaRPr lang="en-GB" sz="1800" dirty="0"/>
          </a:p>
        </p:txBody>
      </p:sp>
      <p:pic>
        <p:nvPicPr>
          <p:cNvPr id="4" name="Picture 3">
            <a:extLst>
              <a:ext uri="{FF2B5EF4-FFF2-40B4-BE49-F238E27FC236}">
                <a16:creationId xmlns:a16="http://schemas.microsoft.com/office/drawing/2014/main" id="{4987ED40-09F0-43A4-DF9D-767792415E8F}"/>
              </a:ext>
            </a:extLst>
          </p:cNvPr>
          <p:cNvPicPr>
            <a:picLocks noChangeAspect="1"/>
          </p:cNvPicPr>
          <p:nvPr/>
        </p:nvPicPr>
        <p:blipFill>
          <a:blip r:embed="rId3"/>
          <a:stretch>
            <a:fillRect/>
          </a:stretch>
        </p:blipFill>
        <p:spPr>
          <a:xfrm>
            <a:off x="3383650" y="2492310"/>
            <a:ext cx="520991" cy="520991"/>
          </a:xfrm>
          <a:prstGeom prst="rect">
            <a:avLst/>
          </a:prstGeom>
        </p:spPr>
      </p:pic>
      <p:pic>
        <p:nvPicPr>
          <p:cNvPr id="5" name="Picture 4">
            <a:extLst>
              <a:ext uri="{FF2B5EF4-FFF2-40B4-BE49-F238E27FC236}">
                <a16:creationId xmlns:a16="http://schemas.microsoft.com/office/drawing/2014/main" id="{67196899-2442-C342-ABDE-4BEB8181C880}"/>
              </a:ext>
            </a:extLst>
          </p:cNvPr>
          <p:cNvPicPr>
            <a:picLocks noChangeAspect="1"/>
          </p:cNvPicPr>
          <p:nvPr/>
        </p:nvPicPr>
        <p:blipFill>
          <a:blip r:embed="rId4"/>
          <a:stretch>
            <a:fillRect/>
          </a:stretch>
        </p:blipFill>
        <p:spPr>
          <a:xfrm>
            <a:off x="1970765" y="3031088"/>
            <a:ext cx="444167" cy="444167"/>
          </a:xfrm>
          <a:prstGeom prst="rect">
            <a:avLst/>
          </a:prstGeom>
        </p:spPr>
      </p:pic>
      <p:sp>
        <p:nvSpPr>
          <p:cNvPr id="7" name="TextBox 6">
            <a:extLst>
              <a:ext uri="{FF2B5EF4-FFF2-40B4-BE49-F238E27FC236}">
                <a16:creationId xmlns:a16="http://schemas.microsoft.com/office/drawing/2014/main" id="{03EFC4F0-71F1-0084-AECB-0F96B149FA37}"/>
              </a:ext>
            </a:extLst>
          </p:cNvPr>
          <p:cNvSpPr txBox="1"/>
          <p:nvPr/>
        </p:nvSpPr>
        <p:spPr>
          <a:xfrm>
            <a:off x="2414932" y="2582150"/>
            <a:ext cx="4570659" cy="1692771"/>
          </a:xfrm>
          <a:prstGeom prst="rect">
            <a:avLst/>
          </a:prstGeom>
          <a:noFill/>
        </p:spPr>
        <p:txBody>
          <a:bodyPr wrap="square" rtlCol="0">
            <a:spAutoFit/>
          </a:bodyPr>
          <a:lstStyle/>
          <a:p>
            <a:pPr algn="ctr"/>
            <a:r>
              <a:rPr lang="en-US" sz="1800" b="1" dirty="0">
                <a:solidFill>
                  <a:srgbClr val="001E4D"/>
                </a:solidFill>
              </a:rPr>
              <a:t>@coop4cbd</a:t>
            </a:r>
          </a:p>
          <a:p>
            <a:pPr algn="ctr"/>
            <a:endParaRPr lang="en-US" sz="1800" b="1" dirty="0">
              <a:solidFill>
                <a:srgbClr val="001E4D"/>
              </a:solidFill>
            </a:endParaRPr>
          </a:p>
          <a:p>
            <a:pPr algn="ctr"/>
            <a:r>
              <a:rPr lang="en-US" sz="1800" b="1" dirty="0">
                <a:solidFill>
                  <a:srgbClr val="001E4D"/>
                </a:solidFill>
              </a:rPr>
              <a:t>www.linkedin.com/company/co-op4cbd</a:t>
            </a:r>
          </a:p>
          <a:p>
            <a:pPr algn="ctr"/>
            <a:endParaRPr lang="en-US" sz="1800" dirty="0">
              <a:solidFill>
                <a:srgbClr val="001E4D"/>
              </a:solidFill>
            </a:endParaRPr>
          </a:p>
          <a:p>
            <a:pPr algn="ctr"/>
            <a:r>
              <a:rPr lang="en-US" sz="1800" b="1" dirty="0">
                <a:solidFill>
                  <a:srgbClr val="001E4D"/>
                </a:solidFill>
              </a:rPr>
              <a:t>https://coop4cbd.eu/</a:t>
            </a:r>
          </a:p>
          <a:p>
            <a:pPr algn="ctr"/>
            <a:endParaRPr lang="en-US" dirty="0">
              <a:solidFill>
                <a:srgbClr val="001E4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5" name="Titre 4">
            <a:extLst>
              <a:ext uri="{FF2B5EF4-FFF2-40B4-BE49-F238E27FC236}">
                <a16:creationId xmlns:a16="http://schemas.microsoft.com/office/drawing/2014/main" id="{480AEB67-0595-478C-A4ED-5781262F2BF7}"/>
              </a:ext>
            </a:extLst>
          </p:cNvPr>
          <p:cNvSpPr>
            <a:spLocks noGrp="1"/>
          </p:cNvSpPr>
          <p:nvPr>
            <p:ph type="title"/>
          </p:nvPr>
        </p:nvSpPr>
        <p:spPr/>
        <p:txBody>
          <a:bodyPr>
            <a:normAutofit fontScale="90000"/>
          </a:bodyPr>
          <a:lstStyle/>
          <a:p>
            <a:r>
              <a:rPr lang="en-GB" dirty="0"/>
              <a:t>Capacity-needs Assessment</a:t>
            </a:r>
          </a:p>
        </p:txBody>
      </p:sp>
      <p:pic>
        <p:nvPicPr>
          <p:cNvPr id="10" name="Image 9">
            <a:extLst>
              <a:ext uri="{FF2B5EF4-FFF2-40B4-BE49-F238E27FC236}">
                <a16:creationId xmlns:a16="http://schemas.microsoft.com/office/drawing/2014/main" id="{AF933428-7957-4136-A7FE-FB5E1399FD8A}"/>
              </a:ext>
            </a:extLst>
          </p:cNvPr>
          <p:cNvPicPr>
            <a:picLocks noChangeAspect="1"/>
          </p:cNvPicPr>
          <p:nvPr/>
        </p:nvPicPr>
        <p:blipFill>
          <a:blip r:embed="rId3"/>
          <a:stretch>
            <a:fillRect/>
          </a:stretch>
        </p:blipFill>
        <p:spPr>
          <a:xfrm>
            <a:off x="3204971" y="1171379"/>
            <a:ext cx="2734057" cy="2800741"/>
          </a:xfrm>
          <a:prstGeom prst="rect">
            <a:avLst/>
          </a:prstGeom>
        </p:spPr>
      </p:pic>
    </p:spTree>
    <p:extLst>
      <p:ext uri="{BB962C8B-B14F-4D97-AF65-F5344CB8AC3E}">
        <p14:creationId xmlns:p14="http://schemas.microsoft.com/office/powerpoint/2010/main" val="60171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tangle 1">
            <a:extLst>
              <a:ext uri="{FF2B5EF4-FFF2-40B4-BE49-F238E27FC236}">
                <a16:creationId xmlns:a16="http://schemas.microsoft.com/office/drawing/2014/main" id="{02B00031-4AA6-E99D-6FB0-F1C5B9E1944C}"/>
              </a:ext>
            </a:extLst>
          </p:cNvPr>
          <p:cNvSpPr/>
          <p:nvPr/>
        </p:nvSpPr>
        <p:spPr>
          <a:xfrm>
            <a:off x="0" y="0"/>
            <a:ext cx="4003382" cy="1360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219F5D6-C40C-232F-F094-6B9D83AC4FBA}"/>
              </a:ext>
            </a:extLst>
          </p:cNvPr>
          <p:cNvSpPr/>
          <p:nvPr/>
        </p:nvSpPr>
        <p:spPr>
          <a:xfrm>
            <a:off x="49325" y="4359882"/>
            <a:ext cx="7316480" cy="598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Google Shape;66;p12">
            <a:extLst>
              <a:ext uri="{FF2B5EF4-FFF2-40B4-BE49-F238E27FC236}">
                <a16:creationId xmlns:a16="http://schemas.microsoft.com/office/drawing/2014/main" id="{FF26E381-7637-DA9E-D00C-55852B3C8068}"/>
              </a:ext>
            </a:extLst>
          </p:cNvPr>
          <p:cNvSpPr txBox="1">
            <a:spLocks/>
          </p:cNvSpPr>
          <p:nvPr/>
        </p:nvSpPr>
        <p:spPr>
          <a:xfrm>
            <a:off x="202864" y="105459"/>
            <a:ext cx="8520600" cy="572700"/>
          </a:xfrm>
          <a:prstGeom prst="rect">
            <a:avLst/>
          </a:prstGeom>
          <a:noFill/>
          <a:ln>
            <a:noFill/>
          </a:ln>
        </p:spPr>
        <p:txBody>
          <a:bodyPr spcFirstLastPara="1" wrap="square" lIns="91425" tIns="91425" rIns="91425" bIns="91425" anchor="t" anchorCtr="0">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1E4D"/>
              </a:buClr>
              <a:buSzPts val="3600"/>
              <a:buFont typeface="Arial"/>
              <a:buNone/>
              <a:defRPr sz="3600" b="0" i="0" u="none" strike="noStrike" cap="none">
                <a:solidFill>
                  <a:srgbClr val="001E4D"/>
                </a:solidFill>
                <a:latin typeface="Arial"/>
                <a:ea typeface="Arial"/>
                <a:cs typeface="Arial"/>
                <a:sym typeface="Arial"/>
              </a:defRPr>
            </a:lvl1pPr>
            <a:lvl2pPr marR="0" lvl="1"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r>
              <a:rPr lang="en-US" dirty="0"/>
              <a:t>Presentation outline</a:t>
            </a:r>
          </a:p>
        </p:txBody>
      </p:sp>
      <p:sp>
        <p:nvSpPr>
          <p:cNvPr id="13" name="TextBox 12">
            <a:extLst>
              <a:ext uri="{FF2B5EF4-FFF2-40B4-BE49-F238E27FC236}">
                <a16:creationId xmlns:a16="http://schemas.microsoft.com/office/drawing/2014/main" id="{5D7EBFF4-63CC-6E52-72A0-D0E90C700A15}"/>
              </a:ext>
            </a:extLst>
          </p:cNvPr>
          <p:cNvSpPr txBox="1"/>
          <p:nvPr/>
        </p:nvSpPr>
        <p:spPr>
          <a:xfrm>
            <a:off x="202864" y="905597"/>
            <a:ext cx="5739494" cy="3330335"/>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US" sz="1800" dirty="0"/>
              <a:t>What is CO-OP4CBD?</a:t>
            </a:r>
          </a:p>
          <a:p>
            <a:pPr marL="285750" indent="-285750">
              <a:lnSpc>
                <a:spcPct val="200000"/>
              </a:lnSpc>
              <a:buFont typeface="Arial" panose="020B0604020202020204" pitchFamily="34" charset="0"/>
              <a:buChar char="•"/>
            </a:pPr>
            <a:r>
              <a:rPr lang="en-GB" sz="1800" dirty="0"/>
              <a:t>What is SPI? </a:t>
            </a:r>
          </a:p>
          <a:p>
            <a:pPr marL="285750" indent="-285750">
              <a:lnSpc>
                <a:spcPct val="200000"/>
              </a:lnSpc>
              <a:buFont typeface="Arial" panose="020B0604020202020204" pitchFamily="34" charset="0"/>
              <a:buChar char="•"/>
            </a:pPr>
            <a:r>
              <a:rPr lang="en-US" sz="1800" dirty="0"/>
              <a:t>Basic facts about SPIs</a:t>
            </a:r>
          </a:p>
          <a:p>
            <a:pPr marL="285750" indent="-285750">
              <a:lnSpc>
                <a:spcPct val="200000"/>
              </a:lnSpc>
              <a:buFont typeface="Arial" panose="020B0604020202020204" pitchFamily="34" charset="0"/>
              <a:buChar char="•"/>
            </a:pPr>
            <a:r>
              <a:rPr lang="en-US" sz="1800" dirty="0"/>
              <a:t>Why is SPI for Biodiversity important? </a:t>
            </a:r>
          </a:p>
          <a:p>
            <a:pPr marL="285750" indent="-285750">
              <a:lnSpc>
                <a:spcPct val="200000"/>
              </a:lnSpc>
              <a:buFont typeface="Arial" panose="020B0604020202020204" pitchFamily="34" charset="0"/>
              <a:buChar char="•"/>
            </a:pPr>
            <a:r>
              <a:rPr lang="en-US" sz="1800" dirty="0"/>
              <a:t>What makes SPIs better? </a:t>
            </a:r>
          </a:p>
          <a:p>
            <a:pPr marL="285750" indent="-285750">
              <a:lnSpc>
                <a:spcPct val="200000"/>
              </a:lnSpc>
              <a:buFont typeface="Arial" panose="020B0604020202020204" pitchFamily="34" charset="0"/>
              <a:buChar char="•"/>
            </a:pPr>
            <a:r>
              <a:rPr lang="en-US" sz="1800" dirty="0"/>
              <a:t>How does COOP4CBD facilitate SPI?</a:t>
            </a:r>
          </a:p>
        </p:txBody>
      </p:sp>
    </p:spTree>
    <p:extLst>
      <p:ext uri="{BB962C8B-B14F-4D97-AF65-F5344CB8AC3E}">
        <p14:creationId xmlns:p14="http://schemas.microsoft.com/office/powerpoint/2010/main" val="72701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7922-2EA1-E2CA-417C-AB7FE8CB47DF}"/>
              </a:ext>
            </a:extLst>
          </p:cNvPr>
          <p:cNvSpPr>
            <a:spLocks noGrp="1"/>
          </p:cNvSpPr>
          <p:nvPr>
            <p:ph type="ctrTitle"/>
          </p:nvPr>
        </p:nvSpPr>
        <p:spPr>
          <a:xfrm>
            <a:off x="197824" y="1405350"/>
            <a:ext cx="6729749" cy="2052600"/>
          </a:xfrm>
        </p:spPr>
        <p:txBody>
          <a:bodyPr>
            <a:normAutofit fontScale="90000"/>
          </a:bodyPr>
          <a:lstStyle/>
          <a:p>
            <a:r>
              <a:rPr lang="en-US" sz="3600" dirty="0">
                <a:solidFill>
                  <a:srgbClr val="1A42B7"/>
                </a:solidFill>
              </a:rPr>
              <a:t>What is </a:t>
            </a:r>
            <a:br>
              <a:rPr lang="en-US" sz="3600" dirty="0">
                <a:solidFill>
                  <a:srgbClr val="1A42B7"/>
                </a:solidFill>
              </a:rPr>
            </a:br>
            <a:r>
              <a:rPr lang="en-US" sz="3600" dirty="0">
                <a:solidFill>
                  <a:srgbClr val="37B2A8"/>
                </a:solidFill>
              </a:rPr>
              <a:t>Improving Cooperation </a:t>
            </a:r>
            <a:r>
              <a:rPr lang="en-US" sz="3600" dirty="0">
                <a:solidFill>
                  <a:srgbClr val="38B5A8"/>
                </a:solidFill>
              </a:rPr>
              <a:t>for the Convention on Biological Diversity</a:t>
            </a:r>
            <a:r>
              <a:rPr lang="en-US" sz="3600" dirty="0">
                <a:solidFill>
                  <a:srgbClr val="1A42B7"/>
                </a:solidFill>
              </a:rPr>
              <a:t>?</a:t>
            </a:r>
            <a:endParaRPr lang="en-BE" dirty="0">
              <a:solidFill>
                <a:srgbClr val="1A42B7"/>
              </a:solidFill>
            </a:endParaRPr>
          </a:p>
        </p:txBody>
      </p:sp>
    </p:spTree>
    <p:extLst>
      <p:ext uri="{BB962C8B-B14F-4D97-AF65-F5344CB8AC3E}">
        <p14:creationId xmlns:p14="http://schemas.microsoft.com/office/powerpoint/2010/main" val="2417452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9" name="Picture 8">
            <a:extLst>
              <a:ext uri="{FF2B5EF4-FFF2-40B4-BE49-F238E27FC236}">
                <a16:creationId xmlns:a16="http://schemas.microsoft.com/office/drawing/2014/main" id="{B1039694-B90E-C495-0C1C-86968079C7BB}"/>
              </a:ext>
            </a:extLst>
          </p:cNvPr>
          <p:cNvPicPr>
            <a:picLocks noChangeAspect="1"/>
          </p:cNvPicPr>
          <p:nvPr/>
        </p:nvPicPr>
        <p:blipFill>
          <a:blip r:embed="rId3"/>
          <a:stretch>
            <a:fillRect/>
          </a:stretch>
        </p:blipFill>
        <p:spPr>
          <a:xfrm>
            <a:off x="4554336" y="0"/>
            <a:ext cx="4572000" cy="5143500"/>
          </a:xfrm>
          <a:prstGeom prst="rect">
            <a:avLst/>
          </a:prstGeom>
        </p:spPr>
      </p:pic>
      <p:sp>
        <p:nvSpPr>
          <p:cNvPr id="22" name="Google Shape;72;p13">
            <a:extLst>
              <a:ext uri="{FF2B5EF4-FFF2-40B4-BE49-F238E27FC236}">
                <a16:creationId xmlns:a16="http://schemas.microsoft.com/office/drawing/2014/main" id="{8B582347-BBEC-E3A9-D870-C4495F56EC6B}"/>
              </a:ext>
            </a:extLst>
          </p:cNvPr>
          <p:cNvSpPr txBox="1">
            <a:spLocks/>
          </p:cNvSpPr>
          <p:nvPr/>
        </p:nvSpPr>
        <p:spPr>
          <a:xfrm>
            <a:off x="134837" y="152034"/>
            <a:ext cx="4352054" cy="72268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1E4D"/>
              </a:buClr>
              <a:buSzPts val="4200"/>
              <a:buFont typeface="Arial"/>
              <a:buNone/>
              <a:defRPr sz="4200" b="0" i="0" u="none" strike="noStrike" cap="none">
                <a:solidFill>
                  <a:srgbClr val="001E4D"/>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l"/>
            <a:r>
              <a:rPr lang="en-US" sz="3000" dirty="0"/>
              <a:t>Meet the team</a:t>
            </a:r>
          </a:p>
        </p:txBody>
      </p:sp>
      <p:pic>
        <p:nvPicPr>
          <p:cNvPr id="23" name="Picture 18" descr="NINA Brage: Norsk institutt for naturforskning">
            <a:extLst>
              <a:ext uri="{FF2B5EF4-FFF2-40B4-BE49-F238E27FC236}">
                <a16:creationId xmlns:a16="http://schemas.microsoft.com/office/drawing/2014/main" id="{55F0B507-1EA4-D996-AEF2-46987541A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578" y="3168251"/>
            <a:ext cx="1076041" cy="6665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a:extLst>
              <a:ext uri="{FF2B5EF4-FFF2-40B4-BE49-F238E27FC236}">
                <a16:creationId xmlns:a16="http://schemas.microsoft.com/office/drawing/2014/main" id="{335EE900-9227-1FCE-7DF0-EB1CB03344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144" y="2562887"/>
            <a:ext cx="1255004" cy="3691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8BB3D4-F11F-442C-9FB8-B52F83AE0BDA}"/>
              </a:ext>
            </a:extLst>
          </p:cNvPr>
          <p:cNvSpPr txBox="1"/>
          <p:nvPr/>
        </p:nvSpPr>
        <p:spPr>
          <a:xfrm>
            <a:off x="219946" y="767136"/>
            <a:ext cx="4496282" cy="1600438"/>
          </a:xfrm>
          <a:prstGeom prst="rect">
            <a:avLst/>
          </a:prstGeom>
          <a:noFill/>
        </p:spPr>
        <p:txBody>
          <a:bodyPr wrap="square" rtlCol="0">
            <a:spAutoFit/>
          </a:bodyPr>
          <a:lstStyle/>
          <a:p>
            <a:endParaRPr lang="en-US" b="1" dirty="0">
              <a:solidFill>
                <a:srgbClr val="001E4D"/>
              </a:solidFill>
            </a:endParaRPr>
          </a:p>
          <a:p>
            <a:r>
              <a:rPr lang="en-US" dirty="0">
                <a:solidFill>
                  <a:srgbClr val="001E4D"/>
                </a:solidFill>
              </a:rPr>
              <a:t>CO-OP4CBD is a European network </a:t>
            </a:r>
            <a:r>
              <a:rPr lang="en-US" dirty="0"/>
              <a:t>of </a:t>
            </a:r>
            <a:r>
              <a:rPr lang="en-US" dirty="0">
                <a:solidFill>
                  <a:srgbClr val="001E4D"/>
                </a:solidFill>
              </a:rPr>
              <a:t>professionals </a:t>
            </a:r>
            <a:r>
              <a:rPr lang="en-US" dirty="0"/>
              <a:t>from the academic and non-academic sectors across a wide range of disciplines, including </a:t>
            </a:r>
            <a:r>
              <a:rPr lang="en-US" b="1" dirty="0">
                <a:solidFill>
                  <a:srgbClr val="001E4D"/>
                </a:solidFill>
              </a:rPr>
              <a:t>nine</a:t>
            </a:r>
            <a:r>
              <a:rPr lang="en-US" dirty="0"/>
              <a:t> project </a:t>
            </a:r>
            <a:r>
              <a:rPr lang="en-US" b="1" dirty="0">
                <a:solidFill>
                  <a:srgbClr val="001E4D"/>
                </a:solidFill>
              </a:rPr>
              <a:t>partners</a:t>
            </a:r>
            <a:r>
              <a:rPr lang="en-US" dirty="0"/>
              <a:t> from </a:t>
            </a:r>
            <a:r>
              <a:rPr lang="en-US" b="1" dirty="0"/>
              <a:t>five </a:t>
            </a:r>
            <a:r>
              <a:rPr lang="en-US" b="1" dirty="0">
                <a:solidFill>
                  <a:srgbClr val="001E4D"/>
                </a:solidFill>
              </a:rPr>
              <a:t>EU member states</a:t>
            </a:r>
            <a:r>
              <a:rPr lang="en-US" dirty="0"/>
              <a:t>, </a:t>
            </a:r>
            <a:r>
              <a:rPr lang="en-US" b="1" dirty="0">
                <a:solidFill>
                  <a:srgbClr val="001E4D"/>
                </a:solidFill>
              </a:rPr>
              <a:t>Norway,</a:t>
            </a:r>
            <a:r>
              <a:rPr lang="en-US" dirty="0"/>
              <a:t> and the </a:t>
            </a:r>
            <a:r>
              <a:rPr lang="en-US" b="1" dirty="0">
                <a:solidFill>
                  <a:srgbClr val="001E4D"/>
                </a:solidFill>
              </a:rPr>
              <a:t>United Kingdom.</a:t>
            </a:r>
            <a:r>
              <a:rPr lang="en-US" dirty="0"/>
              <a:t> </a:t>
            </a:r>
          </a:p>
          <a:p>
            <a:endParaRPr lang="en-US" dirty="0"/>
          </a:p>
        </p:txBody>
      </p:sp>
      <p:pic>
        <p:nvPicPr>
          <p:cNvPr id="26" name="Picture 25">
            <a:extLst>
              <a:ext uri="{FF2B5EF4-FFF2-40B4-BE49-F238E27FC236}">
                <a16:creationId xmlns:a16="http://schemas.microsoft.com/office/drawing/2014/main" id="{ADBC48F6-200B-F33F-B172-5E6CCB9A9ACC}"/>
              </a:ext>
            </a:extLst>
          </p:cNvPr>
          <p:cNvPicPr>
            <a:picLocks noChangeAspect="1"/>
          </p:cNvPicPr>
          <p:nvPr/>
        </p:nvPicPr>
        <p:blipFill>
          <a:blip r:embed="rId6"/>
          <a:stretch>
            <a:fillRect/>
          </a:stretch>
        </p:blipFill>
        <p:spPr>
          <a:xfrm>
            <a:off x="671862" y="3247925"/>
            <a:ext cx="1305954" cy="734599"/>
          </a:xfrm>
          <a:prstGeom prst="rect">
            <a:avLst/>
          </a:prstGeom>
        </p:spPr>
      </p:pic>
      <p:pic>
        <p:nvPicPr>
          <p:cNvPr id="27" name="Picture 26">
            <a:extLst>
              <a:ext uri="{FF2B5EF4-FFF2-40B4-BE49-F238E27FC236}">
                <a16:creationId xmlns:a16="http://schemas.microsoft.com/office/drawing/2014/main" id="{53C2D0C1-D7F4-0F68-2F2E-70245140F7A0}"/>
              </a:ext>
            </a:extLst>
          </p:cNvPr>
          <p:cNvPicPr>
            <a:picLocks noChangeAspect="1"/>
          </p:cNvPicPr>
          <p:nvPr/>
        </p:nvPicPr>
        <p:blipFill>
          <a:blip r:embed="rId7"/>
          <a:stretch>
            <a:fillRect/>
          </a:stretch>
        </p:blipFill>
        <p:spPr>
          <a:xfrm>
            <a:off x="3009892" y="4241457"/>
            <a:ext cx="1706336" cy="394045"/>
          </a:xfrm>
          <a:prstGeom prst="rect">
            <a:avLst/>
          </a:prstGeom>
        </p:spPr>
      </p:pic>
      <p:pic>
        <p:nvPicPr>
          <p:cNvPr id="28" name="Picture 27">
            <a:extLst>
              <a:ext uri="{FF2B5EF4-FFF2-40B4-BE49-F238E27FC236}">
                <a16:creationId xmlns:a16="http://schemas.microsoft.com/office/drawing/2014/main" id="{91C90C2F-C9F1-A465-016E-3DAEF4ED172A}"/>
              </a:ext>
            </a:extLst>
          </p:cNvPr>
          <p:cNvPicPr>
            <a:picLocks noChangeAspect="1"/>
          </p:cNvPicPr>
          <p:nvPr/>
        </p:nvPicPr>
        <p:blipFill>
          <a:blip r:embed="rId8"/>
          <a:stretch>
            <a:fillRect/>
          </a:stretch>
        </p:blipFill>
        <p:spPr>
          <a:xfrm>
            <a:off x="2271891" y="3227233"/>
            <a:ext cx="1007074" cy="784259"/>
          </a:xfrm>
          <a:prstGeom prst="rect">
            <a:avLst/>
          </a:prstGeom>
        </p:spPr>
      </p:pic>
      <p:pic>
        <p:nvPicPr>
          <p:cNvPr id="29" name="Picture 28">
            <a:extLst>
              <a:ext uri="{FF2B5EF4-FFF2-40B4-BE49-F238E27FC236}">
                <a16:creationId xmlns:a16="http://schemas.microsoft.com/office/drawing/2014/main" id="{F5727C66-21FF-5617-E5BE-EB5CB6DDEB45}"/>
              </a:ext>
            </a:extLst>
          </p:cNvPr>
          <p:cNvPicPr>
            <a:picLocks noChangeAspect="1"/>
          </p:cNvPicPr>
          <p:nvPr/>
        </p:nvPicPr>
        <p:blipFill>
          <a:blip r:embed="rId9"/>
          <a:stretch>
            <a:fillRect/>
          </a:stretch>
        </p:blipFill>
        <p:spPr>
          <a:xfrm>
            <a:off x="4454169" y="2391505"/>
            <a:ext cx="659008" cy="768843"/>
          </a:xfrm>
          <a:prstGeom prst="rect">
            <a:avLst/>
          </a:prstGeom>
        </p:spPr>
      </p:pic>
      <p:pic>
        <p:nvPicPr>
          <p:cNvPr id="31" name="Picture 3" descr="Text&#10;&#10;Description automatically generated">
            <a:extLst>
              <a:ext uri="{FF2B5EF4-FFF2-40B4-BE49-F238E27FC236}">
                <a16:creationId xmlns:a16="http://schemas.microsoft.com/office/drawing/2014/main" id="{F30DC071-C27C-DABE-5505-A417F097BE0F}"/>
              </a:ext>
            </a:extLst>
          </p:cNvPr>
          <p:cNvPicPr>
            <a:picLocks noChangeAspect="1"/>
          </p:cNvPicPr>
          <p:nvPr/>
        </p:nvPicPr>
        <p:blipFill>
          <a:blip r:embed="rId10"/>
          <a:stretch>
            <a:fillRect/>
          </a:stretch>
        </p:blipFill>
        <p:spPr>
          <a:xfrm>
            <a:off x="17664" y="2344891"/>
            <a:ext cx="1978292" cy="805111"/>
          </a:xfrm>
          <a:prstGeom prst="rect">
            <a:avLst/>
          </a:prstGeom>
        </p:spPr>
      </p:pic>
      <p:pic>
        <p:nvPicPr>
          <p:cNvPr id="64" name="Picture 4" descr="Logo&#10;&#10;Description automatically generated">
            <a:extLst>
              <a:ext uri="{FF2B5EF4-FFF2-40B4-BE49-F238E27FC236}">
                <a16:creationId xmlns:a16="http://schemas.microsoft.com/office/drawing/2014/main" id="{DD6F75F3-F7CB-522E-768D-7E5921253512}"/>
              </a:ext>
            </a:extLst>
          </p:cNvPr>
          <p:cNvPicPr>
            <a:picLocks noChangeAspect="1"/>
          </p:cNvPicPr>
          <p:nvPr/>
        </p:nvPicPr>
        <p:blipFill>
          <a:blip r:embed="rId11"/>
          <a:stretch>
            <a:fillRect/>
          </a:stretch>
        </p:blipFill>
        <p:spPr>
          <a:xfrm>
            <a:off x="3235722" y="2322208"/>
            <a:ext cx="1058261" cy="805111"/>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47814C9C-420C-5E06-7CAC-391A91F3C412}"/>
              </a:ext>
            </a:extLst>
          </p:cNvPr>
          <p:cNvPicPr>
            <a:picLocks noChangeAspect="1"/>
          </p:cNvPicPr>
          <p:nvPr/>
        </p:nvPicPr>
        <p:blipFill>
          <a:blip r:embed="rId12"/>
          <a:stretch>
            <a:fillRect/>
          </a:stretch>
        </p:blipFill>
        <p:spPr>
          <a:xfrm>
            <a:off x="4642356" y="117817"/>
            <a:ext cx="2239811" cy="1257706"/>
          </a:xfrm>
          <a:prstGeom prst="rect">
            <a:avLst/>
          </a:prstGeom>
        </p:spPr>
      </p:pic>
      <p:pic>
        <p:nvPicPr>
          <p:cNvPr id="4" name="Picture 3" descr="A black and white logo&#10;&#10;Description automatically generated">
            <a:extLst>
              <a:ext uri="{FF2B5EF4-FFF2-40B4-BE49-F238E27FC236}">
                <a16:creationId xmlns:a16="http://schemas.microsoft.com/office/drawing/2014/main" id="{B4BCF694-53D0-B268-26FF-5F5D689648B7}"/>
              </a:ext>
            </a:extLst>
          </p:cNvPr>
          <p:cNvPicPr>
            <a:picLocks noChangeAspect="1"/>
          </p:cNvPicPr>
          <p:nvPr/>
        </p:nvPicPr>
        <p:blipFill>
          <a:blip r:embed="rId13"/>
          <a:stretch>
            <a:fillRect/>
          </a:stretch>
        </p:blipFill>
        <p:spPr>
          <a:xfrm>
            <a:off x="839896" y="3909818"/>
            <a:ext cx="1319547" cy="9020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5" name="Picture 4">
            <a:extLst>
              <a:ext uri="{FF2B5EF4-FFF2-40B4-BE49-F238E27FC236}">
                <a16:creationId xmlns:a16="http://schemas.microsoft.com/office/drawing/2014/main" id="{C400A24A-9F36-B552-AE62-D9744BCD9744}"/>
              </a:ext>
            </a:extLst>
          </p:cNvPr>
          <p:cNvPicPr>
            <a:picLocks noChangeAspect="1"/>
          </p:cNvPicPr>
          <p:nvPr/>
        </p:nvPicPr>
        <p:blipFill>
          <a:blip r:embed="rId3"/>
          <a:stretch>
            <a:fillRect/>
          </a:stretch>
        </p:blipFill>
        <p:spPr>
          <a:xfrm>
            <a:off x="578356" y="3259533"/>
            <a:ext cx="868305" cy="868305"/>
          </a:xfrm>
          <a:prstGeom prst="rect">
            <a:avLst/>
          </a:prstGeom>
        </p:spPr>
      </p:pic>
      <p:pic>
        <p:nvPicPr>
          <p:cNvPr id="7" name="Picture 6">
            <a:extLst>
              <a:ext uri="{FF2B5EF4-FFF2-40B4-BE49-F238E27FC236}">
                <a16:creationId xmlns:a16="http://schemas.microsoft.com/office/drawing/2014/main" id="{56D75753-FCA4-58EB-9D7C-D5D7837337B6}"/>
              </a:ext>
            </a:extLst>
          </p:cNvPr>
          <p:cNvPicPr>
            <a:picLocks noChangeAspect="1"/>
          </p:cNvPicPr>
          <p:nvPr/>
        </p:nvPicPr>
        <p:blipFill>
          <a:blip r:embed="rId4"/>
          <a:stretch>
            <a:fillRect/>
          </a:stretch>
        </p:blipFill>
        <p:spPr>
          <a:xfrm>
            <a:off x="662260" y="1765969"/>
            <a:ext cx="868304" cy="868304"/>
          </a:xfrm>
          <a:prstGeom prst="rect">
            <a:avLst/>
          </a:prstGeom>
        </p:spPr>
      </p:pic>
      <p:sp>
        <p:nvSpPr>
          <p:cNvPr id="12" name="TextBox 11">
            <a:extLst>
              <a:ext uri="{FF2B5EF4-FFF2-40B4-BE49-F238E27FC236}">
                <a16:creationId xmlns:a16="http://schemas.microsoft.com/office/drawing/2014/main" id="{0265076B-7D3E-E8CD-698E-AC91FD67CAF3}"/>
              </a:ext>
            </a:extLst>
          </p:cNvPr>
          <p:cNvSpPr txBox="1"/>
          <p:nvPr/>
        </p:nvSpPr>
        <p:spPr>
          <a:xfrm>
            <a:off x="1872175" y="1749359"/>
            <a:ext cx="6835921" cy="923330"/>
          </a:xfrm>
          <a:prstGeom prst="rect">
            <a:avLst/>
          </a:prstGeom>
          <a:noFill/>
        </p:spPr>
        <p:txBody>
          <a:bodyPr wrap="square" lIns="91440" tIns="45720" rIns="91440" bIns="45720" rtlCol="0" anchor="t">
            <a:spAutoFit/>
          </a:bodyPr>
          <a:lstStyle/>
          <a:p>
            <a:pPr algn="ctr"/>
            <a:r>
              <a:rPr lang="en-US" sz="1800" b="1" dirty="0">
                <a:solidFill>
                  <a:srgbClr val="001E4D"/>
                </a:solidFill>
              </a:rPr>
              <a:t>Mission: </a:t>
            </a:r>
            <a:r>
              <a:rPr lang="en-GB" sz="1800" dirty="0"/>
              <a:t>CO-OP4CBD aims to strengthen the role of the European Union (EU) in the Convention on Biological Diversity (CBD) and related international agreements.</a:t>
            </a:r>
            <a:endParaRPr lang="fr-FR" dirty="0"/>
          </a:p>
        </p:txBody>
      </p:sp>
      <p:sp>
        <p:nvSpPr>
          <p:cNvPr id="13" name="TextBox 12">
            <a:extLst>
              <a:ext uri="{FF2B5EF4-FFF2-40B4-BE49-F238E27FC236}">
                <a16:creationId xmlns:a16="http://schemas.microsoft.com/office/drawing/2014/main" id="{EFE53F43-6213-58F1-DCCC-773E7977A324}"/>
              </a:ext>
            </a:extLst>
          </p:cNvPr>
          <p:cNvSpPr txBox="1"/>
          <p:nvPr/>
        </p:nvSpPr>
        <p:spPr>
          <a:xfrm>
            <a:off x="1960072" y="3232020"/>
            <a:ext cx="6748024" cy="1200329"/>
          </a:xfrm>
          <a:prstGeom prst="rect">
            <a:avLst/>
          </a:prstGeom>
          <a:noFill/>
        </p:spPr>
        <p:txBody>
          <a:bodyPr wrap="square" lIns="91440" tIns="45720" rIns="91440" bIns="45720" rtlCol="0" anchor="t">
            <a:spAutoFit/>
          </a:bodyPr>
          <a:lstStyle/>
          <a:p>
            <a:pPr algn="ctr"/>
            <a:r>
              <a:rPr lang="en-US" sz="1800" b="1" dirty="0">
                <a:solidFill>
                  <a:srgbClr val="001E4D"/>
                </a:solidFill>
              </a:rPr>
              <a:t>Goal: </a:t>
            </a:r>
            <a:r>
              <a:rPr lang="en-GB" sz="1800" dirty="0"/>
              <a:t>CO-OP4CBD enhances coordination within the EU to advance the implementation of the CBD by harnessing the expertise from EU-funded projects and initiatives more effectively.</a:t>
            </a:r>
            <a:endParaRPr lang="fr-FR" dirty="0"/>
          </a:p>
        </p:txBody>
      </p:sp>
      <p:sp>
        <p:nvSpPr>
          <p:cNvPr id="2" name="Google Shape;66;p12">
            <a:extLst>
              <a:ext uri="{FF2B5EF4-FFF2-40B4-BE49-F238E27FC236}">
                <a16:creationId xmlns:a16="http://schemas.microsoft.com/office/drawing/2014/main" id="{1AF040D0-B7CD-203B-FFAF-4CF3E7A70E86}"/>
              </a:ext>
            </a:extLst>
          </p:cNvPr>
          <p:cNvSpPr txBox="1">
            <a:spLocks/>
          </p:cNvSpPr>
          <p:nvPr/>
        </p:nvSpPr>
        <p:spPr>
          <a:xfrm>
            <a:off x="187496" y="281530"/>
            <a:ext cx="8520600" cy="778867"/>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1E4D"/>
              </a:buClr>
              <a:buSzPts val="2800"/>
              <a:buFont typeface="Arial"/>
              <a:buNone/>
              <a:defRPr sz="2800" b="0" i="0" u="none" strike="noStrike" cap="none">
                <a:solidFill>
                  <a:srgbClr val="001E4D"/>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dirty="0"/>
          </a:p>
        </p:txBody>
      </p:sp>
      <p:sp>
        <p:nvSpPr>
          <p:cNvPr id="11" name="Google Shape;66;p12">
            <a:extLst>
              <a:ext uri="{FF2B5EF4-FFF2-40B4-BE49-F238E27FC236}">
                <a16:creationId xmlns:a16="http://schemas.microsoft.com/office/drawing/2014/main" id="{A7CACC58-2BBF-902D-C31F-27A1F48C336A}"/>
              </a:ext>
            </a:extLst>
          </p:cNvPr>
          <p:cNvSpPr txBox="1">
            <a:spLocks/>
          </p:cNvSpPr>
          <p:nvPr/>
        </p:nvSpPr>
        <p:spPr>
          <a:xfrm>
            <a:off x="210547" y="235425"/>
            <a:ext cx="8933453" cy="1204089"/>
          </a:xfrm>
          <a:prstGeom prst="rect">
            <a:avLst/>
          </a:prstGeom>
          <a:noFill/>
          <a:ln>
            <a:noFill/>
          </a:ln>
        </p:spPr>
        <p:txBody>
          <a:bodyPr spcFirstLastPara="1" wrap="square" lIns="91425" tIns="91425" rIns="91425" bIns="91425" anchor="t"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1E4D"/>
              </a:buClr>
              <a:buSzPts val="2800"/>
              <a:buFont typeface="Arial"/>
              <a:buNone/>
              <a:defRPr sz="2800" b="0" i="0" u="none" strike="noStrike" cap="none">
                <a:solidFill>
                  <a:srgbClr val="001E4D"/>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b="1" dirty="0"/>
              <a:t>About the project:</a:t>
            </a:r>
          </a:p>
          <a:p>
            <a:endParaRPr lang="en-GB" dirty="0"/>
          </a:p>
          <a:p>
            <a:r>
              <a:rPr lang="en-GB" dirty="0"/>
              <a:t>Cooperation for the Convention on Biological Diversity (CO-OP4CBD) </a:t>
            </a:r>
          </a:p>
        </p:txBody>
      </p:sp>
    </p:spTree>
    <p:extLst>
      <p:ext uri="{BB962C8B-B14F-4D97-AF65-F5344CB8AC3E}">
        <p14:creationId xmlns:p14="http://schemas.microsoft.com/office/powerpoint/2010/main" val="362777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E223-C8F9-3B13-F24F-927E3ED9A0D0}"/>
              </a:ext>
            </a:extLst>
          </p:cNvPr>
          <p:cNvSpPr>
            <a:spLocks noGrp="1"/>
          </p:cNvSpPr>
          <p:nvPr>
            <p:ph type="title"/>
          </p:nvPr>
        </p:nvSpPr>
        <p:spPr/>
        <p:txBody>
          <a:bodyPr>
            <a:noAutofit/>
          </a:bodyPr>
          <a:lstStyle/>
          <a:p>
            <a:r>
              <a:rPr lang="en-US" sz="3200" dirty="0"/>
              <a:t>CO-OP4CBD’s key objectives</a:t>
            </a:r>
          </a:p>
        </p:txBody>
      </p:sp>
      <p:pic>
        <p:nvPicPr>
          <p:cNvPr id="5" name="Picture 4">
            <a:extLst>
              <a:ext uri="{FF2B5EF4-FFF2-40B4-BE49-F238E27FC236}">
                <a16:creationId xmlns:a16="http://schemas.microsoft.com/office/drawing/2014/main" id="{6D4045E7-F3A3-9D8E-BC34-4D170E15CD14}"/>
              </a:ext>
            </a:extLst>
          </p:cNvPr>
          <p:cNvPicPr>
            <a:picLocks noChangeAspect="1"/>
          </p:cNvPicPr>
          <p:nvPr/>
        </p:nvPicPr>
        <p:blipFill>
          <a:blip r:embed="rId3"/>
          <a:stretch>
            <a:fillRect/>
          </a:stretch>
        </p:blipFill>
        <p:spPr>
          <a:xfrm>
            <a:off x="883270" y="1136820"/>
            <a:ext cx="953232" cy="861469"/>
          </a:xfrm>
          <a:prstGeom prst="rect">
            <a:avLst/>
          </a:prstGeom>
        </p:spPr>
      </p:pic>
      <p:pic>
        <p:nvPicPr>
          <p:cNvPr id="6" name="Picture 5">
            <a:extLst>
              <a:ext uri="{FF2B5EF4-FFF2-40B4-BE49-F238E27FC236}">
                <a16:creationId xmlns:a16="http://schemas.microsoft.com/office/drawing/2014/main" id="{BF04FAE2-B2E5-73BE-D831-0617F9606888}"/>
              </a:ext>
            </a:extLst>
          </p:cNvPr>
          <p:cNvPicPr>
            <a:picLocks noChangeAspect="1"/>
          </p:cNvPicPr>
          <p:nvPr/>
        </p:nvPicPr>
        <p:blipFill>
          <a:blip r:embed="rId3"/>
          <a:stretch>
            <a:fillRect/>
          </a:stretch>
        </p:blipFill>
        <p:spPr>
          <a:xfrm>
            <a:off x="883270" y="2334248"/>
            <a:ext cx="953232" cy="861469"/>
          </a:xfrm>
          <a:prstGeom prst="rect">
            <a:avLst/>
          </a:prstGeom>
        </p:spPr>
      </p:pic>
      <p:pic>
        <p:nvPicPr>
          <p:cNvPr id="7" name="Picture 6">
            <a:extLst>
              <a:ext uri="{FF2B5EF4-FFF2-40B4-BE49-F238E27FC236}">
                <a16:creationId xmlns:a16="http://schemas.microsoft.com/office/drawing/2014/main" id="{B160FF18-66E7-F830-682A-A4D1DD16CE02}"/>
              </a:ext>
            </a:extLst>
          </p:cNvPr>
          <p:cNvPicPr>
            <a:picLocks noChangeAspect="1"/>
          </p:cNvPicPr>
          <p:nvPr/>
        </p:nvPicPr>
        <p:blipFill>
          <a:blip r:embed="rId3"/>
          <a:stretch>
            <a:fillRect/>
          </a:stretch>
        </p:blipFill>
        <p:spPr>
          <a:xfrm>
            <a:off x="883269" y="3493576"/>
            <a:ext cx="953232" cy="861469"/>
          </a:xfrm>
          <a:prstGeom prst="rect">
            <a:avLst/>
          </a:prstGeom>
        </p:spPr>
      </p:pic>
      <p:sp>
        <p:nvSpPr>
          <p:cNvPr id="9" name="TextBox 8">
            <a:extLst>
              <a:ext uri="{FF2B5EF4-FFF2-40B4-BE49-F238E27FC236}">
                <a16:creationId xmlns:a16="http://schemas.microsoft.com/office/drawing/2014/main" id="{645CAED3-88A1-210D-F6C3-A26D80CE2495}"/>
              </a:ext>
            </a:extLst>
          </p:cNvPr>
          <p:cNvSpPr txBox="1"/>
          <p:nvPr/>
        </p:nvSpPr>
        <p:spPr>
          <a:xfrm>
            <a:off x="1857727" y="1007295"/>
            <a:ext cx="6403003" cy="1200329"/>
          </a:xfrm>
          <a:prstGeom prst="rect">
            <a:avLst/>
          </a:prstGeom>
          <a:noFill/>
        </p:spPr>
        <p:txBody>
          <a:bodyPr wrap="square" rtlCol="0">
            <a:spAutoFit/>
          </a:bodyPr>
          <a:lstStyle/>
          <a:p>
            <a:r>
              <a:rPr lang="en-GB" sz="1800" dirty="0">
                <a:solidFill>
                  <a:srgbClr val="001E4D"/>
                </a:solidFill>
              </a:rPr>
              <a:t>Develop and implement an effective approach to engage the best available experts to support the EU, Member States, and associated countries with positions, briefings, and evidence to support their negotiators in the CBD processes.</a:t>
            </a:r>
            <a:endParaRPr lang="en-US" sz="1800" dirty="0"/>
          </a:p>
        </p:txBody>
      </p:sp>
      <p:sp>
        <p:nvSpPr>
          <p:cNvPr id="10" name="TextBox 9">
            <a:extLst>
              <a:ext uri="{FF2B5EF4-FFF2-40B4-BE49-F238E27FC236}">
                <a16:creationId xmlns:a16="http://schemas.microsoft.com/office/drawing/2014/main" id="{793F91CE-0E39-4B0C-AACB-F7FDBE8206D6}"/>
              </a:ext>
            </a:extLst>
          </p:cNvPr>
          <p:cNvSpPr txBox="1"/>
          <p:nvPr/>
        </p:nvSpPr>
        <p:spPr>
          <a:xfrm>
            <a:off x="1857727" y="2449155"/>
            <a:ext cx="6403003" cy="923330"/>
          </a:xfrm>
          <a:prstGeom prst="rect">
            <a:avLst/>
          </a:prstGeom>
          <a:noFill/>
        </p:spPr>
        <p:txBody>
          <a:bodyPr wrap="square" rtlCol="0">
            <a:spAutoFit/>
          </a:bodyPr>
          <a:lstStyle/>
          <a:p>
            <a:r>
              <a:rPr lang="en-GB" sz="1800" dirty="0">
                <a:solidFill>
                  <a:srgbClr val="001E4D"/>
                </a:solidFill>
              </a:rPr>
              <a:t>Improve the access to European expertise through enhanced mechanisms for technical and scientific cooperation and through targeted capacity-building.</a:t>
            </a:r>
            <a:endParaRPr lang="en-US" sz="1800" dirty="0"/>
          </a:p>
        </p:txBody>
      </p:sp>
      <p:sp>
        <p:nvSpPr>
          <p:cNvPr id="11" name="TextBox 10">
            <a:extLst>
              <a:ext uri="{FF2B5EF4-FFF2-40B4-BE49-F238E27FC236}">
                <a16:creationId xmlns:a16="http://schemas.microsoft.com/office/drawing/2014/main" id="{04D64ABF-8D19-C0D8-9411-7E8B4EB5E261}"/>
              </a:ext>
            </a:extLst>
          </p:cNvPr>
          <p:cNvSpPr txBox="1"/>
          <p:nvPr/>
        </p:nvSpPr>
        <p:spPr>
          <a:xfrm>
            <a:off x="1836501" y="3614016"/>
            <a:ext cx="6403003" cy="923330"/>
          </a:xfrm>
          <a:prstGeom prst="rect">
            <a:avLst/>
          </a:prstGeom>
          <a:noFill/>
        </p:spPr>
        <p:txBody>
          <a:bodyPr wrap="square" lIns="91440" tIns="45720" rIns="91440" bIns="45720" rtlCol="0" anchor="t">
            <a:spAutoFit/>
          </a:bodyPr>
          <a:lstStyle/>
          <a:p>
            <a:r>
              <a:rPr lang="en-GB" sz="1800" b="0" i="0" u="none" strike="noStrike" dirty="0">
                <a:solidFill>
                  <a:srgbClr val="001E4D"/>
                </a:solidFill>
                <a:effectLst/>
              </a:rPr>
              <a:t>Contribute to the development of an effective monitoring and review process for the implementation of the Kunming-Montreal biodiversity package by the CBD Parties.</a:t>
            </a:r>
            <a:endParaRPr lang="en-US" sz="1800" dirty="0">
              <a:solidFill>
                <a:srgbClr val="001E4D"/>
              </a:solidFill>
            </a:endParaRPr>
          </a:p>
        </p:txBody>
      </p:sp>
    </p:spTree>
    <p:extLst>
      <p:ext uri="{BB962C8B-B14F-4D97-AF65-F5344CB8AC3E}">
        <p14:creationId xmlns:p14="http://schemas.microsoft.com/office/powerpoint/2010/main" val="96680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6B11DD-9A6F-B70E-85DA-BC6D1DD027F1}"/>
              </a:ext>
            </a:extLst>
          </p:cNvPr>
          <p:cNvSpPr>
            <a:spLocks noGrp="1"/>
          </p:cNvSpPr>
          <p:nvPr>
            <p:ph type="title"/>
          </p:nvPr>
        </p:nvSpPr>
        <p:spPr>
          <a:xfrm>
            <a:off x="100675" y="52950"/>
            <a:ext cx="8520600" cy="572700"/>
          </a:xfrm>
        </p:spPr>
        <p:txBody>
          <a:bodyPr>
            <a:normAutofit fontScale="90000"/>
          </a:bodyPr>
          <a:lstStyle/>
          <a:p>
            <a:r>
              <a:rPr lang="en-US" dirty="0"/>
              <a:t>Key stakeholders and target groups</a:t>
            </a:r>
          </a:p>
        </p:txBody>
      </p:sp>
      <p:graphicFrame>
        <p:nvGraphicFramePr>
          <p:cNvPr id="5" name="Diagram 4">
            <a:extLst>
              <a:ext uri="{FF2B5EF4-FFF2-40B4-BE49-F238E27FC236}">
                <a16:creationId xmlns:a16="http://schemas.microsoft.com/office/drawing/2014/main" id="{88974803-D7D2-037C-4AA5-6D4B8AA8CE25}"/>
              </a:ext>
            </a:extLst>
          </p:cNvPr>
          <p:cNvGraphicFramePr/>
          <p:nvPr>
            <p:extLst>
              <p:ext uri="{D42A27DB-BD31-4B8C-83A1-F6EECF244321}">
                <p14:modId xmlns:p14="http://schemas.microsoft.com/office/powerpoint/2010/main" val="1993823592"/>
              </p:ext>
            </p:extLst>
          </p:nvPr>
        </p:nvGraphicFramePr>
        <p:xfrm>
          <a:off x="980302" y="1095633"/>
          <a:ext cx="7562336" cy="3385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010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9063-1970-78D3-9BC8-1717CCD462AB}"/>
              </a:ext>
            </a:extLst>
          </p:cNvPr>
          <p:cNvSpPr>
            <a:spLocks noGrp="1"/>
          </p:cNvSpPr>
          <p:nvPr>
            <p:ph type="title"/>
          </p:nvPr>
        </p:nvSpPr>
        <p:spPr/>
        <p:txBody>
          <a:bodyPr>
            <a:normAutofit fontScale="90000"/>
          </a:bodyPr>
          <a:lstStyle/>
          <a:p>
            <a:r>
              <a:rPr lang="en-GB" sz="2800" dirty="0"/>
              <a:t>What is SPI? </a:t>
            </a:r>
            <a:br>
              <a:rPr lang="en-US" sz="2800" dirty="0"/>
            </a:br>
            <a:endParaRPr lang="en-BE" dirty="0"/>
          </a:p>
        </p:txBody>
      </p:sp>
      <p:sp>
        <p:nvSpPr>
          <p:cNvPr id="3" name="Text Placeholder 2">
            <a:extLst>
              <a:ext uri="{FF2B5EF4-FFF2-40B4-BE49-F238E27FC236}">
                <a16:creationId xmlns:a16="http://schemas.microsoft.com/office/drawing/2014/main" id="{6137AC02-6418-19D6-4DC8-53D9D129BBE7}"/>
              </a:ext>
            </a:extLst>
          </p:cNvPr>
          <p:cNvSpPr>
            <a:spLocks noGrp="1"/>
          </p:cNvSpPr>
          <p:nvPr>
            <p:ph type="body" idx="1"/>
          </p:nvPr>
        </p:nvSpPr>
        <p:spPr/>
        <p:txBody>
          <a:bodyPr/>
          <a:lstStyle/>
          <a:p>
            <a:r>
              <a:rPr lang="en-GB" dirty="0"/>
              <a:t>a </a:t>
            </a:r>
            <a:r>
              <a:rPr lang="en-GB" b="1" dirty="0"/>
              <a:t>communication mechanism </a:t>
            </a:r>
            <a:r>
              <a:rPr lang="en-GB" dirty="0"/>
              <a:t>to translate findings into formats that policy makers can easily understand</a:t>
            </a:r>
          </a:p>
          <a:p>
            <a:r>
              <a:rPr lang="en-GB" dirty="0"/>
              <a:t>Helps to </a:t>
            </a:r>
            <a:r>
              <a:rPr lang="en-GB" b="1" dirty="0"/>
              <a:t>bridge the gap </a:t>
            </a:r>
            <a:r>
              <a:rPr lang="en-GB" dirty="0"/>
              <a:t>between science and policy</a:t>
            </a:r>
          </a:p>
          <a:p>
            <a:r>
              <a:rPr lang="en-GB" dirty="0"/>
              <a:t>SPIs involve an </a:t>
            </a:r>
            <a:r>
              <a:rPr lang="en-GB" b="1" dirty="0"/>
              <a:t>exchange of information </a:t>
            </a:r>
            <a:r>
              <a:rPr lang="en-GB" dirty="0"/>
              <a:t>and knowledge. This exchange </a:t>
            </a:r>
            <a:r>
              <a:rPr lang="en-GB" b="1" dirty="0"/>
              <a:t>leads to learning</a:t>
            </a:r>
            <a:r>
              <a:rPr lang="en-GB" dirty="0"/>
              <a:t>, and ultimately </a:t>
            </a:r>
            <a:r>
              <a:rPr lang="en-GB" b="1" dirty="0"/>
              <a:t>influences decisions </a:t>
            </a:r>
            <a:r>
              <a:rPr lang="en-GB" dirty="0"/>
              <a:t>and </a:t>
            </a:r>
            <a:r>
              <a:rPr lang="en-GB" b="1" dirty="0"/>
              <a:t>changes behaviour</a:t>
            </a:r>
          </a:p>
        </p:txBody>
      </p:sp>
      <p:pic>
        <p:nvPicPr>
          <p:cNvPr id="4" name="Image 1">
            <a:extLst>
              <a:ext uri="{FF2B5EF4-FFF2-40B4-BE49-F238E27FC236}">
                <a16:creationId xmlns:a16="http://schemas.microsoft.com/office/drawing/2014/main" id="{690CE1F3-67FD-B78F-DDF9-4C0934428A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66"/>
          <a:stretch/>
        </p:blipFill>
        <p:spPr bwMode="auto">
          <a:xfrm>
            <a:off x="1122246" y="2219681"/>
            <a:ext cx="6706607" cy="2923819"/>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8FB1CA8-3B22-1561-949A-E4E46CA1B5ED}"/>
              </a:ext>
            </a:extLst>
          </p:cNvPr>
          <p:cNvSpPr txBox="1"/>
          <p:nvPr/>
        </p:nvSpPr>
        <p:spPr>
          <a:xfrm>
            <a:off x="-157654" y="2420863"/>
            <a:ext cx="2425426" cy="954107"/>
          </a:xfrm>
          <a:prstGeom prst="rect">
            <a:avLst/>
          </a:prstGeom>
          <a:noFill/>
        </p:spPr>
        <p:txBody>
          <a:bodyPr wrap="square">
            <a:spAutoFit/>
          </a:bodyPr>
          <a:lstStyle/>
          <a:p>
            <a:pPr algn="ctr">
              <a:spcAft>
                <a:spcPts val="1000"/>
              </a:spcAft>
            </a:pPr>
            <a:r>
              <a:rPr lang="en-US"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Science-Policy-Society interactions (adapted from: </a:t>
            </a:r>
            <a:r>
              <a:rPr lang="en-US" sz="14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Généreux</a:t>
            </a:r>
            <a:r>
              <a:rPr lang="en-US"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Lafontaine, &amp; </a:t>
            </a:r>
            <a:r>
              <a:rPr lang="en-US" sz="14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Eykelbosh</a:t>
            </a:r>
            <a:r>
              <a:rPr lang="en-US"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2019).</a:t>
            </a:r>
            <a:endParaRPr lang="en-BE"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581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9129-69D8-9F71-D39D-68280D7F11DB}"/>
              </a:ext>
            </a:extLst>
          </p:cNvPr>
          <p:cNvSpPr>
            <a:spLocks noGrp="1"/>
          </p:cNvSpPr>
          <p:nvPr>
            <p:ph type="title"/>
          </p:nvPr>
        </p:nvSpPr>
        <p:spPr/>
        <p:txBody>
          <a:bodyPr>
            <a:normAutofit fontScale="90000"/>
          </a:bodyPr>
          <a:lstStyle/>
          <a:p>
            <a:r>
              <a:rPr lang="en-GB" dirty="0"/>
              <a:t>Basic facts about SPIs</a:t>
            </a:r>
            <a:endParaRPr lang="en-BE" dirty="0"/>
          </a:p>
        </p:txBody>
      </p:sp>
      <p:sp>
        <p:nvSpPr>
          <p:cNvPr id="3" name="Text Placeholder 2">
            <a:extLst>
              <a:ext uri="{FF2B5EF4-FFF2-40B4-BE49-F238E27FC236}">
                <a16:creationId xmlns:a16="http://schemas.microsoft.com/office/drawing/2014/main" id="{2CA50D34-67F7-D3B7-3718-DB3A9D536010}"/>
              </a:ext>
            </a:extLst>
          </p:cNvPr>
          <p:cNvSpPr>
            <a:spLocks noGrp="1"/>
          </p:cNvSpPr>
          <p:nvPr>
            <p:ph type="body" idx="1"/>
          </p:nvPr>
        </p:nvSpPr>
        <p:spPr/>
        <p:txBody>
          <a:bodyPr/>
          <a:lstStyle/>
          <a:p>
            <a:pPr marL="342900" lvl="0" indent="-342900">
              <a:lnSpc>
                <a:spcPct val="107000"/>
              </a:lnSpc>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Can cover a very wide range of venues, situations and methods</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Can be formal or informal structures</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dirty="0">
                <a:effectLst/>
                <a:latin typeface="Calibri" panose="020F0502020204030204" pitchFamily="34" charset="0"/>
                <a:ea typeface="Calibri" panose="020F0502020204030204" pitchFamily="34" charset="0"/>
                <a:cs typeface="Times New Roman" panose="02020603050405020304" pitchFamily="18" charset="0"/>
              </a:rPr>
              <a:t>re driven by policy demand or by supply of science</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a:t>
            </a:r>
            <a:r>
              <a:rPr lang="en-US" dirty="0">
                <a:effectLst/>
                <a:latin typeface="Calibri" panose="020F0502020204030204" pitchFamily="34" charset="0"/>
                <a:ea typeface="Calibri" panose="020F0502020204030204" pitchFamily="34" charset="0"/>
                <a:cs typeface="Times New Roman" panose="02020603050405020304" pitchFamily="18" charset="0"/>
              </a:rPr>
              <a:t>an be long-term processes or one-off events</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Their common feature is the potential for exchange of information, joint knowledge development and learning</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endParaRPr lang="en-BE" dirty="0"/>
          </a:p>
        </p:txBody>
      </p:sp>
      <p:graphicFrame>
        <p:nvGraphicFramePr>
          <p:cNvPr id="4" name="Table 3">
            <a:extLst>
              <a:ext uri="{FF2B5EF4-FFF2-40B4-BE49-F238E27FC236}">
                <a16:creationId xmlns:a16="http://schemas.microsoft.com/office/drawing/2014/main" id="{769363B1-B922-422E-41B9-18F250BF1C5A}"/>
              </a:ext>
            </a:extLst>
          </p:cNvPr>
          <p:cNvGraphicFramePr>
            <a:graphicFrameLocks noGrp="1"/>
          </p:cNvGraphicFramePr>
          <p:nvPr>
            <p:extLst>
              <p:ext uri="{D42A27DB-BD31-4B8C-83A1-F6EECF244321}">
                <p14:modId xmlns:p14="http://schemas.microsoft.com/office/powerpoint/2010/main" val="2167649972"/>
              </p:ext>
            </p:extLst>
          </p:nvPr>
        </p:nvGraphicFramePr>
        <p:xfrm>
          <a:off x="100674" y="2571750"/>
          <a:ext cx="8828076" cy="2441684"/>
        </p:xfrm>
        <a:graphic>
          <a:graphicData uri="http://schemas.openxmlformats.org/drawingml/2006/table">
            <a:tbl>
              <a:tblPr firstRow="1" firstCol="1" bandRow="1">
                <a:tableStyleId>{5C22544A-7EE6-4342-B048-85BDC9FD1C3A}</a:tableStyleId>
              </a:tblPr>
              <a:tblGrid>
                <a:gridCol w="4414038">
                  <a:extLst>
                    <a:ext uri="{9D8B030D-6E8A-4147-A177-3AD203B41FA5}">
                      <a16:colId xmlns:a16="http://schemas.microsoft.com/office/drawing/2014/main" val="4192755183"/>
                    </a:ext>
                  </a:extLst>
                </a:gridCol>
                <a:gridCol w="4414038">
                  <a:extLst>
                    <a:ext uri="{9D8B030D-6E8A-4147-A177-3AD203B41FA5}">
                      <a16:colId xmlns:a16="http://schemas.microsoft.com/office/drawing/2014/main" val="1502759877"/>
                    </a:ext>
                  </a:extLst>
                </a:gridCol>
              </a:tblGrid>
              <a:tr h="221921">
                <a:tc>
                  <a:txBody>
                    <a:bodyPr/>
                    <a:lstStyle/>
                    <a:p>
                      <a:pPr algn="ctr">
                        <a:lnSpc>
                          <a:spcPct val="107000"/>
                        </a:lnSpc>
                        <a:spcAft>
                          <a:spcPts val="800"/>
                        </a:spcAft>
                      </a:pPr>
                      <a:r>
                        <a:rPr lang="en-US" sz="1400" dirty="0">
                          <a:effectLst/>
                        </a:rPr>
                        <a:t>Formal structures</a:t>
                      </a:r>
                      <a:endParaRPr lang="en-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 Informal structures</a:t>
                      </a:r>
                      <a:endParaRPr lang="en-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870416"/>
                  </a:ext>
                </a:extLst>
              </a:tr>
              <a:tr h="2219763">
                <a:tc>
                  <a:txBody>
                    <a:bodyPr/>
                    <a:lstStyle/>
                    <a:p>
                      <a:pPr marL="457200">
                        <a:lnSpc>
                          <a:spcPct val="107000"/>
                        </a:lnSpc>
                      </a:pPr>
                      <a:r>
                        <a:rPr lang="en-US" sz="1100">
                          <a:effectLst/>
                        </a:rPr>
                        <a:t> </a:t>
                      </a:r>
                      <a:endParaRPr lang="en-BE" sz="1100">
                        <a:effectLst/>
                      </a:endParaRPr>
                    </a:p>
                    <a:p>
                      <a:pPr marL="342900" lvl="0" indent="-342900">
                        <a:lnSpc>
                          <a:spcPct val="107000"/>
                        </a:lnSpc>
                        <a:buFont typeface="Symbol" pitchFamily="2" charset="2"/>
                        <a:buChar char=""/>
                      </a:pPr>
                      <a:r>
                        <a:rPr lang="en-US" sz="1100">
                          <a:effectLst/>
                        </a:rPr>
                        <a:t>The Intergovernmental Panel on Climate Change (IPCC)</a:t>
                      </a:r>
                      <a:endParaRPr lang="en-BE" sz="1100">
                        <a:effectLst/>
                      </a:endParaRPr>
                    </a:p>
                    <a:p>
                      <a:pPr marL="342900" lvl="0" indent="-342900">
                        <a:lnSpc>
                          <a:spcPct val="107000"/>
                        </a:lnSpc>
                        <a:buFont typeface="Symbol" pitchFamily="2" charset="2"/>
                        <a:buChar char=""/>
                      </a:pPr>
                      <a:r>
                        <a:rPr lang="en-US" sz="1100">
                          <a:effectLst/>
                        </a:rPr>
                        <a:t>Official policy implementation reviews</a:t>
                      </a:r>
                      <a:endParaRPr lang="en-BE" sz="1100">
                        <a:effectLst/>
                      </a:endParaRPr>
                    </a:p>
                    <a:p>
                      <a:pPr marL="342900" lvl="0" indent="-342900">
                        <a:lnSpc>
                          <a:spcPct val="107000"/>
                        </a:lnSpc>
                        <a:buFont typeface="Symbol" pitchFamily="2" charset="2"/>
                        <a:buChar char=""/>
                      </a:pPr>
                      <a:r>
                        <a:rPr lang="en-US" sz="1100">
                          <a:effectLst/>
                        </a:rPr>
                        <a:t>Townhall meetings</a:t>
                      </a:r>
                      <a:endParaRPr lang="en-BE" sz="1100">
                        <a:effectLst/>
                      </a:endParaRPr>
                    </a:p>
                    <a:p>
                      <a:pPr marL="342900" lvl="0" indent="-342900">
                        <a:lnSpc>
                          <a:spcPct val="107000"/>
                        </a:lnSpc>
                        <a:buFont typeface="Symbol" pitchFamily="2" charset="2"/>
                        <a:buChar char=""/>
                      </a:pPr>
                      <a:r>
                        <a:rPr lang="en-US" sz="1100">
                          <a:effectLst/>
                        </a:rPr>
                        <a:t>Consultations at the European Commission</a:t>
                      </a:r>
                      <a:endParaRPr lang="en-BE" sz="1100">
                        <a:effectLst/>
                      </a:endParaRPr>
                    </a:p>
                    <a:p>
                      <a:pPr marL="342900" lvl="0" indent="-342900">
                        <a:lnSpc>
                          <a:spcPct val="107000"/>
                        </a:lnSpc>
                        <a:spcAft>
                          <a:spcPts val="800"/>
                        </a:spcAft>
                        <a:buFont typeface="Symbol" pitchFamily="2" charset="2"/>
                        <a:buChar char=""/>
                      </a:pPr>
                      <a:r>
                        <a:rPr lang="en-US" sz="1100">
                          <a:effectLst/>
                        </a:rPr>
                        <a:t>The Intergovernmental Science-Policy Platform on Biodiversity and Ecosystem Services (IPBES)</a:t>
                      </a:r>
                      <a:endParaRPr lang="en-BE" sz="1100">
                        <a:effectLst/>
                      </a:endParaRPr>
                    </a:p>
                    <a:p>
                      <a:pPr>
                        <a:lnSpc>
                          <a:spcPct val="107000"/>
                        </a:lnSpc>
                        <a:spcAft>
                          <a:spcPts val="800"/>
                        </a:spcAft>
                      </a:pPr>
                      <a:r>
                        <a:rPr lang="en-US" sz="1100">
                          <a:effectLst/>
                        </a:rPr>
                        <a:t> </a:t>
                      </a:r>
                      <a:endParaRPr lang="en-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US" sz="1100" dirty="0">
                          <a:effectLst/>
                        </a:rPr>
                        <a:t> </a:t>
                      </a:r>
                      <a:endParaRPr lang="en-BE" sz="1100" dirty="0">
                        <a:effectLst/>
                      </a:endParaRPr>
                    </a:p>
                    <a:p>
                      <a:pPr marL="342900" lvl="0" indent="-342900">
                        <a:lnSpc>
                          <a:spcPct val="107000"/>
                        </a:lnSpc>
                        <a:buFont typeface="Symbol" pitchFamily="2" charset="2"/>
                        <a:buChar char=""/>
                      </a:pPr>
                      <a:r>
                        <a:rPr lang="en-US" sz="1100" dirty="0">
                          <a:effectLst/>
                        </a:rPr>
                        <a:t>Discussing a project with funders</a:t>
                      </a:r>
                      <a:endParaRPr lang="en-BE" sz="1100" dirty="0">
                        <a:effectLst/>
                      </a:endParaRPr>
                    </a:p>
                    <a:p>
                      <a:pPr marL="342900" lvl="0" indent="-342900">
                        <a:lnSpc>
                          <a:spcPct val="107000"/>
                        </a:lnSpc>
                        <a:buFont typeface="Symbol" pitchFamily="2" charset="2"/>
                        <a:buChar char=""/>
                      </a:pPr>
                      <a:r>
                        <a:rPr lang="en-US" sz="1100" dirty="0">
                          <a:effectLst/>
                        </a:rPr>
                        <a:t>Co-deciding how to carry out research</a:t>
                      </a:r>
                      <a:endParaRPr lang="en-BE" sz="1100" dirty="0">
                        <a:effectLst/>
                      </a:endParaRPr>
                    </a:p>
                    <a:p>
                      <a:pPr marL="342900" lvl="0" indent="-342900">
                        <a:lnSpc>
                          <a:spcPct val="107000"/>
                        </a:lnSpc>
                        <a:buFont typeface="Symbol" pitchFamily="2" charset="2"/>
                        <a:buChar char=""/>
                      </a:pPr>
                      <a:r>
                        <a:rPr lang="en-US" sz="1100" dirty="0">
                          <a:effectLst/>
                        </a:rPr>
                        <a:t>Randomly emailing research summaries to government departments</a:t>
                      </a:r>
                      <a:endParaRPr lang="en-BE" sz="1100" dirty="0">
                        <a:effectLst/>
                      </a:endParaRPr>
                    </a:p>
                    <a:p>
                      <a:pPr marL="342900" lvl="0" indent="-342900">
                        <a:lnSpc>
                          <a:spcPct val="107000"/>
                        </a:lnSpc>
                        <a:buFont typeface="Symbol" pitchFamily="2" charset="2"/>
                        <a:buChar char=""/>
                      </a:pPr>
                      <a:r>
                        <a:rPr lang="en-US" sz="1100" dirty="0">
                          <a:effectLst/>
                        </a:rPr>
                        <a:t>One-to-one conversations between a decision-maker and a scientist</a:t>
                      </a:r>
                      <a:endParaRPr lang="en-BE" sz="1100" dirty="0">
                        <a:effectLst/>
                      </a:endParaRPr>
                    </a:p>
                    <a:p>
                      <a:pPr marL="342900" lvl="0" indent="-342900">
                        <a:lnSpc>
                          <a:spcPct val="107000"/>
                        </a:lnSpc>
                        <a:buFont typeface="Symbol" pitchFamily="2" charset="2"/>
                        <a:buChar char=""/>
                      </a:pPr>
                      <a:r>
                        <a:rPr lang="en-US" sz="1100" dirty="0">
                          <a:effectLst/>
                        </a:rPr>
                        <a:t>Lobbying </a:t>
                      </a:r>
                      <a:endParaRPr lang="en-BE" sz="1100" dirty="0">
                        <a:effectLst/>
                      </a:endParaRPr>
                    </a:p>
                    <a:p>
                      <a:pPr marL="342900" lvl="0" indent="-342900">
                        <a:lnSpc>
                          <a:spcPct val="107000"/>
                        </a:lnSpc>
                        <a:buFont typeface="Symbol" pitchFamily="2" charset="2"/>
                        <a:buChar char=""/>
                      </a:pPr>
                      <a:r>
                        <a:rPr lang="en-US" sz="1100" dirty="0">
                          <a:effectLst/>
                        </a:rPr>
                        <a:t>Field trips</a:t>
                      </a:r>
                      <a:endParaRPr lang="en-BE" sz="1100" dirty="0">
                        <a:effectLst/>
                      </a:endParaRPr>
                    </a:p>
                    <a:p>
                      <a:pPr marL="342900" lvl="0" indent="-342900">
                        <a:lnSpc>
                          <a:spcPct val="107000"/>
                        </a:lnSpc>
                        <a:buFont typeface="Symbol" pitchFamily="2" charset="2"/>
                        <a:buChar char=""/>
                      </a:pPr>
                      <a:r>
                        <a:rPr lang="en-US" sz="1100" dirty="0">
                          <a:effectLst/>
                        </a:rPr>
                        <a:t>Workshops with policymakers, scientists and potentially other stakeholders</a:t>
                      </a:r>
                      <a:endParaRPr lang="en-BE" sz="1100" dirty="0">
                        <a:effectLst/>
                      </a:endParaRPr>
                    </a:p>
                    <a:p>
                      <a:pPr marL="342900" lvl="0" indent="-342900">
                        <a:lnSpc>
                          <a:spcPct val="107000"/>
                        </a:lnSpc>
                        <a:spcAft>
                          <a:spcPts val="800"/>
                        </a:spcAft>
                        <a:buFont typeface="Symbol" pitchFamily="2" charset="2"/>
                        <a:buChar char=""/>
                      </a:pPr>
                      <a:r>
                        <a:rPr lang="en-US" sz="1100" dirty="0">
                          <a:effectLst/>
                        </a:rPr>
                        <a:t>Conference presentations of scientific results</a:t>
                      </a:r>
                      <a:endParaRPr lang="en-BE" sz="1100" dirty="0">
                        <a:effectLst/>
                      </a:endParaRPr>
                    </a:p>
                  </a:txBody>
                  <a:tcPr marL="68580" marR="68580" marT="0" marB="0"/>
                </a:tc>
                <a:extLst>
                  <a:ext uri="{0D108BD9-81ED-4DB2-BD59-A6C34878D82A}">
                    <a16:rowId xmlns:a16="http://schemas.microsoft.com/office/drawing/2014/main" val="2175470832"/>
                  </a:ext>
                </a:extLst>
              </a:tr>
            </a:tbl>
          </a:graphicData>
        </a:graphic>
      </p:graphicFrame>
    </p:spTree>
    <p:extLst>
      <p:ext uri="{BB962C8B-B14F-4D97-AF65-F5344CB8AC3E}">
        <p14:creationId xmlns:p14="http://schemas.microsoft.com/office/powerpoint/2010/main" val="247798630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664B4E25DE564EBC88F065BDFAA66D" ma:contentTypeVersion="4" ma:contentTypeDescription="Create a new document." ma:contentTypeScope="" ma:versionID="046e504e747197ff854257d82531dfa4">
  <xsd:schema xmlns:xsd="http://www.w3.org/2001/XMLSchema" xmlns:xs="http://www.w3.org/2001/XMLSchema" xmlns:p="http://schemas.microsoft.com/office/2006/metadata/properties" xmlns:ns2="b147a20c-ec01-4722-b940-f2ae83b4fe28" targetNamespace="http://schemas.microsoft.com/office/2006/metadata/properties" ma:root="true" ma:fieldsID="bf5c626badfd87dcea90ad2523e77af6" ns2:_="">
    <xsd:import namespace="b147a20c-ec01-4722-b940-f2ae83b4fe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7a20c-ec01-4722-b940-f2ae83b4f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2A5180-B780-4B29-AF64-EDDACD702F73}">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b147a20c-ec01-4722-b940-f2ae83b4fe28"/>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C4E62AE4-E133-4E33-BC7A-DB8EAFE35EA2}">
  <ds:schemaRefs>
    <ds:schemaRef ds:uri="http://schemas.microsoft.com/sharepoint/v3/contenttype/forms"/>
  </ds:schemaRefs>
</ds:datastoreItem>
</file>

<file path=customXml/itemProps3.xml><?xml version="1.0" encoding="utf-8"?>
<ds:datastoreItem xmlns:ds="http://schemas.openxmlformats.org/officeDocument/2006/customXml" ds:itemID="{AE5503E4-6D56-4296-B3D5-FF451FD7D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7a20c-ec01-4722-b940-f2ae83b4f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5345</TotalTime>
  <Words>1228</Words>
  <Application>Microsoft Office PowerPoint</Application>
  <PresentationFormat>Affichage à l'écran (16:9)</PresentationFormat>
  <Paragraphs>109</Paragraphs>
  <Slides>16</Slides>
  <Notes>13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Calibri</vt:lpstr>
      <vt:lpstr>Symbol</vt:lpstr>
      <vt:lpstr>Simple Light</vt:lpstr>
      <vt:lpstr>CO-OP4CBD and its role in increasing Science – Policy Interface</vt:lpstr>
      <vt:lpstr>Présentation PowerPoint</vt:lpstr>
      <vt:lpstr>What is  Improving Cooperation for the Convention on Biological Diversity?</vt:lpstr>
      <vt:lpstr>Présentation PowerPoint</vt:lpstr>
      <vt:lpstr>Présentation PowerPoint</vt:lpstr>
      <vt:lpstr>CO-OP4CBD’s key objectives</vt:lpstr>
      <vt:lpstr>Key stakeholders and target groups</vt:lpstr>
      <vt:lpstr>What is SPI?  </vt:lpstr>
      <vt:lpstr>Basic facts about SPIs</vt:lpstr>
      <vt:lpstr>Why is SPI for Biodiversity important?   </vt:lpstr>
      <vt:lpstr>What makes SPIs better? </vt:lpstr>
      <vt:lpstr>How does COOP4CBD facilitate SPI? </vt:lpstr>
      <vt:lpstr>Calls for Experts, worshops, trainings, dialogues… </vt:lpstr>
      <vt:lpstr>Entry points for further collaboration</vt:lpstr>
      <vt:lpstr>Thank you for your attention!</vt:lpstr>
      <vt:lpstr>Capacity-needs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Co-operation for the Convention on Biological Diversity: Introducing the CO-OP4CBD project</dc:title>
  <dc:creator>Marina Venâncio</dc:creator>
  <cp:lastModifiedBy>Pierre Spielewoy</cp:lastModifiedBy>
  <cp:revision>18</cp:revision>
  <dcterms:modified xsi:type="dcterms:W3CDTF">2024-03-19T08:48:13Z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0x010100EE664B4E25DE564EBC88F065BDFAA66D</vt:lpwstr>
  </property>
  <property fmtid="{D5CDD505-2E9C-101B-9397-08002B2CF9AE}" pid="3" name="MediaServiceImageTags">
    <vt:lpwstr/>
  </property>
</Properties>
</file>