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32"/>
  </p:notesMasterIdLst>
  <p:sldIdLst>
    <p:sldId id="256" r:id="rId3"/>
    <p:sldId id="257" r:id="rId4"/>
    <p:sldId id="993" r:id="rId5"/>
    <p:sldId id="282" r:id="rId6"/>
    <p:sldId id="991" r:id="rId7"/>
    <p:sldId id="258" r:id="rId8"/>
    <p:sldId id="259" r:id="rId9"/>
    <p:sldId id="262" r:id="rId10"/>
    <p:sldId id="265" r:id="rId11"/>
    <p:sldId id="263" r:id="rId12"/>
    <p:sldId id="267" r:id="rId13"/>
    <p:sldId id="992" r:id="rId14"/>
    <p:sldId id="268" r:id="rId15"/>
    <p:sldId id="995" r:id="rId16"/>
    <p:sldId id="281" r:id="rId17"/>
    <p:sldId id="1340"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994" r:id="rId31"/>
  </p:sldIdLst>
  <p:sldSz cx="12192000" cy="6858000"/>
  <p:notesSz cx="6858000" cy="9144000"/>
  <p:embeddedFontLst>
    <p:embeddedFont>
      <p:font typeface="Avenir" panose="02000503020000020003" pitchFamily="2" charset="0"/>
      <p:regular r:id="rId33"/>
      <p:italic r:id="rId34"/>
    </p:embeddedFont>
    <p:embeddedFont>
      <p:font typeface="Comfortaa" pitchFamily="2" charset="0"/>
      <p:regular r:id="rId35"/>
      <p:bold r:id="rId36"/>
    </p:embeddedFont>
    <p:embeddedFont>
      <p:font typeface="Comic Sans MS" panose="030F0902030302020204" pitchFamily="66" charset="0"/>
      <p:regular r:id="rId37"/>
    </p:embeddedFont>
    <p:embeddedFont>
      <p:font typeface="Consolas" panose="020B0609020204030204" pitchFamily="49" charset="0"/>
      <p:regular r:id="rId38"/>
      <p:bold r:id="rId39"/>
      <p:italic r:id="rId40"/>
      <p:boldItalic r:id="rId41"/>
    </p:embeddedFont>
    <p:embeddedFont>
      <p:font typeface="Fira Sans" panose="020B0503050000020004" pitchFamily="34" charset="0"/>
      <p:regular r:id="rId42"/>
      <p:bold r:id="rId43"/>
      <p:italic r:id="rId44"/>
      <p:boldItalic r:id="rId45"/>
    </p:embeddedFont>
    <p:embeddedFont>
      <p:font typeface="Noto Sans Symbols"/>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iouXzy4lu+KtpPBolH9wujT2afE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AC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p:restoredTop sz="94687"/>
  </p:normalViewPr>
  <p:slideViewPr>
    <p:cSldViewPr snapToGrid="0">
      <p:cViewPr varScale="1">
        <p:scale>
          <a:sx n="90" d="100"/>
          <a:sy n="90" d="100"/>
        </p:scale>
        <p:origin x="224"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0431B0-48E3-ED46-A91E-96392C8CD425}" type="doc">
      <dgm:prSet loTypeId="urn:microsoft.com/office/officeart/2005/8/layout/radial3" loCatId="" qsTypeId="urn:microsoft.com/office/officeart/2005/8/quickstyle/simple1" qsCatId="simple" csTypeId="urn:microsoft.com/office/officeart/2005/8/colors/colorful5" csCatId="colorful" phldr="1"/>
      <dgm:spPr/>
      <dgm:t>
        <a:bodyPr/>
        <a:lstStyle/>
        <a:p>
          <a:endParaRPr lang="en-GB"/>
        </a:p>
      </dgm:t>
    </dgm:pt>
    <dgm:pt modelId="{8AABF626-FF9D-5E41-B645-8A8E6815446E}">
      <dgm:prSet phldrT="[Text]" custT="1"/>
      <dgm:spPr/>
      <dgm:t>
        <a:bodyPr/>
        <a:lstStyle/>
        <a:p>
          <a:r>
            <a:rPr lang="en-GB" sz="1800" dirty="0"/>
            <a:t>Genetic diversity</a:t>
          </a:r>
        </a:p>
      </dgm:t>
    </dgm:pt>
    <dgm:pt modelId="{9BBB16BC-8E35-CA45-B747-72AD048A15DD}" type="parTrans" cxnId="{EA5E06E3-4C1F-664C-8BF2-B9B0E0A14BFE}">
      <dgm:prSet/>
      <dgm:spPr/>
      <dgm:t>
        <a:bodyPr/>
        <a:lstStyle/>
        <a:p>
          <a:endParaRPr lang="en-GB"/>
        </a:p>
      </dgm:t>
    </dgm:pt>
    <dgm:pt modelId="{5B409FF9-2AFD-B441-90B4-36758D22BAEE}" type="sibTrans" cxnId="{EA5E06E3-4C1F-664C-8BF2-B9B0E0A14BFE}">
      <dgm:prSet/>
      <dgm:spPr/>
      <dgm:t>
        <a:bodyPr/>
        <a:lstStyle/>
        <a:p>
          <a:endParaRPr lang="en-GB"/>
        </a:p>
      </dgm:t>
    </dgm:pt>
    <dgm:pt modelId="{4D40CB43-A2AC-2E4F-8402-9845C995C80D}">
      <dgm:prSet phldrT="[Text]" custT="1"/>
      <dgm:spPr/>
      <dgm:t>
        <a:bodyPr/>
        <a:lstStyle/>
        <a:p>
          <a:r>
            <a:rPr lang="en-GB" sz="1800" dirty="0"/>
            <a:t>Plans</a:t>
          </a:r>
        </a:p>
      </dgm:t>
    </dgm:pt>
    <dgm:pt modelId="{7BBDC70C-95A6-904F-A092-A817D29385AE}" type="parTrans" cxnId="{1616C62B-E741-FF44-A5FF-6F420EEDF280}">
      <dgm:prSet/>
      <dgm:spPr/>
      <dgm:t>
        <a:bodyPr/>
        <a:lstStyle/>
        <a:p>
          <a:endParaRPr lang="en-GB"/>
        </a:p>
      </dgm:t>
    </dgm:pt>
    <dgm:pt modelId="{656CD3B9-A561-2946-8FF1-116461584DAB}" type="sibTrans" cxnId="{1616C62B-E741-FF44-A5FF-6F420EEDF280}">
      <dgm:prSet/>
      <dgm:spPr/>
      <dgm:t>
        <a:bodyPr/>
        <a:lstStyle/>
        <a:p>
          <a:endParaRPr lang="en-GB"/>
        </a:p>
      </dgm:t>
    </dgm:pt>
    <dgm:pt modelId="{9955C45F-0E75-5540-83AA-BA1355E9E782}">
      <dgm:prSet phldrT="[Text]" custT="1"/>
      <dgm:spPr/>
      <dgm:t>
        <a:bodyPr/>
        <a:lstStyle/>
        <a:p>
          <a:r>
            <a:rPr lang="en-GB" sz="1800" dirty="0"/>
            <a:t>Concerns</a:t>
          </a:r>
        </a:p>
      </dgm:t>
    </dgm:pt>
    <dgm:pt modelId="{F6B74433-1483-EE4B-B32A-DED5C6141004}" type="parTrans" cxnId="{FB1C6C83-2DBF-3541-9ADD-0A4C665134C9}">
      <dgm:prSet/>
      <dgm:spPr/>
      <dgm:t>
        <a:bodyPr/>
        <a:lstStyle/>
        <a:p>
          <a:endParaRPr lang="en-GB"/>
        </a:p>
      </dgm:t>
    </dgm:pt>
    <dgm:pt modelId="{6DD2932C-5347-834F-8DEE-C8173AE17AD1}" type="sibTrans" cxnId="{FB1C6C83-2DBF-3541-9ADD-0A4C665134C9}">
      <dgm:prSet/>
      <dgm:spPr/>
      <dgm:t>
        <a:bodyPr/>
        <a:lstStyle/>
        <a:p>
          <a:endParaRPr lang="en-GB"/>
        </a:p>
      </dgm:t>
    </dgm:pt>
    <dgm:pt modelId="{84186535-EC4F-C54A-A21D-5CB8F2CB44F8}">
      <dgm:prSet phldrT="[Text]" custT="1"/>
      <dgm:spPr/>
      <dgm:t>
        <a:bodyPr/>
        <a:lstStyle/>
        <a:p>
          <a:r>
            <a:rPr lang="en-GB" sz="1800" dirty="0"/>
            <a:t>Capacity</a:t>
          </a:r>
        </a:p>
      </dgm:t>
    </dgm:pt>
    <dgm:pt modelId="{16FA79C2-0039-DC4D-B2E2-6271187266D6}" type="parTrans" cxnId="{D68121A0-4C76-594E-885D-3088E93AAEF8}">
      <dgm:prSet/>
      <dgm:spPr/>
      <dgm:t>
        <a:bodyPr/>
        <a:lstStyle/>
        <a:p>
          <a:endParaRPr lang="en-GB"/>
        </a:p>
      </dgm:t>
    </dgm:pt>
    <dgm:pt modelId="{CB5A447E-47BC-E448-ADB0-087E47E9E914}" type="sibTrans" cxnId="{D68121A0-4C76-594E-885D-3088E93AAEF8}">
      <dgm:prSet/>
      <dgm:spPr/>
      <dgm:t>
        <a:bodyPr/>
        <a:lstStyle/>
        <a:p>
          <a:endParaRPr lang="en-GB"/>
        </a:p>
      </dgm:t>
    </dgm:pt>
    <dgm:pt modelId="{D8EDC70D-A688-7043-8711-FB218465BA13}">
      <dgm:prSet phldrT="[Text]" custT="1"/>
      <dgm:spPr/>
      <dgm:t>
        <a:bodyPr/>
        <a:lstStyle/>
        <a:p>
          <a:r>
            <a:rPr lang="en-GB" sz="1800" dirty="0"/>
            <a:t>Policy</a:t>
          </a:r>
        </a:p>
      </dgm:t>
    </dgm:pt>
    <dgm:pt modelId="{F270CCB0-6D6F-0B49-BEC8-4C32A94ACBDA}" type="parTrans" cxnId="{26778949-CC3B-6C40-9F8E-5526DE688DAF}">
      <dgm:prSet/>
      <dgm:spPr/>
      <dgm:t>
        <a:bodyPr/>
        <a:lstStyle/>
        <a:p>
          <a:endParaRPr lang="en-GB"/>
        </a:p>
      </dgm:t>
    </dgm:pt>
    <dgm:pt modelId="{98BB57F0-86F2-E64D-A8E5-4945D2F311F5}" type="sibTrans" cxnId="{26778949-CC3B-6C40-9F8E-5526DE688DAF}">
      <dgm:prSet/>
      <dgm:spPr/>
      <dgm:t>
        <a:bodyPr/>
        <a:lstStyle/>
        <a:p>
          <a:endParaRPr lang="en-GB"/>
        </a:p>
      </dgm:t>
    </dgm:pt>
    <dgm:pt modelId="{27512FA2-115E-B14A-B50B-C1DD734CD566}">
      <dgm:prSet phldrT="[Text]" custT="1"/>
      <dgm:spPr/>
      <dgm:t>
        <a:bodyPr/>
        <a:lstStyle/>
        <a:p>
          <a:r>
            <a:rPr lang="en-GB" sz="1800" dirty="0"/>
            <a:t>Commitments</a:t>
          </a:r>
        </a:p>
      </dgm:t>
    </dgm:pt>
    <dgm:pt modelId="{E1B393E3-3423-2141-A34C-D101884995BC}" type="parTrans" cxnId="{F2C426A3-3187-A64F-AD94-575E4548DAD0}">
      <dgm:prSet/>
      <dgm:spPr/>
      <dgm:t>
        <a:bodyPr/>
        <a:lstStyle/>
        <a:p>
          <a:endParaRPr lang="en-GB"/>
        </a:p>
      </dgm:t>
    </dgm:pt>
    <dgm:pt modelId="{39ADFAA9-B167-E944-A674-F9FAA4D24CC8}" type="sibTrans" cxnId="{F2C426A3-3187-A64F-AD94-575E4548DAD0}">
      <dgm:prSet/>
      <dgm:spPr/>
      <dgm:t>
        <a:bodyPr/>
        <a:lstStyle/>
        <a:p>
          <a:endParaRPr lang="en-GB"/>
        </a:p>
      </dgm:t>
    </dgm:pt>
    <dgm:pt modelId="{EAC3F68C-9EE7-EF4F-A78D-DCBEA4951588}" type="pres">
      <dgm:prSet presAssocID="{C10431B0-48E3-ED46-A91E-96392C8CD425}" presName="composite" presStyleCnt="0">
        <dgm:presLayoutVars>
          <dgm:chMax val="1"/>
          <dgm:dir/>
          <dgm:resizeHandles val="exact"/>
        </dgm:presLayoutVars>
      </dgm:prSet>
      <dgm:spPr/>
    </dgm:pt>
    <dgm:pt modelId="{5696568B-1A58-4443-AC73-11A37BE3DE06}" type="pres">
      <dgm:prSet presAssocID="{C10431B0-48E3-ED46-A91E-96392C8CD425}" presName="radial" presStyleCnt="0">
        <dgm:presLayoutVars>
          <dgm:animLvl val="ctr"/>
        </dgm:presLayoutVars>
      </dgm:prSet>
      <dgm:spPr/>
    </dgm:pt>
    <dgm:pt modelId="{C0C68BE4-7D36-334D-9E58-72C3E391DCBC}" type="pres">
      <dgm:prSet presAssocID="{8AABF626-FF9D-5E41-B645-8A8E6815446E}" presName="centerShape" presStyleLbl="vennNode1" presStyleIdx="0" presStyleCnt="6"/>
      <dgm:spPr/>
    </dgm:pt>
    <dgm:pt modelId="{99514B1E-5D4F-6D46-938C-A463EE201121}" type="pres">
      <dgm:prSet presAssocID="{4D40CB43-A2AC-2E4F-8402-9845C995C80D}" presName="node" presStyleLbl="vennNode1" presStyleIdx="1" presStyleCnt="6" custScaleX="149060">
        <dgm:presLayoutVars>
          <dgm:bulletEnabled val="1"/>
        </dgm:presLayoutVars>
      </dgm:prSet>
      <dgm:spPr/>
    </dgm:pt>
    <dgm:pt modelId="{C6950848-C85A-EC4D-9ED8-695A16620C1F}" type="pres">
      <dgm:prSet presAssocID="{9955C45F-0E75-5540-83AA-BA1355E9E782}" presName="node" presStyleLbl="vennNode1" presStyleIdx="2" presStyleCnt="6" custScaleX="141770">
        <dgm:presLayoutVars>
          <dgm:bulletEnabled val="1"/>
        </dgm:presLayoutVars>
      </dgm:prSet>
      <dgm:spPr/>
    </dgm:pt>
    <dgm:pt modelId="{66F27D01-B9C2-BF43-93D0-44B442F49C0D}" type="pres">
      <dgm:prSet presAssocID="{84186535-EC4F-C54A-A21D-5CB8F2CB44F8}" presName="node" presStyleLbl="vennNode1" presStyleIdx="3" presStyleCnt="6" custScaleX="139888">
        <dgm:presLayoutVars>
          <dgm:bulletEnabled val="1"/>
        </dgm:presLayoutVars>
      </dgm:prSet>
      <dgm:spPr/>
    </dgm:pt>
    <dgm:pt modelId="{FAC2AF41-0171-6E49-891B-7F9DB8ECE432}" type="pres">
      <dgm:prSet presAssocID="{D8EDC70D-A688-7043-8711-FB218465BA13}" presName="node" presStyleLbl="vennNode1" presStyleIdx="4" presStyleCnt="6" custScaleX="143018">
        <dgm:presLayoutVars>
          <dgm:bulletEnabled val="1"/>
        </dgm:presLayoutVars>
      </dgm:prSet>
      <dgm:spPr/>
    </dgm:pt>
    <dgm:pt modelId="{C4E59A60-F96D-394F-9999-1BB9E3103404}" type="pres">
      <dgm:prSet presAssocID="{27512FA2-115E-B14A-B50B-C1DD734CD566}" presName="node" presStyleLbl="vennNode1" presStyleIdx="5" presStyleCnt="6" custScaleX="148050">
        <dgm:presLayoutVars>
          <dgm:bulletEnabled val="1"/>
        </dgm:presLayoutVars>
      </dgm:prSet>
      <dgm:spPr/>
    </dgm:pt>
  </dgm:ptLst>
  <dgm:cxnLst>
    <dgm:cxn modelId="{E0CA8709-288B-B443-9B15-542D3DAAF7D7}" type="presOf" srcId="{4D40CB43-A2AC-2E4F-8402-9845C995C80D}" destId="{99514B1E-5D4F-6D46-938C-A463EE201121}" srcOrd="0" destOrd="0" presId="urn:microsoft.com/office/officeart/2005/8/layout/radial3"/>
    <dgm:cxn modelId="{1616C62B-E741-FF44-A5FF-6F420EEDF280}" srcId="{8AABF626-FF9D-5E41-B645-8A8E6815446E}" destId="{4D40CB43-A2AC-2E4F-8402-9845C995C80D}" srcOrd="0" destOrd="0" parTransId="{7BBDC70C-95A6-904F-A092-A817D29385AE}" sibTransId="{656CD3B9-A561-2946-8FF1-116461584DAB}"/>
    <dgm:cxn modelId="{05023B3E-5B85-5F45-B53C-3029E57E33E5}" type="presOf" srcId="{8AABF626-FF9D-5E41-B645-8A8E6815446E}" destId="{C0C68BE4-7D36-334D-9E58-72C3E391DCBC}" srcOrd="0" destOrd="0" presId="urn:microsoft.com/office/officeart/2005/8/layout/radial3"/>
    <dgm:cxn modelId="{F730E341-307C-3D4C-B45D-E8A7A7FED951}" type="presOf" srcId="{27512FA2-115E-B14A-B50B-C1DD734CD566}" destId="{C4E59A60-F96D-394F-9999-1BB9E3103404}" srcOrd="0" destOrd="0" presId="urn:microsoft.com/office/officeart/2005/8/layout/radial3"/>
    <dgm:cxn modelId="{26778949-CC3B-6C40-9F8E-5526DE688DAF}" srcId="{8AABF626-FF9D-5E41-B645-8A8E6815446E}" destId="{D8EDC70D-A688-7043-8711-FB218465BA13}" srcOrd="3" destOrd="0" parTransId="{F270CCB0-6D6F-0B49-BEC8-4C32A94ACBDA}" sibTransId="{98BB57F0-86F2-E64D-A8E5-4945D2F311F5}"/>
    <dgm:cxn modelId="{C989CC6A-A526-EF41-B682-54EDB6EDC7C9}" type="presOf" srcId="{84186535-EC4F-C54A-A21D-5CB8F2CB44F8}" destId="{66F27D01-B9C2-BF43-93D0-44B442F49C0D}" srcOrd="0" destOrd="0" presId="urn:microsoft.com/office/officeart/2005/8/layout/radial3"/>
    <dgm:cxn modelId="{98092171-0AF6-E54E-9F29-33E0E63C1445}" type="presOf" srcId="{C10431B0-48E3-ED46-A91E-96392C8CD425}" destId="{EAC3F68C-9EE7-EF4F-A78D-DCBEA4951588}" srcOrd="0" destOrd="0" presId="urn:microsoft.com/office/officeart/2005/8/layout/radial3"/>
    <dgm:cxn modelId="{FB1C6C83-2DBF-3541-9ADD-0A4C665134C9}" srcId="{8AABF626-FF9D-5E41-B645-8A8E6815446E}" destId="{9955C45F-0E75-5540-83AA-BA1355E9E782}" srcOrd="1" destOrd="0" parTransId="{F6B74433-1483-EE4B-B32A-DED5C6141004}" sibTransId="{6DD2932C-5347-834F-8DEE-C8173AE17AD1}"/>
    <dgm:cxn modelId="{D68121A0-4C76-594E-885D-3088E93AAEF8}" srcId="{8AABF626-FF9D-5E41-B645-8A8E6815446E}" destId="{84186535-EC4F-C54A-A21D-5CB8F2CB44F8}" srcOrd="2" destOrd="0" parTransId="{16FA79C2-0039-DC4D-B2E2-6271187266D6}" sibTransId="{CB5A447E-47BC-E448-ADB0-087E47E9E914}"/>
    <dgm:cxn modelId="{F2C426A3-3187-A64F-AD94-575E4548DAD0}" srcId="{8AABF626-FF9D-5E41-B645-8A8E6815446E}" destId="{27512FA2-115E-B14A-B50B-C1DD734CD566}" srcOrd="4" destOrd="0" parTransId="{E1B393E3-3423-2141-A34C-D101884995BC}" sibTransId="{39ADFAA9-B167-E944-A674-F9FAA4D24CC8}"/>
    <dgm:cxn modelId="{038494E0-75EF-1A49-8B60-2F5E566179BB}" type="presOf" srcId="{9955C45F-0E75-5540-83AA-BA1355E9E782}" destId="{C6950848-C85A-EC4D-9ED8-695A16620C1F}" srcOrd="0" destOrd="0" presId="urn:microsoft.com/office/officeart/2005/8/layout/radial3"/>
    <dgm:cxn modelId="{EA5E06E3-4C1F-664C-8BF2-B9B0E0A14BFE}" srcId="{C10431B0-48E3-ED46-A91E-96392C8CD425}" destId="{8AABF626-FF9D-5E41-B645-8A8E6815446E}" srcOrd="0" destOrd="0" parTransId="{9BBB16BC-8E35-CA45-B747-72AD048A15DD}" sibTransId="{5B409FF9-2AFD-B441-90B4-36758D22BAEE}"/>
    <dgm:cxn modelId="{66E2D8F6-0661-A746-AA17-1DD92FD5B941}" type="presOf" srcId="{D8EDC70D-A688-7043-8711-FB218465BA13}" destId="{FAC2AF41-0171-6E49-891B-7F9DB8ECE432}" srcOrd="0" destOrd="0" presId="urn:microsoft.com/office/officeart/2005/8/layout/radial3"/>
    <dgm:cxn modelId="{069FEAB1-4AEF-3A42-BCB9-4304FD6F61D1}" type="presParOf" srcId="{EAC3F68C-9EE7-EF4F-A78D-DCBEA4951588}" destId="{5696568B-1A58-4443-AC73-11A37BE3DE06}" srcOrd="0" destOrd="0" presId="urn:microsoft.com/office/officeart/2005/8/layout/radial3"/>
    <dgm:cxn modelId="{F07204FB-C960-634C-8914-1E8DD5AE1F1F}" type="presParOf" srcId="{5696568B-1A58-4443-AC73-11A37BE3DE06}" destId="{C0C68BE4-7D36-334D-9E58-72C3E391DCBC}" srcOrd="0" destOrd="0" presId="urn:microsoft.com/office/officeart/2005/8/layout/radial3"/>
    <dgm:cxn modelId="{1A563612-8705-5A43-82F9-23D586AD36C5}" type="presParOf" srcId="{5696568B-1A58-4443-AC73-11A37BE3DE06}" destId="{99514B1E-5D4F-6D46-938C-A463EE201121}" srcOrd="1" destOrd="0" presId="urn:microsoft.com/office/officeart/2005/8/layout/radial3"/>
    <dgm:cxn modelId="{5E3FB76D-AFF3-7541-9AB9-2BA230C00F74}" type="presParOf" srcId="{5696568B-1A58-4443-AC73-11A37BE3DE06}" destId="{C6950848-C85A-EC4D-9ED8-695A16620C1F}" srcOrd="2" destOrd="0" presId="urn:microsoft.com/office/officeart/2005/8/layout/radial3"/>
    <dgm:cxn modelId="{D3C856BB-B877-B349-88A5-8EB0344B68E6}" type="presParOf" srcId="{5696568B-1A58-4443-AC73-11A37BE3DE06}" destId="{66F27D01-B9C2-BF43-93D0-44B442F49C0D}" srcOrd="3" destOrd="0" presId="urn:microsoft.com/office/officeart/2005/8/layout/radial3"/>
    <dgm:cxn modelId="{8F910A52-6F62-4A49-9EFD-D20F8D5550C5}" type="presParOf" srcId="{5696568B-1A58-4443-AC73-11A37BE3DE06}" destId="{FAC2AF41-0171-6E49-891B-7F9DB8ECE432}" srcOrd="4" destOrd="0" presId="urn:microsoft.com/office/officeart/2005/8/layout/radial3"/>
    <dgm:cxn modelId="{42247732-C0BF-224F-8E7D-B771F9AB6352}" type="presParOf" srcId="{5696568B-1A58-4443-AC73-11A37BE3DE06}" destId="{C4E59A60-F96D-394F-9999-1BB9E3103404}"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68BE4-7D36-334D-9E58-72C3E391DCBC}">
      <dsp:nvSpPr>
        <dsp:cNvPr id="0" name=""/>
        <dsp:cNvSpPr/>
      </dsp:nvSpPr>
      <dsp:spPr>
        <a:xfrm>
          <a:off x="1520740" y="1211289"/>
          <a:ext cx="2807871" cy="2807871"/>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Genetic diversity</a:t>
          </a:r>
        </a:p>
      </dsp:txBody>
      <dsp:txXfrm>
        <a:off x="1931943" y="1622492"/>
        <a:ext cx="1985465" cy="1985465"/>
      </dsp:txXfrm>
    </dsp:sp>
    <dsp:sp modelId="{99514B1E-5D4F-6D46-938C-A463EE201121}">
      <dsp:nvSpPr>
        <dsp:cNvPr id="0" name=""/>
        <dsp:cNvSpPr/>
      </dsp:nvSpPr>
      <dsp:spPr>
        <a:xfrm>
          <a:off x="1878322" y="86629"/>
          <a:ext cx="2092706" cy="1403935"/>
        </a:xfrm>
        <a:prstGeom prst="ellipse">
          <a:avLst/>
        </a:prstGeom>
        <a:solidFill>
          <a:schemeClr val="accent5">
            <a:alpha val="50000"/>
            <a:hueOff val="-946721"/>
            <a:satOff val="-5201"/>
            <a:lumOff val="-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Plans</a:t>
          </a:r>
        </a:p>
      </dsp:txBody>
      <dsp:txXfrm>
        <a:off x="2184792" y="292231"/>
        <a:ext cx="1479766" cy="992731"/>
      </dsp:txXfrm>
    </dsp:sp>
    <dsp:sp modelId="{C6950848-C85A-EC4D-9ED8-695A16620C1F}">
      <dsp:nvSpPr>
        <dsp:cNvPr id="0" name=""/>
        <dsp:cNvSpPr/>
      </dsp:nvSpPr>
      <dsp:spPr>
        <a:xfrm>
          <a:off x="3666722" y="1348798"/>
          <a:ext cx="1990359" cy="1403935"/>
        </a:xfrm>
        <a:prstGeom prst="ellipse">
          <a:avLst/>
        </a:prstGeom>
        <a:solidFill>
          <a:schemeClr val="accent5">
            <a:alpha val="50000"/>
            <a:hueOff val="-1893442"/>
            <a:satOff val="-10401"/>
            <a:lumOff val="-103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Concerns</a:t>
          </a:r>
        </a:p>
      </dsp:txBody>
      <dsp:txXfrm>
        <a:off x="3958203" y="1554400"/>
        <a:ext cx="1407397" cy="992731"/>
      </dsp:txXfrm>
    </dsp:sp>
    <dsp:sp modelId="{66F27D01-B9C2-BF43-93D0-44B442F49C0D}">
      <dsp:nvSpPr>
        <dsp:cNvPr id="0" name=""/>
        <dsp:cNvSpPr/>
      </dsp:nvSpPr>
      <dsp:spPr>
        <a:xfrm>
          <a:off x="3016372" y="3391030"/>
          <a:ext cx="1963937" cy="1403935"/>
        </a:xfrm>
        <a:prstGeom prst="ellipse">
          <a:avLst/>
        </a:prstGeom>
        <a:solidFill>
          <a:schemeClr val="accent5">
            <a:alpha val="50000"/>
            <a:hueOff val="-2840163"/>
            <a:satOff val="-15602"/>
            <a:lumOff val="-15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Capacity</a:t>
          </a:r>
        </a:p>
      </dsp:txBody>
      <dsp:txXfrm>
        <a:off x="3303984" y="3596632"/>
        <a:ext cx="1388713" cy="992731"/>
      </dsp:txXfrm>
    </dsp:sp>
    <dsp:sp modelId="{FAC2AF41-0171-6E49-891B-7F9DB8ECE432}">
      <dsp:nvSpPr>
        <dsp:cNvPr id="0" name=""/>
        <dsp:cNvSpPr/>
      </dsp:nvSpPr>
      <dsp:spPr>
        <a:xfrm>
          <a:off x="847070" y="3391030"/>
          <a:ext cx="2007880" cy="1403935"/>
        </a:xfrm>
        <a:prstGeom prst="ellipse">
          <a:avLst/>
        </a:prstGeom>
        <a:solidFill>
          <a:schemeClr val="accent5">
            <a:alpha val="50000"/>
            <a:hueOff val="-3786884"/>
            <a:satOff val="-20802"/>
            <a:lumOff val="-207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Policy</a:t>
          </a:r>
        </a:p>
      </dsp:txBody>
      <dsp:txXfrm>
        <a:off x="1141117" y="3596632"/>
        <a:ext cx="1419786" cy="992731"/>
      </dsp:txXfrm>
    </dsp:sp>
    <dsp:sp modelId="{C4E59A60-F96D-394F-9999-1BB9E3103404}">
      <dsp:nvSpPr>
        <dsp:cNvPr id="0" name=""/>
        <dsp:cNvSpPr/>
      </dsp:nvSpPr>
      <dsp:spPr>
        <a:xfrm>
          <a:off x="148185" y="1348798"/>
          <a:ext cx="2078526" cy="1403935"/>
        </a:xfrm>
        <a:prstGeom prst="ellipse">
          <a:avLst/>
        </a:prstGeom>
        <a:solidFill>
          <a:schemeClr val="accent5">
            <a:alpha val="50000"/>
            <a:hueOff val="-4733605"/>
            <a:satOff val="-26003"/>
            <a:lumOff val="-258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Commitments</a:t>
          </a:r>
        </a:p>
      </dsp:txBody>
      <dsp:txXfrm>
        <a:off x="452578" y="1554400"/>
        <a:ext cx="1469740" cy="99273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ongressgenetics.eu/Default.asp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8:notes"/>
          <p:cNvSpPr txBox="1">
            <a:spLocks noGrp="1"/>
          </p:cNvSpPr>
          <p:nvPr>
            <p:ph type="body" idx="1"/>
          </p:nvPr>
        </p:nvSpPr>
        <p:spPr>
          <a:xfrm>
            <a:off x="685800" y="4343236"/>
            <a:ext cx="5482200" cy="4110300"/>
          </a:xfrm>
          <a:prstGeom prst="rect">
            <a:avLst/>
          </a:prstGeom>
          <a:noFill/>
          <a:ln>
            <a:noFill/>
          </a:ln>
        </p:spPr>
        <p:txBody>
          <a:bodyPr spcFirstLastPara="1" wrap="square" lIns="0" tIns="0" rIns="0" bIns="0" anchor="t" anchorCtr="0">
            <a:noAutofit/>
          </a:bodyPr>
          <a:lstStyle/>
          <a:p>
            <a:pPr marL="190500" lvl="0" indent="0" algn="l" rtl="0">
              <a:lnSpc>
                <a:spcPct val="100000"/>
              </a:lnSpc>
              <a:spcBef>
                <a:spcPts val="0"/>
              </a:spcBef>
              <a:spcAft>
                <a:spcPts val="0"/>
              </a:spcAft>
              <a:buClr>
                <a:srgbClr val="000000"/>
              </a:buClr>
              <a:buSzPts val="2000"/>
              <a:buFont typeface="Arial"/>
              <a:buNone/>
            </a:pPr>
            <a:endParaRPr sz="2000" b="0" strike="noStrike">
              <a:solidFill>
                <a:srgbClr val="000000"/>
              </a:solidFill>
              <a:latin typeface="Arial"/>
              <a:ea typeface="Arial"/>
              <a:cs typeface="Arial"/>
              <a:sym typeface="Arial"/>
            </a:endParaRPr>
          </a:p>
        </p:txBody>
      </p:sp>
      <p:sp>
        <p:nvSpPr>
          <p:cNvPr id="307" name="Google Shape;307;p8:notes"/>
          <p:cNvSpPr>
            <a:spLocks noGrp="1" noRot="1" noChangeAspect="1"/>
          </p:cNvSpPr>
          <p:nvPr>
            <p:ph type="sldImg" idx="2"/>
          </p:nvPr>
        </p:nvSpPr>
        <p:spPr>
          <a:xfrm>
            <a:off x="382588" y="695325"/>
            <a:ext cx="6089650" cy="34258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2:notes"/>
          <p:cNvSpPr txBox="1">
            <a:spLocks noGrp="1"/>
          </p:cNvSpPr>
          <p:nvPr>
            <p:ph type="body" idx="1"/>
          </p:nvPr>
        </p:nvSpPr>
        <p:spPr>
          <a:xfrm>
            <a:off x="685800" y="4343236"/>
            <a:ext cx="5481300" cy="4109400"/>
          </a:xfrm>
          <a:prstGeom prst="rect">
            <a:avLst/>
          </a:prstGeom>
          <a:noFill/>
          <a:ln>
            <a:noFill/>
          </a:ln>
        </p:spPr>
        <p:txBody>
          <a:bodyPr spcFirstLastPara="1" wrap="square" lIns="0" tIns="0" rIns="0" bIns="0" anchor="t" anchorCtr="0">
            <a:noAutofit/>
          </a:bodyPr>
          <a:lstStyle/>
          <a:p>
            <a:pPr marL="190500" lvl="0" indent="0" algn="l" rtl="0">
              <a:lnSpc>
                <a:spcPct val="100000"/>
              </a:lnSpc>
              <a:spcBef>
                <a:spcPts val="0"/>
              </a:spcBef>
              <a:spcAft>
                <a:spcPts val="0"/>
              </a:spcAft>
              <a:buClr>
                <a:srgbClr val="000000"/>
              </a:buClr>
              <a:buSzPts val="2000"/>
              <a:buFont typeface="Arial"/>
              <a:buNone/>
            </a:pPr>
            <a:r>
              <a:rPr lang="en-GB" sz="2000" b="0" strike="noStrike">
                <a:solidFill>
                  <a:srgbClr val="000000"/>
                </a:solidFill>
                <a:latin typeface="Arial"/>
                <a:ea typeface="Arial"/>
                <a:cs typeface="Arial"/>
                <a:sym typeface="Arial"/>
              </a:rPr>
              <a:t>Those are the indicators</a:t>
            </a:r>
            <a:endParaRPr sz="2000" b="0" strike="noStrike">
              <a:solidFill>
                <a:srgbClr val="000000"/>
              </a:solidFill>
              <a:latin typeface="Arial"/>
              <a:ea typeface="Arial"/>
              <a:cs typeface="Arial"/>
              <a:sym typeface="Arial"/>
            </a:endParaRPr>
          </a:p>
          <a:p>
            <a:pPr marL="190500" lvl="0" indent="0" algn="l" rtl="0">
              <a:lnSpc>
                <a:spcPct val="100000"/>
              </a:lnSpc>
              <a:spcBef>
                <a:spcPts val="0"/>
              </a:spcBef>
              <a:spcAft>
                <a:spcPts val="0"/>
              </a:spcAft>
              <a:buClr>
                <a:schemeClr val="dk1"/>
              </a:buClr>
              <a:buSzPts val="2000"/>
              <a:buFont typeface="Arial"/>
              <a:buNone/>
            </a:pPr>
            <a:endParaRPr sz="2000" b="0" strike="noStrike">
              <a:solidFill>
                <a:srgbClr val="000000"/>
              </a:solidFill>
              <a:latin typeface="Arial"/>
              <a:ea typeface="Arial"/>
              <a:cs typeface="Arial"/>
              <a:sym typeface="Arial"/>
            </a:endParaRPr>
          </a:p>
          <a:p>
            <a:pPr marL="190500" lvl="0" indent="0" algn="l" rtl="0">
              <a:lnSpc>
                <a:spcPct val="100000"/>
              </a:lnSpc>
              <a:spcBef>
                <a:spcPts val="0"/>
              </a:spcBef>
              <a:spcAft>
                <a:spcPts val="0"/>
              </a:spcAft>
              <a:buClr>
                <a:srgbClr val="000000"/>
              </a:buClr>
              <a:buSzPts val="2000"/>
              <a:buFont typeface="Arial"/>
              <a:buNone/>
            </a:pPr>
            <a:r>
              <a:rPr lang="en-GB" sz="2000" b="0" strike="noStrike">
                <a:solidFill>
                  <a:srgbClr val="000000"/>
                </a:solidFill>
                <a:latin typeface="Arial"/>
                <a:ea typeface="Arial"/>
                <a:cs typeface="Arial"/>
                <a:sym typeface="Arial"/>
              </a:rPr>
              <a:t>The case studies in the second part of the webinar will show that Parties can leverage national databases for reporting on at least tens of carefully chosen, representative species per country</a:t>
            </a:r>
            <a:endParaRPr sz="2000" b="0" strike="noStrike">
              <a:solidFill>
                <a:srgbClr val="000000"/>
              </a:solidFill>
              <a:latin typeface="Arial"/>
              <a:ea typeface="Arial"/>
              <a:cs typeface="Arial"/>
              <a:sym typeface="Arial"/>
            </a:endParaRPr>
          </a:p>
          <a:p>
            <a:pPr marL="190500" lvl="0" indent="0" algn="l" rtl="0">
              <a:lnSpc>
                <a:spcPct val="100000"/>
              </a:lnSpc>
              <a:spcBef>
                <a:spcPts val="0"/>
              </a:spcBef>
              <a:spcAft>
                <a:spcPts val="0"/>
              </a:spcAft>
              <a:buClr>
                <a:schemeClr val="dk1"/>
              </a:buClr>
              <a:buSzPts val="2000"/>
              <a:buFont typeface="Arial"/>
              <a:buNone/>
            </a:pPr>
            <a:endParaRPr sz="2000" b="0" strike="noStrike">
              <a:solidFill>
                <a:srgbClr val="000000"/>
              </a:solidFill>
              <a:latin typeface="Arial"/>
              <a:ea typeface="Arial"/>
              <a:cs typeface="Arial"/>
              <a:sym typeface="Arial"/>
            </a:endParaRPr>
          </a:p>
          <a:p>
            <a:pPr marL="190500" lvl="0" indent="0" algn="l" rtl="0">
              <a:lnSpc>
                <a:spcPct val="100000"/>
              </a:lnSpc>
              <a:spcBef>
                <a:spcPts val="0"/>
              </a:spcBef>
              <a:spcAft>
                <a:spcPts val="0"/>
              </a:spcAft>
              <a:buClr>
                <a:srgbClr val="000000"/>
              </a:buClr>
              <a:buSzPts val="2000"/>
              <a:buFont typeface="Arial"/>
              <a:buNone/>
            </a:pPr>
            <a:r>
              <a:rPr lang="en-GB" sz="2000" b="0" strike="noStrike">
                <a:solidFill>
                  <a:srgbClr val="000000"/>
                </a:solidFill>
                <a:latin typeface="Arial"/>
                <a:ea typeface="Arial"/>
                <a:cs typeface="Arial"/>
                <a:sym typeface="Arial"/>
              </a:rPr>
              <a:t>In addition, we are working to develop global and scalable decision support tools, including databases, and workflows</a:t>
            </a:r>
            <a:endParaRPr sz="2000" b="0" strike="noStrike">
              <a:solidFill>
                <a:srgbClr val="000000"/>
              </a:solidFill>
              <a:latin typeface="Arial"/>
              <a:ea typeface="Arial"/>
              <a:cs typeface="Arial"/>
              <a:sym typeface="Arial"/>
            </a:endParaRPr>
          </a:p>
        </p:txBody>
      </p:sp>
      <p:sp>
        <p:nvSpPr>
          <p:cNvPr id="338" name="Google Shape;338;p12:notes"/>
          <p:cNvSpPr/>
          <p:nvPr/>
        </p:nvSpPr>
        <p:spPr>
          <a:xfrm>
            <a:off x="3881647" y="8686800"/>
            <a:ext cx="2971200" cy="4518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11</a:t>
            </a:fld>
            <a:endParaRPr sz="1200" b="0" i="0" u="none" strike="noStrike" cap="none">
              <a:solidFill>
                <a:srgbClr val="000000"/>
              </a:solidFill>
              <a:latin typeface="Arial"/>
              <a:ea typeface="Arial"/>
              <a:cs typeface="Arial"/>
              <a:sym typeface="Arial"/>
            </a:endParaRPr>
          </a:p>
        </p:txBody>
      </p:sp>
      <p:sp>
        <p:nvSpPr>
          <p:cNvPr id="339" name="Google Shape;339;p12:notes"/>
          <p:cNvSpPr>
            <a:spLocks noGrp="1" noRot="1" noChangeAspect="1"/>
          </p:cNvSpPr>
          <p:nvPr>
            <p:ph type="sldImg" idx="2"/>
          </p:nvPr>
        </p:nvSpPr>
        <p:spPr>
          <a:xfrm>
            <a:off x="382588" y="695325"/>
            <a:ext cx="6092825" cy="3427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2:notes"/>
          <p:cNvSpPr txBox="1">
            <a:spLocks noGrp="1"/>
          </p:cNvSpPr>
          <p:nvPr>
            <p:ph type="body" idx="1"/>
          </p:nvPr>
        </p:nvSpPr>
        <p:spPr>
          <a:xfrm>
            <a:off x="685800" y="4343236"/>
            <a:ext cx="5481300" cy="4109400"/>
          </a:xfrm>
          <a:prstGeom prst="rect">
            <a:avLst/>
          </a:prstGeom>
          <a:noFill/>
          <a:ln>
            <a:noFill/>
          </a:ln>
        </p:spPr>
        <p:txBody>
          <a:bodyPr spcFirstLastPara="1" wrap="square" lIns="0" tIns="0" rIns="0" bIns="0" anchor="t" anchorCtr="0">
            <a:noAutofit/>
          </a:bodyPr>
          <a:lstStyle/>
          <a:p>
            <a:pPr marL="190500" lvl="0" indent="0" algn="l" rtl="0">
              <a:lnSpc>
                <a:spcPct val="100000"/>
              </a:lnSpc>
              <a:spcBef>
                <a:spcPts val="0"/>
              </a:spcBef>
              <a:spcAft>
                <a:spcPts val="0"/>
              </a:spcAft>
              <a:buClr>
                <a:srgbClr val="000000"/>
              </a:buClr>
              <a:buSzPts val="2000"/>
              <a:buFont typeface="Arial"/>
              <a:buNone/>
            </a:pPr>
            <a:r>
              <a:rPr lang="en-GB" sz="2000" b="0" strike="noStrike" dirty="0">
                <a:solidFill>
                  <a:srgbClr val="000000"/>
                </a:solidFill>
                <a:latin typeface="Arial"/>
                <a:ea typeface="Arial"/>
                <a:cs typeface="Arial"/>
                <a:sym typeface="Arial"/>
              </a:rPr>
              <a:t>Those are the indicators</a:t>
            </a:r>
            <a:endParaRPr sz="2000" b="0" strike="noStrike" dirty="0">
              <a:solidFill>
                <a:srgbClr val="000000"/>
              </a:solidFill>
              <a:latin typeface="Arial"/>
              <a:ea typeface="Arial"/>
              <a:cs typeface="Arial"/>
              <a:sym typeface="Arial"/>
            </a:endParaRPr>
          </a:p>
          <a:p>
            <a:pPr marL="190500" lvl="0" indent="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a:p>
            <a:pPr marL="190500" lvl="0" indent="0" algn="l" rtl="0">
              <a:lnSpc>
                <a:spcPct val="100000"/>
              </a:lnSpc>
              <a:spcBef>
                <a:spcPts val="0"/>
              </a:spcBef>
              <a:spcAft>
                <a:spcPts val="0"/>
              </a:spcAft>
              <a:buClr>
                <a:srgbClr val="000000"/>
              </a:buClr>
              <a:buSzPts val="2000"/>
              <a:buFont typeface="Arial"/>
              <a:buNone/>
            </a:pPr>
            <a:r>
              <a:rPr lang="en-GB" sz="2000" b="0" strike="noStrike" dirty="0">
                <a:solidFill>
                  <a:srgbClr val="000000"/>
                </a:solidFill>
                <a:latin typeface="Arial"/>
                <a:ea typeface="Arial"/>
                <a:cs typeface="Arial"/>
                <a:sym typeface="Arial"/>
              </a:rPr>
              <a:t>The case studies in the second part of the webinar will show that Parties can leverage national databases for reporting on at least tens of carefully chosen, representative species per country</a:t>
            </a:r>
            <a:endParaRPr sz="2000" b="0" strike="noStrike" dirty="0">
              <a:solidFill>
                <a:srgbClr val="000000"/>
              </a:solidFill>
              <a:latin typeface="Arial"/>
              <a:ea typeface="Arial"/>
              <a:cs typeface="Arial"/>
              <a:sym typeface="Arial"/>
            </a:endParaRPr>
          </a:p>
          <a:p>
            <a:pPr marL="190500" lvl="0" indent="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a:p>
            <a:pPr marL="190500" lvl="0" indent="0" algn="l" rtl="0">
              <a:lnSpc>
                <a:spcPct val="100000"/>
              </a:lnSpc>
              <a:spcBef>
                <a:spcPts val="0"/>
              </a:spcBef>
              <a:spcAft>
                <a:spcPts val="0"/>
              </a:spcAft>
              <a:buClr>
                <a:srgbClr val="000000"/>
              </a:buClr>
              <a:buSzPts val="2000"/>
              <a:buFont typeface="Arial"/>
              <a:buNone/>
            </a:pPr>
            <a:r>
              <a:rPr lang="en-GB" sz="2000" b="0" strike="noStrike" dirty="0">
                <a:solidFill>
                  <a:srgbClr val="000000"/>
                </a:solidFill>
                <a:latin typeface="Arial"/>
                <a:ea typeface="Arial"/>
                <a:cs typeface="Arial"/>
                <a:sym typeface="Arial"/>
              </a:rPr>
              <a:t>In addition, we are working to develop global and scalable decision support tools, including databases, and workflows</a:t>
            </a:r>
            <a:endParaRPr sz="2000" b="0" strike="noStrike" dirty="0">
              <a:solidFill>
                <a:srgbClr val="000000"/>
              </a:solidFill>
              <a:latin typeface="Arial"/>
              <a:ea typeface="Arial"/>
              <a:cs typeface="Arial"/>
              <a:sym typeface="Arial"/>
            </a:endParaRPr>
          </a:p>
        </p:txBody>
      </p:sp>
      <p:sp>
        <p:nvSpPr>
          <p:cNvPr id="338" name="Google Shape;338;p12:notes"/>
          <p:cNvSpPr/>
          <p:nvPr/>
        </p:nvSpPr>
        <p:spPr>
          <a:xfrm>
            <a:off x="3881647" y="8686800"/>
            <a:ext cx="2971200" cy="4518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12</a:t>
            </a:fld>
            <a:endParaRPr sz="1200" b="0" i="0" u="none" strike="noStrike" cap="none">
              <a:solidFill>
                <a:srgbClr val="000000"/>
              </a:solidFill>
              <a:latin typeface="Arial"/>
              <a:ea typeface="Arial"/>
              <a:cs typeface="Arial"/>
              <a:sym typeface="Arial"/>
            </a:endParaRPr>
          </a:p>
        </p:txBody>
      </p:sp>
      <p:sp>
        <p:nvSpPr>
          <p:cNvPr id="339" name="Google Shape;339;p12:notes"/>
          <p:cNvSpPr>
            <a:spLocks noGrp="1" noRot="1" noChangeAspect="1"/>
          </p:cNvSpPr>
          <p:nvPr>
            <p:ph type="sldImg" idx="2"/>
          </p:nvPr>
        </p:nvSpPr>
        <p:spPr>
          <a:xfrm>
            <a:off x="382588" y="695325"/>
            <a:ext cx="6092825" cy="3427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6914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6" name="Google Shape;34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9245F608-7A9A-1A49-8A34-64404F6511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0" name="Notes Placeholder 2">
            <a:extLst>
              <a:ext uri="{FF2B5EF4-FFF2-40B4-BE49-F238E27FC236}">
                <a16:creationId xmlns:a16="http://schemas.microsoft.com/office/drawing/2014/main" id="{906BE908-7B0B-8743-A132-731B724563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SI" dirty="0"/>
          </a:p>
        </p:txBody>
      </p:sp>
      <p:sp>
        <p:nvSpPr>
          <p:cNvPr id="7171" name="Slide Number Placeholder 3">
            <a:extLst>
              <a:ext uri="{FF2B5EF4-FFF2-40B4-BE49-F238E27FC236}">
                <a16:creationId xmlns:a16="http://schemas.microsoft.com/office/drawing/2014/main" id="{AA31C1A6-8887-1949-B301-916F3D7AB1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5C89A4-8A3B-3E42-999F-B40F71F89D32}" type="slidenum">
              <a:rPr kumimoji="0" lang="en-GB" altLang="en-SI"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en-SI"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350" name="Google Shape;350;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Calibri"/>
                <a:ea typeface="Calibri"/>
                <a:cs typeface="Calibri"/>
                <a:sym typeface="Calibri"/>
              </a:rPr>
              <a:t>Populations - to be first affected by climate change</a:t>
            </a:r>
            <a:endParaRPr sz="9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i="1">
              <a:latin typeface="Times"/>
              <a:ea typeface="Times"/>
              <a:cs typeface="Times"/>
              <a:sym typeface="Times"/>
            </a:endParaRPr>
          </a:p>
          <a:p>
            <a:pPr marL="0" lvl="0" indent="0" algn="l" rtl="0">
              <a:lnSpc>
                <a:spcPct val="100000"/>
              </a:lnSpc>
              <a:spcBef>
                <a:spcPts val="0"/>
              </a:spcBef>
              <a:spcAft>
                <a:spcPts val="0"/>
              </a:spcAft>
              <a:buSzPts val="1400"/>
              <a:buNone/>
            </a:pPr>
            <a:r>
              <a:rPr lang="en-GB" sz="1200" b="0" u="none" strike="noStrike" cap="none">
                <a:solidFill>
                  <a:schemeClr val="dk1"/>
                </a:solidFill>
                <a:latin typeface="Calibri"/>
                <a:ea typeface="Calibri"/>
                <a:cs typeface="Calibri"/>
                <a:sym typeface="Calibri"/>
              </a:rPr>
              <a:t>a,b, Generalized linear models for the GME of COST full-member countries, represented by international postal codes, as a function of area (a) and per capita GDP (b).</a:t>
            </a:r>
            <a:endParaRPr i="1">
              <a:latin typeface="Times"/>
              <a:ea typeface="Times"/>
              <a:cs typeface="Times"/>
              <a:sym typeface="Times"/>
            </a:endParaRPr>
          </a:p>
          <a:p>
            <a:pPr marL="0" lvl="0" indent="0" algn="l" rtl="0">
              <a:lnSpc>
                <a:spcPct val="100000"/>
              </a:lnSpc>
              <a:spcBef>
                <a:spcPts val="0"/>
              </a:spcBef>
              <a:spcAft>
                <a:spcPts val="0"/>
              </a:spcAft>
              <a:buSzPts val="1400"/>
              <a:buNone/>
            </a:pPr>
            <a:endParaRPr i="1">
              <a:latin typeface="Times"/>
              <a:ea typeface="Times"/>
              <a:cs typeface="Times"/>
              <a:sym typeface="Times"/>
            </a:endParaRPr>
          </a:p>
          <a:p>
            <a:pPr marL="0" lvl="0" indent="0" algn="l" rtl="0">
              <a:lnSpc>
                <a:spcPct val="100000"/>
              </a:lnSpc>
              <a:spcBef>
                <a:spcPts val="0"/>
              </a:spcBef>
              <a:spcAft>
                <a:spcPts val="0"/>
              </a:spcAft>
              <a:buSzPts val="1400"/>
              <a:buNone/>
            </a:pPr>
            <a:r>
              <a:rPr lang="en-GB" i="1">
                <a:latin typeface="Times"/>
                <a:ea typeface="Times"/>
                <a:cs typeface="Times"/>
                <a:sym typeface="Times"/>
              </a:rPr>
              <a:t>rger countries</a:t>
            </a:r>
            <a:endParaRPr>
              <a:latin typeface="Times"/>
              <a:ea typeface="Times"/>
              <a:cs typeface="Times"/>
              <a:sym typeface="Times"/>
            </a:endParaRPr>
          </a:p>
          <a:p>
            <a:pPr marL="0" lvl="0" indent="0" algn="l" rtl="0">
              <a:lnSpc>
                <a:spcPct val="100000"/>
              </a:lnSpc>
              <a:spcBef>
                <a:spcPts val="0"/>
              </a:spcBef>
              <a:spcAft>
                <a:spcPts val="0"/>
              </a:spcAft>
              <a:buSzPts val="1400"/>
              <a:buNone/>
            </a:pPr>
            <a:r>
              <a:rPr lang="en-GB" i="1">
                <a:latin typeface="Times"/>
                <a:ea typeface="Times"/>
                <a:cs typeface="Times"/>
                <a:sym typeface="Times"/>
              </a:rPr>
              <a:t>tend to have higher GM In contrast, intermediate GDP is associated with greater GME</a:t>
            </a:r>
            <a:endParaRPr>
              <a:latin typeface="Times"/>
              <a:ea typeface="Times"/>
              <a:cs typeface="Times"/>
              <a:sym typeface="Times"/>
            </a:endParaRPr>
          </a:p>
          <a:p>
            <a:pPr marL="0" lvl="0" indent="0" algn="l" rtl="0">
              <a:lnSpc>
                <a:spcPct val="100000"/>
              </a:lnSpc>
              <a:spcBef>
                <a:spcPts val="0"/>
              </a:spcBef>
              <a:spcAft>
                <a:spcPts val="0"/>
              </a:spcAft>
              <a:buSzPts val="1400"/>
              <a:buNone/>
            </a:pPr>
            <a:r>
              <a:rPr lang="en-GB" i="1">
                <a:latin typeface="Times"/>
                <a:ea typeface="Times"/>
                <a:cs typeface="Times"/>
                <a:sym typeface="Times"/>
              </a:rPr>
              <a:t>(Fig. </a:t>
            </a:r>
            <a:r>
              <a:rPr lang="en-GB" i="1">
                <a:solidFill>
                  <a:srgbClr val="0069A6"/>
                </a:solidFill>
                <a:latin typeface="Times"/>
                <a:ea typeface="Times"/>
                <a:cs typeface="Times"/>
                <a:sym typeface="Times"/>
              </a:rPr>
              <a:t>2b</a:t>
            </a:r>
            <a:r>
              <a:rPr lang="en-GB" i="1">
                <a:latin typeface="Times"/>
                <a:ea typeface="Times"/>
                <a:cs typeface="Times"/>
                <a:sym typeface="Times"/>
              </a:rPr>
              <a:t>; negative binomial regression, GDP quadratic term P = 0.003;</a:t>
            </a:r>
            <a:endParaRPr>
              <a:latin typeface="Times"/>
              <a:ea typeface="Times"/>
              <a:cs typeface="Times"/>
              <a:sym typeface="Times"/>
            </a:endParaRPr>
          </a:p>
          <a:p>
            <a:pPr marL="0" lvl="0" indent="0" algn="l" rtl="0">
              <a:lnSpc>
                <a:spcPct val="100000"/>
              </a:lnSpc>
              <a:spcBef>
                <a:spcPts val="0"/>
              </a:spcBef>
              <a:spcAft>
                <a:spcPts val="0"/>
              </a:spcAft>
              <a:buSzPts val="1400"/>
              <a:buNone/>
            </a:pPr>
            <a:r>
              <a:rPr lang="en-GB" i="1">
                <a:latin typeface="Times"/>
                <a:ea typeface="Times"/>
                <a:cs typeface="Times"/>
                <a:sym typeface="Times"/>
              </a:rPr>
              <a:t>Appendix 2, Supplementary Information). Substantial residual variation</a:t>
            </a:r>
            <a:endParaRPr>
              <a:latin typeface="Times"/>
              <a:ea typeface="Times"/>
              <a:cs typeface="Times"/>
              <a:sym typeface="Times"/>
            </a:endParaRPr>
          </a:p>
          <a:p>
            <a:pPr marL="0" lvl="0" indent="0" algn="l" rtl="0">
              <a:lnSpc>
                <a:spcPct val="100000"/>
              </a:lnSpc>
              <a:spcBef>
                <a:spcPts val="0"/>
              </a:spcBef>
              <a:spcAft>
                <a:spcPts val="0"/>
              </a:spcAft>
              <a:buSzPts val="1400"/>
              <a:buNone/>
            </a:pPr>
            <a:r>
              <a:rPr lang="en-GB" i="1">
                <a:latin typeface="Times"/>
                <a:ea typeface="Times"/>
                <a:cs typeface="Times"/>
                <a:sym typeface="Times"/>
              </a:rPr>
              <a:t>remains, with Austria, Finland, Norway and the United Kingdom</a:t>
            </a:r>
            <a:endParaRPr>
              <a:latin typeface="Times"/>
              <a:ea typeface="Times"/>
              <a:cs typeface="Times"/>
              <a:sym typeface="Times"/>
            </a:endParaRPr>
          </a:p>
          <a:p>
            <a:pPr marL="0" lvl="0" indent="0" algn="l" rtl="0">
              <a:lnSpc>
                <a:spcPct val="100000"/>
              </a:lnSpc>
              <a:spcBef>
                <a:spcPts val="0"/>
              </a:spcBef>
              <a:spcAft>
                <a:spcPts val="0"/>
              </a:spcAft>
              <a:buSzPts val="1400"/>
              <a:buNone/>
            </a:pPr>
            <a:r>
              <a:rPr lang="en-GB" i="1">
                <a:latin typeface="Times"/>
                <a:ea typeface="Times"/>
                <a:cs typeface="Times"/>
                <a:sym typeface="Times"/>
              </a:rPr>
              <a:t>among those countries having fewer projects than expected, and</a:t>
            </a:r>
            <a:endParaRPr>
              <a:latin typeface="Times"/>
              <a:ea typeface="Times"/>
              <a:cs typeface="Times"/>
              <a:sym typeface="Times"/>
            </a:endParaRPr>
          </a:p>
          <a:p>
            <a:pPr marL="0" lvl="0" indent="0" algn="l" rtl="0">
              <a:lnSpc>
                <a:spcPct val="100000"/>
              </a:lnSpc>
              <a:spcBef>
                <a:spcPts val="0"/>
              </a:spcBef>
              <a:spcAft>
                <a:spcPts val="0"/>
              </a:spcAft>
              <a:buSzPts val="1400"/>
              <a:buNone/>
            </a:pPr>
            <a:r>
              <a:rPr lang="en-GB" i="1">
                <a:latin typeface="Times"/>
                <a:ea typeface="Times"/>
                <a:cs typeface="Times"/>
                <a:sym typeface="Times"/>
              </a:rPr>
              <a:t>Belgium and Sweden more projects, in relation to both size and GDP</a:t>
            </a:r>
            <a:endParaRPr>
              <a:latin typeface="Times"/>
              <a:ea typeface="Times"/>
              <a:cs typeface="Times"/>
              <a:sym typeface="Times"/>
            </a:endParaRPr>
          </a:p>
          <a:p>
            <a:pPr marL="0" lvl="0" indent="0" algn="l" rtl="0">
              <a:lnSpc>
                <a:spcPct val="100000"/>
              </a:lnSpc>
              <a:spcBef>
                <a:spcPts val="0"/>
              </a:spcBef>
              <a:spcAft>
                <a:spcPts val="0"/>
              </a:spcAft>
              <a:buSzPts val="1400"/>
              <a:buNone/>
            </a:pPr>
            <a:r>
              <a:rPr lang="en-GB" i="1">
                <a:latin typeface="Times"/>
                <a:ea typeface="Times"/>
                <a:cs typeface="Times"/>
                <a:sym typeface="Times"/>
              </a:rPr>
              <a:t>(Fig. </a:t>
            </a:r>
            <a:r>
              <a:rPr lang="en-GB" i="1">
                <a:solidFill>
                  <a:srgbClr val="0069A6"/>
                </a:solidFill>
                <a:latin typeface="Times"/>
                <a:ea typeface="Times"/>
                <a:cs typeface="Times"/>
                <a:sym typeface="Times"/>
              </a:rPr>
              <a:t>2b</a:t>
            </a:r>
            <a:r>
              <a:rPr lang="en-GB" i="1">
                <a:latin typeface="Times"/>
                <a:ea typeface="Times"/>
                <a:cs typeface="Times"/>
                <a:sym typeface="Times"/>
              </a:rPr>
              <a:t>). The negative quadratic relationship of GME with GDP remains</a:t>
            </a:r>
            <a:endParaRPr>
              <a:latin typeface="Times"/>
              <a:ea typeface="Times"/>
              <a:cs typeface="Times"/>
              <a:sym typeface="Times"/>
            </a:endParaRPr>
          </a:p>
          <a:p>
            <a:pPr marL="0" lvl="0" indent="0" algn="l" rtl="0">
              <a:lnSpc>
                <a:spcPct val="100000"/>
              </a:lnSpc>
              <a:spcBef>
                <a:spcPts val="0"/>
              </a:spcBef>
              <a:spcAft>
                <a:spcPts val="0"/>
              </a:spcAft>
              <a:buSzPts val="1400"/>
              <a:buNone/>
            </a:pPr>
            <a:r>
              <a:rPr lang="en-GB" i="1">
                <a:latin typeface="Times"/>
                <a:ea typeface="Times"/>
                <a:cs typeface="Times"/>
                <a:sym typeface="Times"/>
              </a:rPr>
              <a:t>statistically significant with the omission of data from any single outlier</a:t>
            </a:r>
            <a:endParaRPr>
              <a:latin typeface="Times"/>
              <a:ea typeface="Times"/>
              <a:cs typeface="Times"/>
              <a:sym typeface="Times"/>
            </a:endParaRPr>
          </a:p>
          <a:p>
            <a:pPr marL="0" lvl="0" indent="0" algn="l" rtl="0">
              <a:lnSpc>
                <a:spcPct val="100000"/>
              </a:lnSpc>
              <a:spcBef>
                <a:spcPts val="0"/>
              </a:spcBef>
              <a:spcAft>
                <a:spcPts val="0"/>
              </a:spcAft>
              <a:buSzPts val="1400"/>
              <a:buNone/>
            </a:pPr>
            <a:r>
              <a:rPr lang="en-GB" i="1">
                <a:latin typeface="Times"/>
                <a:ea typeface="Times"/>
                <a:cs typeface="Times"/>
                <a:sym typeface="Times"/>
              </a:rPr>
              <a:t>or extreme value (Switzerland, Ireland or Luxembourg; Appendix 2,</a:t>
            </a:r>
            <a:endParaRPr>
              <a:latin typeface="Times"/>
              <a:ea typeface="Times"/>
              <a:cs typeface="Times"/>
              <a:sym typeface="Times"/>
            </a:endParaRPr>
          </a:p>
          <a:p>
            <a:pPr marL="0" lvl="0" indent="0" algn="l" rtl="0">
              <a:lnSpc>
                <a:spcPct val="100000"/>
              </a:lnSpc>
              <a:spcBef>
                <a:spcPts val="0"/>
              </a:spcBef>
              <a:spcAft>
                <a:spcPts val="0"/>
              </a:spcAft>
              <a:buSzPts val="1400"/>
              <a:buNone/>
            </a:pPr>
            <a:r>
              <a:rPr lang="en-GB" i="1">
                <a:latin typeface="Times"/>
                <a:ea typeface="Times"/>
                <a:cs typeface="Times"/>
                <a:sym typeface="Times"/>
              </a:rPr>
              <a:t>Supplementary Information).</a:t>
            </a:r>
            <a:endParaRPr>
              <a:latin typeface="Times"/>
              <a:ea typeface="Times"/>
              <a:cs typeface="Times"/>
              <a:sym typeface="Times"/>
            </a:endParaRPr>
          </a:p>
          <a:p>
            <a:pPr marL="0" lvl="0" indent="0" algn="l" rtl="0">
              <a:lnSpc>
                <a:spcPct val="100000"/>
              </a:lnSpc>
              <a:spcBef>
                <a:spcPts val="0"/>
              </a:spcBef>
              <a:spcAft>
                <a:spcPts val="0"/>
              </a:spcAft>
              <a:buSzPts val="1400"/>
              <a:buNone/>
            </a:pPr>
            <a:endParaRPr>
              <a:latin typeface="Times"/>
              <a:ea typeface="Times"/>
              <a:cs typeface="Times"/>
              <a:sym typeface="Times"/>
            </a:endParaRPr>
          </a:p>
          <a:p>
            <a:pPr marL="0" lvl="0" indent="0" algn="l" rtl="0">
              <a:lnSpc>
                <a:spcPct val="100000"/>
              </a:lnSpc>
              <a:spcBef>
                <a:spcPts val="0"/>
              </a:spcBef>
              <a:spcAft>
                <a:spcPts val="0"/>
              </a:spcAft>
              <a:buClr>
                <a:schemeClr val="dk1"/>
              </a:buClr>
              <a:buSzPts val="1100"/>
              <a:buFont typeface="Arial"/>
              <a:buNone/>
            </a:pPr>
            <a:endParaRPr/>
          </a:p>
        </p:txBody>
      </p:sp>
      <p:sp>
        <p:nvSpPr>
          <p:cNvPr id="369" name="Google Shape;369;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GB"/>
              <a:t>Just to give orientation – the BGE project supports the European endeavours of two major global programmes – the International Barcode of Life or iBOL project – using short standardised regions of DNA for high-throughput species identification –, and the Earth Biogenome project focusing on the large scale production of reference genomes providing insights into genetic and genomic diversity. </a:t>
            </a:r>
            <a:endParaRPr/>
          </a:p>
          <a:p>
            <a:pPr marL="0" lvl="0" indent="0" algn="l" rtl="0">
              <a:lnSpc>
                <a:spcPct val="100000"/>
              </a:lnSpc>
              <a:spcBef>
                <a:spcPts val="0"/>
              </a:spcBef>
              <a:spcAft>
                <a:spcPts val="0"/>
              </a:spcAft>
              <a:buClr>
                <a:schemeClr val="dk1"/>
              </a:buClr>
              <a:buSzPts val="1200"/>
              <a:buFont typeface="Arial"/>
              <a:buNone/>
            </a:pPr>
            <a:r>
              <a:rPr lang="en-GB"/>
              <a:t>As I am focusing on the barcoding side (CLICK) of BGE– I am going to start by summarising the aims of global International Barcode of Life</a:t>
            </a:r>
            <a:endParaRPr/>
          </a:p>
          <a:p>
            <a:pPr marL="0" lvl="0" indent="0" algn="l" rtl="0">
              <a:lnSpc>
                <a:spcPct val="100000"/>
              </a:lnSpc>
              <a:spcBef>
                <a:spcPts val="0"/>
              </a:spcBef>
              <a:spcAft>
                <a:spcPts val="0"/>
              </a:spcAft>
              <a:buSzPts val="1400"/>
              <a:buNone/>
            </a:pPr>
            <a:endParaRPr/>
          </a:p>
        </p:txBody>
      </p:sp>
      <p:sp>
        <p:nvSpPr>
          <p:cNvPr id="382" name="Google Shape;38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5:notes"/>
          <p:cNvSpPr txBox="1">
            <a:spLocks noGrp="1"/>
          </p:cNvSpPr>
          <p:nvPr>
            <p:ph type="body" idx="1"/>
          </p:nvPr>
        </p:nvSpPr>
        <p:spPr>
          <a:xfrm>
            <a:off x="777240" y="4777560"/>
            <a:ext cx="6206400" cy="4514760"/>
          </a:xfrm>
          <a:prstGeom prst="rect">
            <a:avLst/>
          </a:prstGeom>
          <a:noFill/>
          <a:ln>
            <a:noFill/>
          </a:ln>
        </p:spPr>
        <p:txBody>
          <a:bodyPr spcFirstLastPara="1" wrap="square" lIns="0" tIns="0" rIns="0" bIns="0" anchor="t" anchorCtr="0">
            <a:noAutofit/>
          </a:bodyPr>
          <a:lstStyle/>
          <a:p>
            <a:pPr marL="216000" lvl="0" indent="0" algn="l" rtl="0">
              <a:lnSpc>
                <a:spcPct val="100000"/>
              </a:lnSpc>
              <a:spcBef>
                <a:spcPts val="0"/>
              </a:spcBef>
              <a:spcAft>
                <a:spcPts val="0"/>
              </a:spcAft>
              <a:buClr>
                <a:srgbClr val="000000"/>
              </a:buClr>
              <a:buSzPts val="1100"/>
              <a:buFont typeface="Arial"/>
              <a:buNone/>
            </a:pPr>
            <a:r>
              <a:rPr lang="en-GB" sz="2200" b="0" strike="noStrike" dirty="0">
                <a:solidFill>
                  <a:srgbClr val="000000"/>
                </a:solidFill>
                <a:latin typeface="Arial"/>
                <a:ea typeface="Arial"/>
                <a:cs typeface="Arial"/>
                <a:sym typeface="Arial"/>
              </a:rPr>
              <a:t>Indicator 1 focuses on a well established threshold to prevent genetic erosion- much below an effective size of 500, genetic erosion is rapid, and much above this size and genetic erosion is slow or minimal.</a:t>
            </a:r>
            <a:endParaRPr sz="2200" b="0" strike="noStrike" dirty="0">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1100"/>
              <a:buFont typeface="Arial"/>
              <a:buNone/>
            </a:pPr>
            <a:r>
              <a:rPr lang="en-GB" sz="2200" b="0" strike="noStrike" dirty="0">
                <a:solidFill>
                  <a:srgbClr val="000000"/>
                </a:solidFill>
                <a:latin typeface="Arial"/>
                <a:ea typeface="Arial"/>
                <a:cs typeface="Arial"/>
                <a:sym typeface="Arial"/>
              </a:rPr>
              <a:t>Now, the CBD has used the concept of effective size </a:t>
            </a:r>
            <a:r>
              <a:rPr lang="en-GB" sz="2200" b="1" strike="noStrike" dirty="0">
                <a:solidFill>
                  <a:srgbClr val="000000"/>
                </a:solidFill>
                <a:latin typeface="Arial"/>
                <a:ea typeface="Arial"/>
                <a:cs typeface="Arial"/>
                <a:sym typeface="Arial"/>
              </a:rPr>
              <a:t>for several decades- </a:t>
            </a:r>
            <a:r>
              <a:rPr lang="en-GB" sz="2200" b="0" strike="noStrike" dirty="0">
                <a:solidFill>
                  <a:srgbClr val="000000"/>
                </a:solidFill>
                <a:latin typeface="Arial"/>
                <a:ea typeface="Arial"/>
                <a:cs typeface="Arial"/>
                <a:sym typeface="Arial"/>
              </a:rPr>
              <a:t>a threshold of effective size is </a:t>
            </a:r>
            <a:r>
              <a:rPr lang="en-GB" sz="2200" b="1" strike="noStrike" dirty="0">
                <a:solidFill>
                  <a:srgbClr val="000000"/>
                </a:solidFill>
                <a:latin typeface="Arial"/>
                <a:ea typeface="Arial"/>
                <a:cs typeface="Arial"/>
                <a:sym typeface="Arial"/>
              </a:rPr>
              <a:t>how a domestic breed is declared threatened</a:t>
            </a:r>
            <a:r>
              <a:rPr lang="en-GB" sz="2200" b="0" strike="noStrike" dirty="0">
                <a:solidFill>
                  <a:srgbClr val="000000"/>
                </a:solidFill>
                <a:latin typeface="Arial"/>
                <a:ea typeface="Arial"/>
                <a:cs typeface="Arial"/>
                <a:sym typeface="Arial"/>
              </a:rPr>
              <a:t>. Distinct populations are the wild equivalent of breeds, so we are just adapting the use of this very well accepted concept</a:t>
            </a:r>
          </a:p>
          <a:p>
            <a:pPr marL="216000" lvl="0" indent="0" algn="l" rtl="0">
              <a:lnSpc>
                <a:spcPct val="100000"/>
              </a:lnSpc>
              <a:spcBef>
                <a:spcPts val="0"/>
              </a:spcBef>
              <a:spcAft>
                <a:spcPts val="0"/>
              </a:spcAft>
              <a:buClr>
                <a:srgbClr val="000000"/>
              </a:buClr>
              <a:buSzPts val="1100"/>
              <a:buFont typeface="Arial"/>
              <a:buNone/>
            </a:pPr>
            <a:r>
              <a:rPr lang="en-GB" sz="2200" b="0" strike="noStrike" dirty="0">
                <a:solidFill>
                  <a:srgbClr val="000000"/>
                </a:solidFill>
                <a:latin typeface="Arial"/>
                <a:ea typeface="Arial"/>
                <a:cs typeface="Arial"/>
                <a:sym typeface="Arial"/>
              </a:rPr>
              <a:t>It was G-BIKE and the Coalition and more than 20 people across globe who developed the indicators</a:t>
            </a:r>
            <a:endParaRPr sz="2200" b="0" strike="noStrike" dirty="0">
              <a:solidFill>
                <a:srgbClr val="000000"/>
              </a:solidFill>
              <a:latin typeface="Arial"/>
              <a:ea typeface="Arial"/>
              <a:cs typeface="Arial"/>
              <a:sym typeface="Arial"/>
            </a:endParaRPr>
          </a:p>
          <a:p>
            <a:pPr marL="216000" lvl="0" indent="0" algn="l" rtl="0">
              <a:lnSpc>
                <a:spcPct val="100000"/>
              </a:lnSpc>
              <a:spcBef>
                <a:spcPts val="0"/>
              </a:spcBef>
              <a:spcAft>
                <a:spcPts val="0"/>
              </a:spcAft>
              <a:buClr>
                <a:schemeClr val="dk1"/>
              </a:buClr>
              <a:buSzPts val="1100"/>
              <a:buFont typeface="Arial"/>
              <a:buNone/>
            </a:pPr>
            <a:endParaRPr sz="2200" b="0" strike="noStrike" dirty="0">
              <a:solidFill>
                <a:srgbClr val="000000"/>
              </a:solidFill>
              <a:latin typeface="Arial"/>
              <a:ea typeface="Arial"/>
              <a:cs typeface="Arial"/>
              <a:sym typeface="Arial"/>
            </a:endParaRPr>
          </a:p>
        </p:txBody>
      </p:sp>
      <p:sp>
        <p:nvSpPr>
          <p:cNvPr id="225" name="Google Shape;225;p5:notes"/>
          <p:cNvSpPr>
            <a:spLocks noGrp="1" noRot="1" noChangeAspect="1"/>
          </p:cNvSpPr>
          <p:nvPr>
            <p:ph type="sldImg" idx="2"/>
          </p:nvPr>
        </p:nvSpPr>
        <p:spPr>
          <a:xfrm>
            <a:off x="538163" y="763588"/>
            <a:ext cx="6686550" cy="376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66526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0" name="Google Shape;14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extLst>
      <p:ext uri="{BB962C8B-B14F-4D97-AF65-F5344CB8AC3E}">
        <p14:creationId xmlns:p14="http://schemas.microsoft.com/office/powerpoint/2010/main" val="2240433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i="0" u="none" strike="noStrike" dirty="0">
                <a:solidFill>
                  <a:srgbClr val="89928C"/>
                </a:solidFill>
                <a:effectLst/>
                <a:latin typeface="Fira Sans" panose="020B0503050000020004" pitchFamily="34" charset="0"/>
              </a:rPr>
              <a:t>G-</a:t>
            </a:r>
            <a:r>
              <a:rPr lang="en-GB" b="0" i="0" u="none" strike="noStrike" dirty="0" err="1">
                <a:solidFill>
                  <a:srgbClr val="89928C"/>
                </a:solidFill>
                <a:effectLst/>
                <a:latin typeface="Fira Sans" panose="020B0503050000020004" pitchFamily="34" charset="0"/>
              </a:rPr>
              <a:t>BiKE</a:t>
            </a:r>
            <a:r>
              <a:rPr lang="en-GB" b="0" i="0" u="none" strike="noStrike" dirty="0">
                <a:solidFill>
                  <a:srgbClr val="89928C"/>
                </a:solidFill>
                <a:effectLst/>
                <a:latin typeface="Fira Sans" panose="020B0503050000020004" pitchFamily="34" charset="0"/>
              </a:rPr>
              <a:t> is a network of researchers and practitioners enlarging the scope of a previous EU-funded project, </a:t>
            </a:r>
            <a:r>
              <a:rPr lang="en-GB" b="0" i="0" u="sng" dirty="0">
                <a:solidFill>
                  <a:srgbClr val="5A73B3"/>
                </a:solidFill>
                <a:effectLst/>
                <a:latin typeface="Fira Sans" panose="020B0503050000020004" pitchFamily="34" charset="0"/>
                <a:hlinkClick r:id="rId3"/>
              </a:rPr>
              <a:t>ConGRESS</a:t>
            </a:r>
            <a:r>
              <a:rPr lang="en-GB" b="0" i="0" u="none" strike="noStrike" dirty="0">
                <a:solidFill>
                  <a:srgbClr val="89928C"/>
                </a:solidFill>
                <a:effectLst/>
                <a:latin typeface="Fira Sans" panose="020B0503050000020004" pitchFamily="34" charset="0"/>
              </a:rPr>
              <a:t>. G-</a:t>
            </a:r>
            <a:r>
              <a:rPr lang="en-GB" b="0" i="0" u="none" strike="noStrike" dirty="0" err="1">
                <a:solidFill>
                  <a:srgbClr val="89928C"/>
                </a:solidFill>
                <a:effectLst/>
                <a:latin typeface="Fira Sans" panose="020B0503050000020004" pitchFamily="34" charset="0"/>
              </a:rPr>
              <a:t>BiKE</a:t>
            </a:r>
            <a:r>
              <a:rPr lang="en-GB" b="0" i="0" u="none" strike="noStrike" dirty="0">
                <a:solidFill>
                  <a:srgbClr val="89928C"/>
                </a:solidFill>
                <a:effectLst/>
                <a:latin typeface="Fira Sans" panose="020B0503050000020004" pitchFamily="34" charset="0"/>
              </a:rPr>
              <a:t> has enabled standard and routine tools for assessing, monitoring and managing the genetic resilience and related adaptive potential of wild and captive populations. </a:t>
            </a:r>
            <a:endParaRPr lang="en-GB" dirty="0"/>
          </a:p>
          <a:p>
            <a:pPr marL="0" lvl="0" indent="0" algn="l" rtl="0">
              <a:spcBef>
                <a:spcPts val="0"/>
              </a:spcBef>
              <a:spcAft>
                <a:spcPts val="0"/>
              </a:spcAft>
              <a:buNone/>
            </a:pPr>
            <a:r>
              <a:rPr lang="en-GB" dirty="0"/>
              <a:t>G-BIKE </a:t>
            </a:r>
            <a:r>
              <a:rPr lang="en-GB" b="0" i="0" u="none" strike="noStrike" dirty="0">
                <a:solidFill>
                  <a:srgbClr val="89928C"/>
                </a:solidFill>
                <a:effectLst/>
                <a:latin typeface="Fira Sans" panose="020B0503050000020004" pitchFamily="34" charset="0"/>
              </a:rPr>
              <a:t>had a balanced representation of scientists and practitioners from a diversity of countries</a:t>
            </a:r>
            <a:endParaRPr dirty="0"/>
          </a:p>
        </p:txBody>
      </p:sp>
      <p:sp>
        <p:nvSpPr>
          <p:cNvPr id="140" name="Google Shape;14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510681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G-Bike and the Coalition for Conservation Genetics attended COP15 in Montreal and helped with the wording of the Genetic Target and indicators</a:t>
            </a:r>
            <a:endParaRPr lang="en-SE" dirty="0"/>
          </a:p>
        </p:txBody>
      </p:sp>
      <p:sp>
        <p:nvSpPr>
          <p:cNvPr id="4" name="Slide Number Placeholder 3"/>
          <p:cNvSpPr>
            <a:spLocks noGrp="1"/>
          </p:cNvSpPr>
          <p:nvPr>
            <p:ph type="sldNum" sz="quarter" idx="5"/>
          </p:nvPr>
        </p:nvSpPr>
        <p:spPr/>
        <p:txBody>
          <a:bodyPr/>
          <a:lstStyle/>
          <a:p>
            <a:fld id="{10A74416-A1B9-4F82-89C6-261E5F7AD161}" type="slidenum">
              <a:rPr lang="sv-SE" smtClean="0"/>
              <a:t>5</a:t>
            </a:fld>
            <a:endParaRPr lang="sv-SE"/>
          </a:p>
        </p:txBody>
      </p:sp>
    </p:spTree>
    <p:extLst>
      <p:ext uri="{BB962C8B-B14F-4D97-AF65-F5344CB8AC3E}">
        <p14:creationId xmlns:p14="http://schemas.microsoft.com/office/powerpoint/2010/main" val="2537229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6</a:t>
            </a:fld>
            <a:endParaRPr>
              <a:solidFill>
                <a:srgbClr val="000000"/>
              </a:solidFill>
            </a:endParaRPr>
          </a:p>
        </p:txBody>
      </p:sp>
      <p:sp>
        <p:nvSpPr>
          <p:cNvPr id="169" name="Google Shape;169;p3:notes"/>
          <p:cNvSpPr>
            <a:spLocks noGrp="1" noRot="1" noChangeAspect="1"/>
          </p:cNvSpPr>
          <p:nvPr>
            <p:ph type="sldImg" idx="2"/>
          </p:nvPr>
        </p:nvSpPr>
        <p:spPr>
          <a:xfrm>
            <a:off x="-204788" y="803275"/>
            <a:ext cx="7148513" cy="40211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0" name="Google Shape;170;p3:notes"/>
          <p:cNvSpPr txBox="1">
            <a:spLocks noGrp="1"/>
          </p:cNvSpPr>
          <p:nvPr>
            <p:ph type="body" idx="1"/>
          </p:nvPr>
        </p:nvSpPr>
        <p:spPr>
          <a:xfrm>
            <a:off x="897984" y="5093650"/>
            <a:ext cx="4941916" cy="29911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200"/>
              <a:buFont typeface="Arial"/>
              <a:buChar char="•"/>
            </a:pPr>
            <a:r>
              <a:rPr lang="en-GB" dirty="0"/>
              <a:t>Proposed wordings for </a:t>
            </a:r>
            <a:r>
              <a:rPr lang="en-GB" b="1" dirty="0"/>
              <a:t>Goal</a:t>
            </a:r>
            <a:r>
              <a:rPr lang="en-GB" dirty="0"/>
              <a:t>, </a:t>
            </a:r>
            <a:r>
              <a:rPr lang="en-GB" b="1" dirty="0"/>
              <a:t>Targets</a:t>
            </a:r>
            <a:r>
              <a:rPr lang="en-GB" dirty="0"/>
              <a:t>, </a:t>
            </a:r>
            <a:r>
              <a:rPr lang="en-GB" b="1" dirty="0"/>
              <a:t>Indicators</a:t>
            </a:r>
            <a:r>
              <a:rPr lang="en-GB" dirty="0"/>
              <a:t> for genetic diversity</a:t>
            </a:r>
            <a:endParaRPr dirty="0"/>
          </a:p>
          <a:p>
            <a:pPr marL="342900" lvl="0" indent="-342900" algn="l" rtl="0">
              <a:spcBef>
                <a:spcPts val="0"/>
              </a:spcBef>
              <a:spcAft>
                <a:spcPts val="0"/>
              </a:spcAft>
              <a:buClr>
                <a:schemeClr val="dk1"/>
              </a:buClr>
              <a:buSzPts val="1200"/>
              <a:buFont typeface="Arial"/>
              <a:buChar char="•"/>
            </a:pPr>
            <a:r>
              <a:rPr lang="en-GB" dirty="0"/>
              <a:t>Scientific papers, Statements to CBD Secretariat and National Focal Points (NFPs), Reviews of CBD documents</a:t>
            </a:r>
            <a:endParaRPr dirty="0"/>
          </a:p>
          <a:p>
            <a:pPr marL="342900" lvl="0" indent="-342900" algn="l" rtl="0">
              <a:spcBef>
                <a:spcPts val="0"/>
              </a:spcBef>
              <a:spcAft>
                <a:spcPts val="0"/>
              </a:spcAft>
              <a:buClr>
                <a:schemeClr val="dk1"/>
              </a:buClr>
              <a:buSzPts val="1200"/>
              <a:buFont typeface="Arial"/>
              <a:buChar char="•"/>
            </a:pPr>
            <a:r>
              <a:rPr lang="en-GB" dirty="0"/>
              <a:t>Personal contacts with NFPs,</a:t>
            </a:r>
            <a:endParaRPr dirty="0"/>
          </a:p>
          <a:p>
            <a:pPr marL="342900" lvl="0" indent="-342900" algn="l" rtl="0">
              <a:spcBef>
                <a:spcPts val="0"/>
              </a:spcBef>
              <a:spcAft>
                <a:spcPts val="0"/>
              </a:spcAft>
              <a:buClr>
                <a:schemeClr val="dk1"/>
              </a:buClr>
              <a:buSzPts val="1200"/>
              <a:buFont typeface="Arial"/>
              <a:buChar char="•"/>
            </a:pPr>
            <a:r>
              <a:rPr lang="en-GB" dirty="0"/>
              <a:t>Webinars for NFPs,</a:t>
            </a:r>
            <a:endParaRPr dirty="0"/>
          </a:p>
          <a:p>
            <a:pPr marL="342900" lvl="0" indent="-342900" algn="l" rtl="0">
              <a:spcBef>
                <a:spcPts val="0"/>
              </a:spcBef>
              <a:spcAft>
                <a:spcPts val="0"/>
              </a:spcAft>
              <a:buClr>
                <a:schemeClr val="dk1"/>
              </a:buClr>
              <a:buSzPts val="1200"/>
              <a:buFont typeface="Arial"/>
              <a:buChar char="•"/>
            </a:pPr>
            <a:r>
              <a:rPr lang="en-GB" dirty="0"/>
              <a:t>Direct contacts with key CBD policy makers,</a:t>
            </a:r>
            <a:endParaRPr dirty="0"/>
          </a:p>
          <a:p>
            <a:pPr marL="342900" lvl="0" indent="-342900" algn="l" rtl="0">
              <a:spcBef>
                <a:spcPts val="0"/>
              </a:spcBef>
              <a:spcAft>
                <a:spcPts val="0"/>
              </a:spcAft>
              <a:buClr>
                <a:schemeClr val="dk1"/>
              </a:buClr>
              <a:buSzPts val="1200"/>
              <a:buFont typeface="Arial"/>
              <a:buChar char="•"/>
            </a:pPr>
            <a:r>
              <a:rPr lang="en-GB" dirty="0"/>
              <a:t>Attending CBD meetings – support to NFPs,</a:t>
            </a:r>
            <a:endParaRPr dirty="0"/>
          </a:p>
          <a:p>
            <a:pPr marL="342900" lvl="0" indent="-342900" algn="l" rtl="0">
              <a:spcBef>
                <a:spcPts val="0"/>
              </a:spcBef>
              <a:spcAft>
                <a:spcPts val="0"/>
              </a:spcAft>
              <a:buClr>
                <a:schemeClr val="dk1"/>
              </a:buClr>
              <a:buSzPts val="1200"/>
              <a:buFont typeface="Arial"/>
              <a:buChar char="•"/>
            </a:pPr>
            <a:r>
              <a:rPr lang="en-GB" dirty="0"/>
              <a:t>Guidance on how to assess our proposed indicators.</a:t>
            </a:r>
            <a:endParaRPr dirty="0"/>
          </a:p>
        </p:txBody>
      </p:sp>
      <p:pic>
        <p:nvPicPr>
          <p:cNvPr id="171" name="Google Shape;171;p3:notes" descr="http://www.miljomal.se/Global/24_las_mer/logotyper_bilder/samtliga-miljomal/alla-16-miljomalen-i-en-bild/miljomalenTXT-RGB-580px.jpg"/>
          <p:cNvPicPr preferRelativeResize="0"/>
          <p:nvPr/>
        </p:nvPicPr>
        <p:blipFill rotWithShape="1">
          <a:blip r:embed="rId3">
            <a:alphaModFix/>
          </a:blip>
          <a:srcRect/>
          <a:stretch/>
        </p:blipFill>
        <p:spPr>
          <a:xfrm>
            <a:off x="1250591" y="5737708"/>
            <a:ext cx="4239718" cy="3428926"/>
          </a:xfrm>
          <a:prstGeom prst="rect">
            <a:avLst/>
          </a:prstGeom>
          <a:noFill/>
          <a:ln>
            <a:noFill/>
          </a:ln>
        </p:spPr>
      </p:pic>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notes"/>
          <p:cNvSpPr txBox="1">
            <a:spLocks noGrp="1"/>
          </p:cNvSpPr>
          <p:nvPr>
            <p:ph type="body" idx="1"/>
          </p:nvPr>
        </p:nvSpPr>
        <p:spPr>
          <a:xfrm>
            <a:off x="685800" y="4343236"/>
            <a:ext cx="5482200" cy="4110300"/>
          </a:xfrm>
          <a:prstGeom prst="rect">
            <a:avLst/>
          </a:prstGeom>
          <a:noFill/>
          <a:ln>
            <a:noFill/>
          </a:ln>
        </p:spPr>
        <p:txBody>
          <a:bodyPr spcFirstLastPara="1" wrap="square" lIns="0" tIns="0" rIns="0" bIns="0" anchor="t" anchorCtr="0">
            <a:noAutofit/>
          </a:bodyPr>
          <a:lstStyle/>
          <a:p>
            <a:pPr marL="190500" lvl="0" indent="0" algn="l" rtl="0">
              <a:lnSpc>
                <a:spcPct val="100000"/>
              </a:lnSpc>
              <a:spcBef>
                <a:spcPts val="0"/>
              </a:spcBef>
              <a:spcAft>
                <a:spcPts val="0"/>
              </a:spcAft>
              <a:buClr>
                <a:srgbClr val="000000"/>
              </a:buClr>
              <a:buSzPts val="2000"/>
              <a:buFont typeface="Arial"/>
              <a:buNone/>
            </a:pPr>
            <a:r>
              <a:rPr lang="en-GB" sz="2000" b="0" strike="noStrike" dirty="0">
                <a:solidFill>
                  <a:srgbClr val="000000"/>
                </a:solidFill>
                <a:latin typeface="Arial"/>
                <a:ea typeface="Arial"/>
                <a:cs typeface="Arial"/>
                <a:sym typeface="Arial"/>
              </a:rPr>
              <a:t>To derive reliable indicators we should ask, how do we maintain genetic diversity and the ability for species to adapt?  There are at least three things to ensure</a:t>
            </a:r>
            <a:endParaRPr sz="2000" b="0" strike="noStrike" dirty="0">
              <a:solidFill>
                <a:srgbClr val="000000"/>
              </a:solidFill>
              <a:latin typeface="Arial"/>
              <a:ea typeface="Arial"/>
              <a:cs typeface="Arial"/>
              <a:sym typeface="Arial"/>
            </a:endParaRPr>
          </a:p>
          <a:p>
            <a:pPr marL="190500" lvl="0" indent="0" algn="l" rtl="0">
              <a:lnSpc>
                <a:spcPct val="100000"/>
              </a:lnSpc>
              <a:spcBef>
                <a:spcPts val="0"/>
              </a:spcBef>
              <a:spcAft>
                <a:spcPts val="0"/>
              </a:spcAft>
              <a:buClr>
                <a:srgbClr val="000000"/>
              </a:buClr>
              <a:buSzPts val="2000"/>
              <a:buFont typeface="Arial"/>
              <a:buNone/>
            </a:pPr>
            <a:r>
              <a:rPr lang="en-GB" sz="2000" b="0" strike="noStrike" dirty="0">
                <a:solidFill>
                  <a:srgbClr val="000000"/>
                </a:solidFill>
                <a:latin typeface="Arial"/>
                <a:ea typeface="Arial"/>
                <a:cs typeface="Arial"/>
                <a:sym typeface="Arial"/>
              </a:rPr>
              <a:t>Maintain sufficiently large populations to prevent loss of diversity within populations </a:t>
            </a:r>
            <a:endParaRPr sz="2000" b="0" strike="noStrike" dirty="0">
              <a:solidFill>
                <a:srgbClr val="000000"/>
              </a:solidFill>
              <a:latin typeface="Arial"/>
              <a:ea typeface="Arial"/>
              <a:cs typeface="Arial"/>
              <a:sym typeface="Arial"/>
            </a:endParaRPr>
          </a:p>
          <a:p>
            <a:pPr marL="190500" lvl="0" indent="0" algn="l" rtl="0">
              <a:lnSpc>
                <a:spcPct val="100000"/>
              </a:lnSpc>
              <a:spcBef>
                <a:spcPts val="0"/>
              </a:spcBef>
              <a:spcAft>
                <a:spcPts val="0"/>
              </a:spcAft>
              <a:buClr>
                <a:srgbClr val="000000"/>
              </a:buClr>
              <a:buSzPts val="2000"/>
              <a:buFont typeface="Arial"/>
              <a:buNone/>
            </a:pPr>
            <a:r>
              <a:rPr lang="en-GB" sz="2000" b="0" strike="noStrike" dirty="0">
                <a:solidFill>
                  <a:srgbClr val="000000"/>
                </a:solidFill>
                <a:latin typeface="Arial"/>
                <a:ea typeface="Arial"/>
                <a:cs typeface="Arial"/>
                <a:sym typeface="Arial"/>
              </a:rPr>
              <a:t>Prevent loss of populations and their local genetic adaptations</a:t>
            </a:r>
            <a:endParaRPr sz="2000" b="0" strike="noStrike" dirty="0">
              <a:solidFill>
                <a:srgbClr val="000000"/>
              </a:solidFill>
              <a:latin typeface="Arial"/>
              <a:ea typeface="Arial"/>
              <a:cs typeface="Arial"/>
              <a:sym typeface="Arial"/>
            </a:endParaRPr>
          </a:p>
          <a:p>
            <a:pPr marL="190500" lvl="0" indent="0" algn="l" rtl="0">
              <a:lnSpc>
                <a:spcPct val="100000"/>
              </a:lnSpc>
              <a:spcBef>
                <a:spcPts val="0"/>
              </a:spcBef>
              <a:spcAft>
                <a:spcPts val="0"/>
              </a:spcAft>
              <a:buClr>
                <a:srgbClr val="000000"/>
              </a:buClr>
              <a:buSzPts val="2000"/>
              <a:buFont typeface="Arial"/>
              <a:buNone/>
            </a:pPr>
            <a:r>
              <a:rPr lang="en-GB" sz="2000" b="0" strike="noStrike" dirty="0">
                <a:solidFill>
                  <a:srgbClr val="000000"/>
                </a:solidFill>
                <a:latin typeface="Arial"/>
                <a:ea typeface="Arial"/>
                <a:cs typeface="Arial"/>
                <a:sym typeface="Arial"/>
              </a:rPr>
              <a:t>And monitor genetic change directly to inform management actions</a:t>
            </a:r>
            <a:endParaRPr sz="2000" b="0" strike="noStrike" dirty="0">
              <a:solidFill>
                <a:srgbClr val="000000"/>
              </a:solidFill>
              <a:latin typeface="Arial"/>
              <a:ea typeface="Arial"/>
              <a:cs typeface="Arial"/>
              <a:sym typeface="Arial"/>
            </a:endParaRPr>
          </a:p>
        </p:txBody>
      </p:sp>
      <p:sp>
        <p:nvSpPr>
          <p:cNvPr id="214" name="Google Shape;214;p4:notes"/>
          <p:cNvSpPr>
            <a:spLocks noGrp="1" noRot="1" noChangeAspect="1"/>
          </p:cNvSpPr>
          <p:nvPr>
            <p:ph type="sldImg" idx="2"/>
          </p:nvPr>
        </p:nvSpPr>
        <p:spPr>
          <a:xfrm>
            <a:off x="382588" y="695325"/>
            <a:ext cx="6089650" cy="34258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7:notes"/>
          <p:cNvSpPr txBox="1">
            <a:spLocks noGrp="1"/>
          </p:cNvSpPr>
          <p:nvPr>
            <p:ph type="body" idx="1"/>
          </p:nvPr>
        </p:nvSpPr>
        <p:spPr>
          <a:xfrm>
            <a:off x="685800" y="4343236"/>
            <a:ext cx="5481300" cy="4109400"/>
          </a:xfrm>
          <a:prstGeom prst="rect">
            <a:avLst/>
          </a:prstGeom>
          <a:noFill/>
          <a:ln>
            <a:noFill/>
          </a:ln>
        </p:spPr>
        <p:txBody>
          <a:bodyPr spcFirstLastPara="1" wrap="square" lIns="0" tIns="0" rIns="0" bIns="0" anchor="t" anchorCtr="0">
            <a:noAutofit/>
          </a:bodyPr>
          <a:lstStyle/>
          <a:p>
            <a:pPr marL="190500" lvl="0" indent="0" algn="l" rtl="0">
              <a:lnSpc>
                <a:spcPct val="100000"/>
              </a:lnSpc>
              <a:spcBef>
                <a:spcPts val="0"/>
              </a:spcBef>
              <a:spcAft>
                <a:spcPts val="0"/>
              </a:spcAft>
              <a:buClr>
                <a:srgbClr val="000000"/>
              </a:buClr>
              <a:buSzPts val="2000"/>
              <a:buFont typeface="Arial"/>
              <a:buNone/>
            </a:pPr>
            <a:r>
              <a:rPr lang="en-GB" sz="2000" b="0" strike="noStrike" dirty="0">
                <a:solidFill>
                  <a:srgbClr val="000000"/>
                </a:solidFill>
                <a:latin typeface="Arial"/>
                <a:ea typeface="Arial"/>
                <a:cs typeface="Arial"/>
                <a:sym typeface="Arial"/>
              </a:rPr>
              <a:t>The case studies shows that Parties can leverage national databases for reporting on at least tens of carefully chosen, representative species per country</a:t>
            </a:r>
            <a:endParaRPr sz="2000" b="0" strike="noStrike" dirty="0">
              <a:solidFill>
                <a:srgbClr val="000000"/>
              </a:solidFill>
              <a:latin typeface="Arial"/>
              <a:ea typeface="Arial"/>
              <a:cs typeface="Arial"/>
              <a:sym typeface="Arial"/>
            </a:endParaRPr>
          </a:p>
          <a:p>
            <a:pPr marL="190500" lvl="0" indent="0" algn="l" rtl="0">
              <a:lnSpc>
                <a:spcPct val="100000"/>
              </a:lnSpc>
              <a:spcBef>
                <a:spcPts val="0"/>
              </a:spcBef>
              <a:spcAft>
                <a:spcPts val="0"/>
              </a:spcAft>
              <a:buClr>
                <a:schemeClr val="dk1"/>
              </a:buClr>
              <a:buSzPts val="2000"/>
              <a:buFont typeface="Arial"/>
              <a:buNone/>
            </a:pPr>
            <a:endParaRPr sz="2000" b="0" strike="noStrike" dirty="0">
              <a:solidFill>
                <a:srgbClr val="000000"/>
              </a:solidFill>
              <a:latin typeface="Arial"/>
              <a:ea typeface="Arial"/>
              <a:cs typeface="Arial"/>
              <a:sym typeface="Arial"/>
            </a:endParaRPr>
          </a:p>
          <a:p>
            <a:pPr marL="190500" lvl="0" indent="0" algn="l" rtl="0">
              <a:lnSpc>
                <a:spcPct val="100000"/>
              </a:lnSpc>
              <a:spcBef>
                <a:spcPts val="0"/>
              </a:spcBef>
              <a:spcAft>
                <a:spcPts val="0"/>
              </a:spcAft>
              <a:buClr>
                <a:srgbClr val="000000"/>
              </a:buClr>
              <a:buSzPts val="2000"/>
              <a:buFont typeface="Arial"/>
              <a:buNone/>
            </a:pPr>
            <a:r>
              <a:rPr lang="en-GB" sz="2000" b="0" strike="noStrike" dirty="0">
                <a:solidFill>
                  <a:srgbClr val="000000"/>
                </a:solidFill>
                <a:latin typeface="Arial"/>
                <a:ea typeface="Arial"/>
                <a:cs typeface="Arial"/>
                <a:sym typeface="Arial"/>
              </a:rPr>
              <a:t>In addition, we are working to develop global and scalable decision support tools, including databases, and workflows</a:t>
            </a:r>
            <a:endParaRPr sz="2000" b="0" strike="noStrike" dirty="0">
              <a:solidFill>
                <a:srgbClr val="000000"/>
              </a:solidFill>
              <a:latin typeface="Arial"/>
              <a:ea typeface="Arial"/>
              <a:cs typeface="Arial"/>
              <a:sym typeface="Arial"/>
            </a:endParaRPr>
          </a:p>
        </p:txBody>
      </p:sp>
      <p:sp>
        <p:nvSpPr>
          <p:cNvPr id="287" name="Google Shape;287;p7:notes"/>
          <p:cNvSpPr/>
          <p:nvPr/>
        </p:nvSpPr>
        <p:spPr>
          <a:xfrm>
            <a:off x="3881647" y="8686800"/>
            <a:ext cx="2971200" cy="4518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8</a:t>
            </a:fld>
            <a:endParaRPr sz="1200" b="0" i="0" u="none" strike="noStrike" cap="none">
              <a:solidFill>
                <a:srgbClr val="000000"/>
              </a:solidFill>
              <a:latin typeface="Arial"/>
              <a:ea typeface="Arial"/>
              <a:cs typeface="Arial"/>
              <a:sym typeface="Arial"/>
            </a:endParaRPr>
          </a:p>
        </p:txBody>
      </p:sp>
      <p:sp>
        <p:nvSpPr>
          <p:cNvPr id="288" name="Google Shape;288;p7:notes"/>
          <p:cNvSpPr>
            <a:spLocks noGrp="1" noRot="1" noChangeAspect="1"/>
          </p:cNvSpPr>
          <p:nvPr>
            <p:ph type="sldImg" idx="2"/>
          </p:nvPr>
        </p:nvSpPr>
        <p:spPr>
          <a:xfrm>
            <a:off x="382588" y="695325"/>
            <a:ext cx="6092825" cy="3427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0:notes"/>
          <p:cNvSpPr txBox="1">
            <a:spLocks noGrp="1"/>
          </p:cNvSpPr>
          <p:nvPr>
            <p:ph type="body" idx="1"/>
          </p:nvPr>
        </p:nvSpPr>
        <p:spPr>
          <a:xfrm>
            <a:off x="685800" y="4343236"/>
            <a:ext cx="5481300" cy="4109400"/>
          </a:xfrm>
          <a:prstGeom prst="rect">
            <a:avLst/>
          </a:prstGeom>
          <a:noFill/>
          <a:ln>
            <a:noFill/>
          </a:ln>
        </p:spPr>
        <p:txBody>
          <a:bodyPr spcFirstLastPara="1" wrap="square" lIns="0" tIns="0" rIns="0" bIns="0" anchor="t" anchorCtr="0">
            <a:noAutofit/>
          </a:bodyPr>
          <a:lstStyle/>
          <a:p>
            <a:pPr marL="190500" lvl="0" indent="0" algn="l" rtl="0">
              <a:lnSpc>
                <a:spcPct val="100000"/>
              </a:lnSpc>
              <a:spcBef>
                <a:spcPts val="0"/>
              </a:spcBef>
              <a:spcAft>
                <a:spcPts val="0"/>
              </a:spcAft>
              <a:buClr>
                <a:srgbClr val="000000"/>
              </a:buClr>
              <a:buSzPts val="2000"/>
              <a:buFont typeface="Arial"/>
              <a:buNone/>
            </a:pPr>
            <a:r>
              <a:rPr lang="en-GB" sz="2000" b="0" strike="noStrike" dirty="0">
                <a:solidFill>
                  <a:srgbClr val="000000"/>
                </a:solidFill>
                <a:latin typeface="Arial"/>
                <a:ea typeface="Arial"/>
                <a:cs typeface="Arial"/>
                <a:sym typeface="Arial"/>
              </a:rPr>
              <a:t>As you know, genetic diversity has been a part of the CBD framework since the beginning, and there were previously Targets for genetic diversity, shown here</a:t>
            </a:r>
            <a:endParaRPr sz="2000" b="0" strike="noStrike" dirty="0">
              <a:solidFill>
                <a:srgbClr val="000000"/>
              </a:solidFill>
              <a:latin typeface="Arial"/>
              <a:ea typeface="Arial"/>
              <a:cs typeface="Arial"/>
              <a:sym typeface="Arial"/>
            </a:endParaRPr>
          </a:p>
        </p:txBody>
      </p:sp>
      <p:sp>
        <p:nvSpPr>
          <p:cNvPr id="323" name="Google Shape;323;p10:notes"/>
          <p:cNvSpPr>
            <a:spLocks noGrp="1" noRot="1" noChangeAspect="1"/>
          </p:cNvSpPr>
          <p:nvPr>
            <p:ph type="sldImg" idx="2"/>
          </p:nvPr>
        </p:nvSpPr>
        <p:spPr>
          <a:xfrm>
            <a:off x="382588" y="695325"/>
            <a:ext cx="6092825" cy="3427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8"/>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0"/>
        <p:cNvGrpSpPr/>
        <p:nvPr/>
      </p:nvGrpSpPr>
      <p:grpSpPr>
        <a:xfrm>
          <a:off x="0" y="0"/>
          <a:ext cx="0" cy="0"/>
          <a:chOff x="0" y="0"/>
          <a:chExt cx="0" cy="0"/>
        </a:xfrm>
      </p:grpSpPr>
      <p:sp>
        <p:nvSpPr>
          <p:cNvPr id="91" name="Google Shape;91;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7"/>
          <p:cNvSpPr>
            <a:spLocks noGrp="1"/>
          </p:cNvSpPr>
          <p:nvPr>
            <p:ph type="pic" idx="2"/>
          </p:nvPr>
        </p:nvSpPr>
        <p:spPr>
          <a:xfrm>
            <a:off x="5183188" y="987425"/>
            <a:ext cx="6172200" cy="4873625"/>
          </a:xfrm>
          <a:prstGeom prst="rect">
            <a:avLst/>
          </a:prstGeom>
          <a:noFill/>
          <a:ln>
            <a:noFill/>
          </a:ln>
        </p:spPr>
      </p:sp>
      <p:sp>
        <p:nvSpPr>
          <p:cNvPr id="93" name="Google Shape;93;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600"/>
              <a:buNone/>
              <a:defRPr sz="16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4" name="Google Shape;9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7"/>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
        <p:cNvGrpSpPr/>
        <p:nvPr/>
      </p:nvGrpSpPr>
      <p:grpSpPr>
        <a:xfrm>
          <a:off x="0" y="0"/>
          <a:ext cx="0" cy="0"/>
          <a:chOff x="0" y="0"/>
          <a:chExt cx="0" cy="0"/>
        </a:xfrm>
      </p:grpSpPr>
      <p:sp>
        <p:nvSpPr>
          <p:cNvPr id="98" name="Google Shape;98;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8"/>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3"/>
        <p:cNvGrpSpPr/>
        <p:nvPr/>
      </p:nvGrpSpPr>
      <p:grpSpPr>
        <a:xfrm>
          <a:off x="0" y="0"/>
          <a:ext cx="0" cy="0"/>
          <a:chOff x="0" y="0"/>
          <a:chExt cx="0" cy="0"/>
        </a:xfrm>
      </p:grpSpPr>
      <p:sp>
        <p:nvSpPr>
          <p:cNvPr id="104" name="Google Shape;104;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39"/>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5"/>
        <p:cNvGrpSpPr/>
        <p:nvPr/>
      </p:nvGrpSpPr>
      <p:grpSpPr>
        <a:xfrm>
          <a:off x="0" y="0"/>
          <a:ext cx="0" cy="0"/>
          <a:chOff x="0" y="0"/>
          <a:chExt cx="0" cy="0"/>
        </a:xfrm>
      </p:grpSpPr>
      <p:sp>
        <p:nvSpPr>
          <p:cNvPr id="36" name="Google Shape;3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8"/>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16605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
        <p:nvSpPr>
          <p:cNvPr id="42" name="Google Shape;4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0"/>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25163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45"/>
        <p:cNvGrpSpPr/>
        <p:nvPr/>
      </p:nvGrpSpPr>
      <p:grpSpPr>
        <a:xfrm>
          <a:off x="0" y="0"/>
          <a:ext cx="0" cy="0"/>
          <a:chOff x="0" y="0"/>
          <a:chExt cx="0" cy="0"/>
        </a:xfrm>
      </p:grpSpPr>
      <p:sp>
        <p:nvSpPr>
          <p:cNvPr id="46" name="Google Shape;46;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9"/>
          <p:cNvSpPr txBox="1">
            <a:spLocks noGrp="1"/>
          </p:cNvSpPr>
          <p:nvPr>
            <p:ph type="body" idx="2"/>
          </p:nvPr>
        </p:nvSpPr>
        <p:spPr>
          <a:xfrm>
            <a:off x="6197600" y="1600200"/>
            <a:ext cx="5384800" cy="218598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9"/>
          <p:cNvSpPr txBox="1">
            <a:spLocks noGrp="1"/>
          </p:cNvSpPr>
          <p:nvPr>
            <p:ph type="body" idx="3"/>
          </p:nvPr>
        </p:nvSpPr>
        <p:spPr>
          <a:xfrm>
            <a:off x="6197600" y="3938589"/>
            <a:ext cx="5384800" cy="2187575"/>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8010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0"/>
        <p:cNvGrpSpPr/>
        <p:nvPr/>
      </p:nvGrpSpPr>
      <p:grpSpPr>
        <a:xfrm>
          <a:off x="0" y="0"/>
          <a:ext cx="0" cy="0"/>
          <a:chOff x="0" y="0"/>
          <a:chExt cx="0" cy="0"/>
        </a:xfrm>
      </p:grpSpPr>
      <p:sp>
        <p:nvSpPr>
          <p:cNvPr id="51" name="Google Shape;51;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2"/>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10000"/>
              </a:lnSpc>
              <a:spcBef>
                <a:spcPts val="1000"/>
              </a:spcBef>
              <a:spcAft>
                <a:spcPts val="0"/>
              </a:spcAft>
              <a:buSzPts val="2400"/>
              <a:buNone/>
              <a:defRPr sz="2400"/>
            </a:lvl1pPr>
            <a:lvl2pPr lvl="1" algn="ctr">
              <a:lnSpc>
                <a:spcPct val="110000"/>
              </a:lnSpc>
              <a:spcBef>
                <a:spcPts val="500"/>
              </a:spcBef>
              <a:spcAft>
                <a:spcPts val="0"/>
              </a:spcAft>
              <a:buSzPts val="2000"/>
              <a:buNone/>
              <a:defRPr sz="2000"/>
            </a:lvl2pPr>
            <a:lvl3pPr lvl="2" algn="ctr">
              <a:lnSpc>
                <a:spcPct val="110000"/>
              </a:lnSpc>
              <a:spcBef>
                <a:spcPts val="500"/>
              </a:spcBef>
              <a:spcAft>
                <a:spcPts val="0"/>
              </a:spcAft>
              <a:buSzPts val="1800"/>
              <a:buNone/>
              <a:defRPr sz="1800"/>
            </a:lvl3pPr>
            <a:lvl4pPr lvl="3" algn="ctr">
              <a:lnSpc>
                <a:spcPct val="110000"/>
              </a:lnSpc>
              <a:spcBef>
                <a:spcPts val="500"/>
              </a:spcBef>
              <a:spcAft>
                <a:spcPts val="0"/>
              </a:spcAft>
              <a:buSzPts val="1600"/>
              <a:buNone/>
              <a:defRPr sz="1600"/>
            </a:lvl4pPr>
            <a:lvl5pPr lvl="4" algn="ctr">
              <a:lnSpc>
                <a:spcPct val="11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3" name="Google Shape;5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1"/>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2483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sp>
        <p:nvSpPr>
          <p:cNvPr id="57" name="Google Shape;57;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400"/>
              <a:buNone/>
              <a:defRPr sz="2400">
                <a:solidFill>
                  <a:srgbClr val="888888"/>
                </a:solidFill>
              </a:defRPr>
            </a:lvl1pPr>
            <a:lvl2pPr marL="914400" lvl="1" indent="-228600" algn="l">
              <a:lnSpc>
                <a:spcPct val="110000"/>
              </a:lnSpc>
              <a:spcBef>
                <a:spcPts val="500"/>
              </a:spcBef>
              <a:spcAft>
                <a:spcPts val="0"/>
              </a:spcAft>
              <a:buSzPts val="2000"/>
              <a:buNone/>
              <a:defRPr sz="2000">
                <a:solidFill>
                  <a:srgbClr val="888888"/>
                </a:solidFill>
              </a:defRPr>
            </a:lvl2pPr>
            <a:lvl3pPr marL="1371600" lvl="2" indent="-228600" algn="l">
              <a:lnSpc>
                <a:spcPct val="110000"/>
              </a:lnSpc>
              <a:spcBef>
                <a:spcPts val="500"/>
              </a:spcBef>
              <a:spcAft>
                <a:spcPts val="0"/>
              </a:spcAft>
              <a:buSzPts val="1800"/>
              <a:buNone/>
              <a:defRPr sz="1800">
                <a:solidFill>
                  <a:srgbClr val="888888"/>
                </a:solidFill>
              </a:defRPr>
            </a:lvl3pPr>
            <a:lvl4pPr marL="1828800" lvl="3" indent="-228600" algn="l">
              <a:lnSpc>
                <a:spcPct val="110000"/>
              </a:lnSpc>
              <a:spcBef>
                <a:spcPts val="500"/>
              </a:spcBef>
              <a:spcAft>
                <a:spcPts val="0"/>
              </a:spcAft>
              <a:buSzPts val="1600"/>
              <a:buNone/>
              <a:defRPr sz="1600">
                <a:solidFill>
                  <a:srgbClr val="888888"/>
                </a:solidFill>
              </a:defRPr>
            </a:lvl4pPr>
            <a:lvl5pPr marL="2286000" lvl="4" indent="-228600" algn="l">
              <a:lnSpc>
                <a:spcPct val="11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9" name="Google Shape;5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77124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3"/>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4482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9"/>
        <p:cNvGrpSpPr/>
        <p:nvPr/>
      </p:nvGrpSpPr>
      <p:grpSpPr>
        <a:xfrm>
          <a:off x="0" y="0"/>
          <a:ext cx="0" cy="0"/>
          <a:chOff x="0" y="0"/>
          <a:chExt cx="0" cy="0"/>
        </a:xfrm>
      </p:grpSpPr>
      <p:sp>
        <p:nvSpPr>
          <p:cNvPr id="70" name="Google Shape;70;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2400"/>
              <a:buNone/>
              <a:defRPr sz="2400" b="1"/>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2400"/>
              <a:buNone/>
              <a:defRPr sz="2400" b="1"/>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37358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41"/>
        <p:cNvGrpSpPr/>
        <p:nvPr/>
      </p:nvGrpSpPr>
      <p:grpSpPr>
        <a:xfrm>
          <a:off x="0" y="0"/>
          <a:ext cx="0" cy="0"/>
          <a:chOff x="0" y="0"/>
          <a:chExt cx="0" cy="0"/>
        </a:xfrm>
      </p:grpSpPr>
      <p:sp>
        <p:nvSpPr>
          <p:cNvPr id="42" name="Google Shape;42;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9"/>
          <p:cNvSpPr txBox="1">
            <a:spLocks noGrp="1"/>
          </p:cNvSpPr>
          <p:nvPr>
            <p:ph type="body" idx="2"/>
          </p:nvPr>
        </p:nvSpPr>
        <p:spPr>
          <a:xfrm>
            <a:off x="6197600" y="1600200"/>
            <a:ext cx="5384800" cy="218598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9"/>
          <p:cNvSpPr txBox="1">
            <a:spLocks noGrp="1"/>
          </p:cNvSpPr>
          <p:nvPr>
            <p:ph type="body" idx="3"/>
          </p:nvPr>
        </p:nvSpPr>
        <p:spPr>
          <a:xfrm>
            <a:off x="6197600" y="3938589"/>
            <a:ext cx="5384800" cy="2187575"/>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5"/>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168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3"/>
        <p:cNvGrpSpPr/>
        <p:nvPr/>
      </p:nvGrpSpPr>
      <p:grpSpPr>
        <a:xfrm>
          <a:off x="0" y="0"/>
          <a:ext cx="0" cy="0"/>
          <a:chOff x="0" y="0"/>
          <a:chExt cx="0" cy="0"/>
        </a:xfrm>
      </p:grpSpPr>
      <p:sp>
        <p:nvSpPr>
          <p:cNvPr id="84" name="Google Shape;84;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10000"/>
              </a:lnSpc>
              <a:spcBef>
                <a:spcPts val="1000"/>
              </a:spcBef>
              <a:spcAft>
                <a:spcPts val="0"/>
              </a:spcAft>
              <a:buSzPts val="3200"/>
              <a:buChar char="+"/>
              <a:defRPr sz="3200"/>
            </a:lvl1pPr>
            <a:lvl2pPr marL="914400" lvl="1" indent="-406400" algn="l">
              <a:lnSpc>
                <a:spcPct val="110000"/>
              </a:lnSpc>
              <a:spcBef>
                <a:spcPts val="500"/>
              </a:spcBef>
              <a:spcAft>
                <a:spcPts val="0"/>
              </a:spcAft>
              <a:buSzPts val="2800"/>
              <a:buChar char="+"/>
              <a:defRPr sz="2800"/>
            </a:lvl2pPr>
            <a:lvl3pPr marL="1371600" lvl="2" indent="-381000" algn="l">
              <a:lnSpc>
                <a:spcPct val="110000"/>
              </a:lnSpc>
              <a:spcBef>
                <a:spcPts val="500"/>
              </a:spcBef>
              <a:spcAft>
                <a:spcPts val="0"/>
              </a:spcAft>
              <a:buSzPts val="2400"/>
              <a:buChar char="+"/>
              <a:defRPr sz="2400"/>
            </a:lvl3pPr>
            <a:lvl4pPr marL="1828800" lvl="3" indent="-355600" algn="l">
              <a:lnSpc>
                <a:spcPct val="110000"/>
              </a:lnSpc>
              <a:spcBef>
                <a:spcPts val="500"/>
              </a:spcBef>
              <a:spcAft>
                <a:spcPts val="0"/>
              </a:spcAft>
              <a:buSzPts val="2000"/>
              <a:buChar char="+"/>
              <a:defRPr sz="2000"/>
            </a:lvl4pPr>
            <a:lvl5pPr marL="2286000" lvl="4" indent="-355600" algn="l">
              <a:lnSpc>
                <a:spcPct val="11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6" name="Google Shape;86;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600"/>
              <a:buNone/>
              <a:defRPr sz="16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7" name="Google Shape;8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6"/>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61991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0"/>
        <p:cNvGrpSpPr/>
        <p:nvPr/>
      </p:nvGrpSpPr>
      <p:grpSpPr>
        <a:xfrm>
          <a:off x="0" y="0"/>
          <a:ext cx="0" cy="0"/>
          <a:chOff x="0" y="0"/>
          <a:chExt cx="0" cy="0"/>
        </a:xfrm>
      </p:grpSpPr>
      <p:sp>
        <p:nvSpPr>
          <p:cNvPr id="91" name="Google Shape;91;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7"/>
          <p:cNvSpPr>
            <a:spLocks noGrp="1"/>
          </p:cNvSpPr>
          <p:nvPr>
            <p:ph type="pic" idx="2"/>
          </p:nvPr>
        </p:nvSpPr>
        <p:spPr>
          <a:xfrm>
            <a:off x="5183188" y="987425"/>
            <a:ext cx="6172200" cy="4873625"/>
          </a:xfrm>
          <a:prstGeom prst="rect">
            <a:avLst/>
          </a:prstGeom>
          <a:noFill/>
          <a:ln>
            <a:noFill/>
          </a:ln>
        </p:spPr>
      </p:sp>
      <p:sp>
        <p:nvSpPr>
          <p:cNvPr id="93" name="Google Shape;93;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600"/>
              <a:buNone/>
              <a:defRPr sz="16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4" name="Google Shape;9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7"/>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7883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7"/>
        <p:cNvGrpSpPr/>
        <p:nvPr/>
      </p:nvGrpSpPr>
      <p:grpSpPr>
        <a:xfrm>
          <a:off x="0" y="0"/>
          <a:ext cx="0" cy="0"/>
          <a:chOff x="0" y="0"/>
          <a:chExt cx="0" cy="0"/>
        </a:xfrm>
      </p:grpSpPr>
      <p:sp>
        <p:nvSpPr>
          <p:cNvPr id="98" name="Google Shape;98;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8"/>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61225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3"/>
        <p:cNvGrpSpPr/>
        <p:nvPr/>
      </p:nvGrpSpPr>
      <p:grpSpPr>
        <a:xfrm>
          <a:off x="0" y="0"/>
          <a:ext cx="0" cy="0"/>
          <a:chOff x="0" y="0"/>
          <a:chExt cx="0" cy="0"/>
        </a:xfrm>
      </p:grpSpPr>
      <p:sp>
        <p:nvSpPr>
          <p:cNvPr id="104" name="Google Shape;104;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9"/>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6881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0"/>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0"/>
        <p:cNvGrpSpPr/>
        <p:nvPr/>
      </p:nvGrpSpPr>
      <p:grpSpPr>
        <a:xfrm>
          <a:off x="0" y="0"/>
          <a:ext cx="0" cy="0"/>
          <a:chOff x="0" y="0"/>
          <a:chExt cx="0" cy="0"/>
        </a:xfrm>
      </p:grpSpPr>
      <p:sp>
        <p:nvSpPr>
          <p:cNvPr id="51" name="Google Shape;51;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2"/>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10000"/>
              </a:lnSpc>
              <a:spcBef>
                <a:spcPts val="1000"/>
              </a:spcBef>
              <a:spcAft>
                <a:spcPts val="0"/>
              </a:spcAft>
              <a:buSzPts val="2400"/>
              <a:buNone/>
              <a:defRPr sz="2400"/>
            </a:lvl1pPr>
            <a:lvl2pPr lvl="1" algn="ctr">
              <a:lnSpc>
                <a:spcPct val="110000"/>
              </a:lnSpc>
              <a:spcBef>
                <a:spcPts val="500"/>
              </a:spcBef>
              <a:spcAft>
                <a:spcPts val="0"/>
              </a:spcAft>
              <a:buSzPts val="2000"/>
              <a:buNone/>
              <a:defRPr sz="2000"/>
            </a:lvl2pPr>
            <a:lvl3pPr lvl="2" algn="ctr">
              <a:lnSpc>
                <a:spcPct val="110000"/>
              </a:lnSpc>
              <a:spcBef>
                <a:spcPts val="500"/>
              </a:spcBef>
              <a:spcAft>
                <a:spcPts val="0"/>
              </a:spcAft>
              <a:buSzPts val="1800"/>
              <a:buNone/>
              <a:defRPr sz="1800"/>
            </a:lvl3pPr>
            <a:lvl4pPr lvl="3" algn="ctr">
              <a:lnSpc>
                <a:spcPct val="110000"/>
              </a:lnSpc>
              <a:spcBef>
                <a:spcPts val="500"/>
              </a:spcBef>
              <a:spcAft>
                <a:spcPts val="0"/>
              </a:spcAft>
              <a:buSzPts val="1600"/>
              <a:buNone/>
              <a:defRPr sz="1600"/>
            </a:lvl4pPr>
            <a:lvl5pPr lvl="4" algn="ctr">
              <a:lnSpc>
                <a:spcPct val="11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3" name="Google Shape;5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1"/>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400"/>
              <a:buNone/>
              <a:defRPr sz="2400">
                <a:solidFill>
                  <a:srgbClr val="888888"/>
                </a:solidFill>
              </a:defRPr>
            </a:lvl1pPr>
            <a:lvl2pPr marL="914400" lvl="1" indent="-228600" algn="l">
              <a:lnSpc>
                <a:spcPct val="110000"/>
              </a:lnSpc>
              <a:spcBef>
                <a:spcPts val="500"/>
              </a:spcBef>
              <a:spcAft>
                <a:spcPts val="0"/>
              </a:spcAft>
              <a:buSzPts val="2000"/>
              <a:buNone/>
              <a:defRPr sz="2000">
                <a:solidFill>
                  <a:srgbClr val="888888"/>
                </a:solidFill>
              </a:defRPr>
            </a:lvl2pPr>
            <a:lvl3pPr marL="1371600" lvl="2" indent="-228600" algn="l">
              <a:lnSpc>
                <a:spcPct val="110000"/>
              </a:lnSpc>
              <a:spcBef>
                <a:spcPts val="500"/>
              </a:spcBef>
              <a:spcAft>
                <a:spcPts val="0"/>
              </a:spcAft>
              <a:buSzPts val="1800"/>
              <a:buNone/>
              <a:defRPr sz="1800">
                <a:solidFill>
                  <a:srgbClr val="888888"/>
                </a:solidFill>
              </a:defRPr>
            </a:lvl3pPr>
            <a:lvl4pPr marL="1828800" lvl="3" indent="-228600" algn="l">
              <a:lnSpc>
                <a:spcPct val="110000"/>
              </a:lnSpc>
              <a:spcBef>
                <a:spcPts val="500"/>
              </a:spcBef>
              <a:spcAft>
                <a:spcPts val="0"/>
              </a:spcAft>
              <a:buSzPts val="1600"/>
              <a:buNone/>
              <a:defRPr sz="1600">
                <a:solidFill>
                  <a:srgbClr val="888888"/>
                </a:solidFill>
              </a:defRPr>
            </a:lvl4pPr>
            <a:lvl5pPr marL="2286000" lvl="4" indent="-228600" algn="l">
              <a:lnSpc>
                <a:spcPct val="11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9" name="Google Shape;5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3"/>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2400"/>
              <a:buNone/>
              <a:defRPr sz="2400" b="1"/>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2400"/>
              <a:buNone/>
              <a:defRPr sz="2400" b="1"/>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
        <p:cNvGrpSpPr/>
        <p:nvPr/>
      </p:nvGrpSpPr>
      <p:grpSpPr>
        <a:xfrm>
          <a:off x="0" y="0"/>
          <a:ext cx="0" cy="0"/>
          <a:chOff x="0" y="0"/>
          <a:chExt cx="0" cy="0"/>
        </a:xfrm>
      </p:grpSpPr>
      <p:sp>
        <p:nvSpPr>
          <p:cNvPr id="84" name="Google Shape;84;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10000"/>
              </a:lnSpc>
              <a:spcBef>
                <a:spcPts val="1000"/>
              </a:spcBef>
              <a:spcAft>
                <a:spcPts val="0"/>
              </a:spcAft>
              <a:buSzPts val="3200"/>
              <a:buChar char="+"/>
              <a:defRPr sz="3200"/>
            </a:lvl1pPr>
            <a:lvl2pPr marL="914400" lvl="1" indent="-406400" algn="l">
              <a:lnSpc>
                <a:spcPct val="110000"/>
              </a:lnSpc>
              <a:spcBef>
                <a:spcPts val="500"/>
              </a:spcBef>
              <a:spcAft>
                <a:spcPts val="0"/>
              </a:spcAft>
              <a:buSzPts val="2800"/>
              <a:buChar char="+"/>
              <a:defRPr sz="2800"/>
            </a:lvl2pPr>
            <a:lvl3pPr marL="1371600" lvl="2" indent="-381000" algn="l">
              <a:lnSpc>
                <a:spcPct val="110000"/>
              </a:lnSpc>
              <a:spcBef>
                <a:spcPts val="500"/>
              </a:spcBef>
              <a:spcAft>
                <a:spcPts val="0"/>
              </a:spcAft>
              <a:buSzPts val="2400"/>
              <a:buChar char="+"/>
              <a:defRPr sz="2400"/>
            </a:lvl3pPr>
            <a:lvl4pPr marL="1828800" lvl="3" indent="-355600" algn="l">
              <a:lnSpc>
                <a:spcPct val="110000"/>
              </a:lnSpc>
              <a:spcBef>
                <a:spcPts val="500"/>
              </a:spcBef>
              <a:spcAft>
                <a:spcPts val="0"/>
              </a:spcAft>
              <a:buSzPts val="2000"/>
              <a:buChar char="+"/>
              <a:defRPr sz="2000"/>
            </a:lvl4pPr>
            <a:lvl5pPr marL="2286000" lvl="4" indent="-355600" algn="l">
              <a:lnSpc>
                <a:spcPct val="11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6" name="Google Shape;86;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600"/>
              <a:buNone/>
              <a:defRPr sz="16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7" name="Google Shape;8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6"/>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p:nvPr/>
        </p:nvSpPr>
        <p:spPr>
          <a:xfrm>
            <a:off x="0" y="0"/>
            <a:ext cx="12188952" cy="6858000"/>
          </a:xfrm>
          <a:prstGeom prst="rect">
            <a:avLst/>
          </a:prstGeom>
          <a:solidFill>
            <a:schemeClr val="lt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595959"/>
              </a:solidFill>
              <a:latin typeface="Avenir"/>
              <a:ea typeface="Avenir"/>
              <a:cs typeface="Avenir"/>
              <a:sym typeface="Avenir"/>
            </a:endParaRPr>
          </a:p>
        </p:txBody>
      </p:sp>
      <p:sp>
        <p:nvSpPr>
          <p:cNvPr id="11" name="Google Shape;11;p27"/>
          <p:cNvSpPr/>
          <p:nvPr/>
        </p:nvSpPr>
        <p:spPr>
          <a:xfrm rot="10800000">
            <a:off x="692844" y="-3086"/>
            <a:ext cx="1326111" cy="59760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 name="Google Shape;12;p27"/>
          <p:cNvSpPr/>
          <p:nvPr/>
        </p:nvSpPr>
        <p:spPr>
          <a:xfrm>
            <a:off x="10439256" y="6172200"/>
            <a:ext cx="1482102" cy="67936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3" name="Google Shape;13;p27"/>
          <p:cNvSpPr/>
          <p:nvPr/>
        </p:nvSpPr>
        <p:spPr>
          <a:xfrm>
            <a:off x="7977352"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grpSp>
        <p:nvGrpSpPr>
          <p:cNvPr id="14" name="Google Shape;14;p27"/>
          <p:cNvGrpSpPr/>
          <p:nvPr/>
        </p:nvGrpSpPr>
        <p:grpSpPr>
          <a:xfrm>
            <a:off x="10849" y="15178"/>
            <a:ext cx="2198951" cy="3331254"/>
            <a:chOff x="4473129" y="923925"/>
            <a:chExt cx="3308947" cy="5012817"/>
          </a:xfrm>
        </p:grpSpPr>
        <p:sp>
          <p:nvSpPr>
            <p:cNvPr id="15" name="Google Shape;15;p27"/>
            <p:cNvSpPr/>
            <p:nvPr/>
          </p:nvSpPr>
          <p:spPr>
            <a:xfrm>
              <a:off x="4485988" y="924020"/>
              <a:ext cx="3296088" cy="5012722"/>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 name="Google Shape;16;p27"/>
            <p:cNvSpPr/>
            <p:nvPr/>
          </p:nvSpPr>
          <p:spPr>
            <a:xfrm>
              <a:off x="4473129" y="923925"/>
              <a:ext cx="2977477" cy="462714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7" name="Google Shape;17;p27"/>
            <p:cNvSpPr/>
            <p:nvPr/>
          </p:nvSpPr>
          <p:spPr>
            <a:xfrm>
              <a:off x="4494561" y="923925"/>
              <a:ext cx="2356712" cy="4118991"/>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8" name="Google Shape;18;p27"/>
            <p:cNvSpPr/>
            <p:nvPr/>
          </p:nvSpPr>
          <p:spPr>
            <a:xfrm>
              <a:off x="4473129" y="923925"/>
              <a:ext cx="2059193" cy="3980116"/>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9" name="Google Shape;19;p27"/>
            <p:cNvSpPr/>
            <p:nvPr/>
          </p:nvSpPr>
          <p:spPr>
            <a:xfrm>
              <a:off x="4485131" y="1719357"/>
              <a:ext cx="743796" cy="2867501"/>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0" name="Google Shape;20;p27"/>
            <p:cNvSpPr/>
            <p:nvPr/>
          </p:nvSpPr>
          <p:spPr>
            <a:xfrm>
              <a:off x="4473129" y="1912731"/>
              <a:ext cx="597294" cy="2543540"/>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1" name="Google Shape;21;p27"/>
            <p:cNvSpPr/>
            <p:nvPr/>
          </p:nvSpPr>
          <p:spPr>
            <a:xfrm>
              <a:off x="4491417" y="2227197"/>
              <a:ext cx="389425" cy="2011236"/>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grpSp>
        <p:nvGrpSpPr>
          <p:cNvPr id="22" name="Google Shape;22;p27"/>
          <p:cNvGrpSpPr/>
          <p:nvPr/>
        </p:nvGrpSpPr>
        <p:grpSpPr>
          <a:xfrm>
            <a:off x="8610600" y="3276600"/>
            <a:ext cx="3529260" cy="3581399"/>
            <a:chOff x="4114800" y="1423987"/>
            <a:chExt cx="3961542" cy="4007547"/>
          </a:xfrm>
        </p:grpSpPr>
        <p:sp>
          <p:nvSpPr>
            <p:cNvPr id="23" name="Google Shape;23;p27"/>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4" name="Google Shape;24;p27"/>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5" name="Google Shape;25;p27"/>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6" name="Google Shape;26;p27"/>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7" name="Google Shape;27;p27"/>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8" name="Google Shape;28;p27"/>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9" name="Google Shape;29;p27"/>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30" name="Google Shape;3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10000"/>
              </a:lnSpc>
              <a:spcBef>
                <a:spcPts val="1000"/>
              </a:spcBef>
              <a:spcAft>
                <a:spcPts val="0"/>
              </a:spcAft>
              <a:buClr>
                <a:schemeClr val="accent5"/>
              </a:buClr>
              <a:buSzPts val="2800"/>
              <a:buFont typeface="Avenir"/>
              <a:buChar char="+"/>
              <a:defRPr sz="2800" b="0" i="0" u="none" strike="noStrike" cap="none">
                <a:solidFill>
                  <a:schemeClr val="dk2"/>
                </a:solidFill>
                <a:latin typeface="Avenir"/>
                <a:ea typeface="Avenir"/>
                <a:cs typeface="Avenir"/>
                <a:sym typeface="Avenir"/>
              </a:defRPr>
            </a:lvl1pPr>
            <a:lvl2pPr marL="914400" marR="0" lvl="1" indent="-381000" algn="l" rtl="0">
              <a:lnSpc>
                <a:spcPct val="110000"/>
              </a:lnSpc>
              <a:spcBef>
                <a:spcPts val="500"/>
              </a:spcBef>
              <a:spcAft>
                <a:spcPts val="0"/>
              </a:spcAft>
              <a:buClr>
                <a:schemeClr val="accent5"/>
              </a:buClr>
              <a:buSzPts val="2400"/>
              <a:buFont typeface="Avenir"/>
              <a:buChar char="+"/>
              <a:defRPr sz="2400" b="0" i="0" u="none" strike="noStrike" cap="none">
                <a:solidFill>
                  <a:schemeClr val="dk2"/>
                </a:solidFill>
                <a:latin typeface="Avenir"/>
                <a:ea typeface="Avenir"/>
                <a:cs typeface="Avenir"/>
                <a:sym typeface="Avenir"/>
              </a:defRPr>
            </a:lvl2pPr>
            <a:lvl3pPr marL="1371600" marR="0" lvl="2" indent="-355600" algn="l" rtl="0">
              <a:lnSpc>
                <a:spcPct val="110000"/>
              </a:lnSpc>
              <a:spcBef>
                <a:spcPts val="500"/>
              </a:spcBef>
              <a:spcAft>
                <a:spcPts val="0"/>
              </a:spcAft>
              <a:buClr>
                <a:schemeClr val="accent5"/>
              </a:buClr>
              <a:buSzPts val="2000"/>
              <a:buFont typeface="Avenir"/>
              <a:buChar char="+"/>
              <a:defRPr sz="2000" b="0" i="0" u="none" strike="noStrike" cap="none">
                <a:solidFill>
                  <a:schemeClr val="dk2"/>
                </a:solidFill>
                <a:latin typeface="Avenir"/>
                <a:ea typeface="Avenir"/>
                <a:cs typeface="Avenir"/>
                <a:sym typeface="Avenir"/>
              </a:defRPr>
            </a:lvl3pPr>
            <a:lvl4pPr marL="1828800" marR="0" lvl="3"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4pPr>
            <a:lvl5pPr marL="2286000" marR="0" lvl="4"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32" name="Google Shape;3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cap="none">
                <a:solidFill>
                  <a:schemeClr val="accent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33" name="Google Shape;3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cap="none">
                <a:solidFill>
                  <a:schemeClr val="accent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34" name="Google Shape;34;p27"/>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u="none" cap="none">
                <a:solidFill>
                  <a:schemeClr val="accent1"/>
                </a:solidFill>
                <a:latin typeface="Avenir"/>
                <a:ea typeface="Avenir"/>
                <a:cs typeface="Avenir"/>
                <a:sym typeface="Avenir"/>
              </a:defRPr>
            </a:lvl1pPr>
            <a:lvl2pPr marL="0" marR="0" lvl="1" indent="0" algn="r" rtl="0">
              <a:spcBef>
                <a:spcPts val="0"/>
              </a:spcBef>
              <a:buNone/>
              <a:defRPr sz="900" b="0" u="none" cap="none">
                <a:solidFill>
                  <a:schemeClr val="accent1"/>
                </a:solidFill>
                <a:latin typeface="Avenir"/>
                <a:ea typeface="Avenir"/>
                <a:cs typeface="Avenir"/>
                <a:sym typeface="Avenir"/>
              </a:defRPr>
            </a:lvl2pPr>
            <a:lvl3pPr marL="0" marR="0" lvl="2" indent="0" algn="r" rtl="0">
              <a:spcBef>
                <a:spcPts val="0"/>
              </a:spcBef>
              <a:buNone/>
              <a:defRPr sz="900" b="0" u="none" cap="none">
                <a:solidFill>
                  <a:schemeClr val="accent1"/>
                </a:solidFill>
                <a:latin typeface="Avenir"/>
                <a:ea typeface="Avenir"/>
                <a:cs typeface="Avenir"/>
                <a:sym typeface="Avenir"/>
              </a:defRPr>
            </a:lvl3pPr>
            <a:lvl4pPr marL="0" marR="0" lvl="3" indent="0" algn="r" rtl="0">
              <a:spcBef>
                <a:spcPts val="0"/>
              </a:spcBef>
              <a:buNone/>
              <a:defRPr sz="900" b="0" u="none" cap="none">
                <a:solidFill>
                  <a:schemeClr val="accent1"/>
                </a:solidFill>
                <a:latin typeface="Avenir"/>
                <a:ea typeface="Avenir"/>
                <a:cs typeface="Avenir"/>
                <a:sym typeface="Avenir"/>
              </a:defRPr>
            </a:lvl4pPr>
            <a:lvl5pPr marL="0" marR="0" lvl="4" indent="0" algn="r" rtl="0">
              <a:spcBef>
                <a:spcPts val="0"/>
              </a:spcBef>
              <a:buNone/>
              <a:defRPr sz="900" b="0" u="none" cap="none">
                <a:solidFill>
                  <a:schemeClr val="accent1"/>
                </a:solidFill>
                <a:latin typeface="Avenir"/>
                <a:ea typeface="Avenir"/>
                <a:cs typeface="Avenir"/>
                <a:sym typeface="Avenir"/>
              </a:defRPr>
            </a:lvl5pPr>
            <a:lvl6pPr marL="0" marR="0" lvl="5" indent="0" algn="r" rtl="0">
              <a:spcBef>
                <a:spcPts val="0"/>
              </a:spcBef>
              <a:buNone/>
              <a:defRPr sz="900" b="0" u="none" cap="none">
                <a:solidFill>
                  <a:schemeClr val="accent1"/>
                </a:solidFill>
                <a:latin typeface="Avenir"/>
                <a:ea typeface="Avenir"/>
                <a:cs typeface="Avenir"/>
                <a:sym typeface="Avenir"/>
              </a:defRPr>
            </a:lvl6pPr>
            <a:lvl7pPr marL="0" marR="0" lvl="6" indent="0" algn="r" rtl="0">
              <a:spcBef>
                <a:spcPts val="0"/>
              </a:spcBef>
              <a:buNone/>
              <a:defRPr sz="900" b="0" u="none" cap="none">
                <a:solidFill>
                  <a:schemeClr val="accent1"/>
                </a:solidFill>
                <a:latin typeface="Avenir"/>
                <a:ea typeface="Avenir"/>
                <a:cs typeface="Avenir"/>
                <a:sym typeface="Avenir"/>
              </a:defRPr>
            </a:lvl7pPr>
            <a:lvl8pPr marL="0" marR="0" lvl="7" indent="0" algn="r" rtl="0">
              <a:spcBef>
                <a:spcPts val="0"/>
              </a:spcBef>
              <a:buNone/>
              <a:defRPr sz="900" b="0" u="none" cap="none">
                <a:solidFill>
                  <a:schemeClr val="accent1"/>
                </a:solidFill>
                <a:latin typeface="Avenir"/>
                <a:ea typeface="Avenir"/>
                <a:cs typeface="Avenir"/>
                <a:sym typeface="Avenir"/>
              </a:defRPr>
            </a:lvl8pPr>
            <a:lvl9pPr marL="0" marR="0" lvl="8" indent="0" algn="r" rtl="0">
              <a:spcBef>
                <a:spcPts val="0"/>
              </a:spcBef>
              <a:buNone/>
              <a:defRPr sz="900" b="0" u="none" cap="none">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p:nvPr/>
        </p:nvSpPr>
        <p:spPr>
          <a:xfrm>
            <a:off x="0" y="0"/>
            <a:ext cx="12188952" cy="6858000"/>
          </a:xfrm>
          <a:prstGeom prst="rect">
            <a:avLst/>
          </a:prstGeom>
          <a:solidFill>
            <a:schemeClr val="lt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venir"/>
              <a:ea typeface="Avenir"/>
              <a:cs typeface="Avenir"/>
              <a:sym typeface="Avenir"/>
            </a:endParaRPr>
          </a:p>
        </p:txBody>
      </p:sp>
      <p:sp>
        <p:nvSpPr>
          <p:cNvPr id="11" name="Google Shape;11;p27"/>
          <p:cNvSpPr/>
          <p:nvPr/>
        </p:nvSpPr>
        <p:spPr>
          <a:xfrm rot="10800000">
            <a:off x="692844" y="-3086"/>
            <a:ext cx="1326111" cy="59760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12" name="Google Shape;12;p27"/>
          <p:cNvSpPr/>
          <p:nvPr/>
        </p:nvSpPr>
        <p:spPr>
          <a:xfrm>
            <a:off x="10439256" y="6172200"/>
            <a:ext cx="1482102" cy="67936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13" name="Google Shape;13;p27"/>
          <p:cNvSpPr/>
          <p:nvPr/>
        </p:nvSpPr>
        <p:spPr>
          <a:xfrm>
            <a:off x="7977352"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grpSp>
        <p:nvGrpSpPr>
          <p:cNvPr id="14" name="Google Shape;14;p27"/>
          <p:cNvGrpSpPr/>
          <p:nvPr/>
        </p:nvGrpSpPr>
        <p:grpSpPr>
          <a:xfrm>
            <a:off x="10849" y="15178"/>
            <a:ext cx="2198951" cy="3331254"/>
            <a:chOff x="4473129" y="923925"/>
            <a:chExt cx="3308947" cy="5012817"/>
          </a:xfrm>
        </p:grpSpPr>
        <p:sp>
          <p:nvSpPr>
            <p:cNvPr id="15" name="Google Shape;15;p27"/>
            <p:cNvSpPr/>
            <p:nvPr/>
          </p:nvSpPr>
          <p:spPr>
            <a:xfrm>
              <a:off x="4485988" y="924020"/>
              <a:ext cx="3296088" cy="5012722"/>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74117"/>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16" name="Google Shape;16;p27"/>
            <p:cNvSpPr/>
            <p:nvPr/>
          </p:nvSpPr>
          <p:spPr>
            <a:xfrm>
              <a:off x="4473129" y="923925"/>
              <a:ext cx="2977477" cy="462714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74117"/>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17" name="Google Shape;17;p27"/>
            <p:cNvSpPr/>
            <p:nvPr/>
          </p:nvSpPr>
          <p:spPr>
            <a:xfrm>
              <a:off x="4494561" y="923925"/>
              <a:ext cx="2356712" cy="4118991"/>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74117"/>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18" name="Google Shape;18;p27"/>
            <p:cNvSpPr/>
            <p:nvPr/>
          </p:nvSpPr>
          <p:spPr>
            <a:xfrm>
              <a:off x="4473129" y="923925"/>
              <a:ext cx="2059193" cy="3980116"/>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74117"/>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19" name="Google Shape;19;p27"/>
            <p:cNvSpPr/>
            <p:nvPr/>
          </p:nvSpPr>
          <p:spPr>
            <a:xfrm>
              <a:off x="4485131" y="1719357"/>
              <a:ext cx="743796" cy="2867501"/>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74117"/>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20" name="Google Shape;20;p27"/>
            <p:cNvSpPr/>
            <p:nvPr/>
          </p:nvSpPr>
          <p:spPr>
            <a:xfrm>
              <a:off x="4473129" y="1912731"/>
              <a:ext cx="597294" cy="2543540"/>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74117"/>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21" name="Google Shape;21;p27"/>
            <p:cNvSpPr/>
            <p:nvPr/>
          </p:nvSpPr>
          <p:spPr>
            <a:xfrm>
              <a:off x="4491417" y="2227197"/>
              <a:ext cx="389425" cy="2011236"/>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74117"/>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grpSp>
      <p:grpSp>
        <p:nvGrpSpPr>
          <p:cNvPr id="22" name="Google Shape;22;p27"/>
          <p:cNvGrpSpPr/>
          <p:nvPr/>
        </p:nvGrpSpPr>
        <p:grpSpPr>
          <a:xfrm>
            <a:off x="8610600" y="3276600"/>
            <a:ext cx="3529260" cy="3581399"/>
            <a:chOff x="4114800" y="1423987"/>
            <a:chExt cx="3961542" cy="4007547"/>
          </a:xfrm>
        </p:grpSpPr>
        <p:sp>
          <p:nvSpPr>
            <p:cNvPr id="23" name="Google Shape;23;p27"/>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74117"/>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24" name="Google Shape;24;p27"/>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74117"/>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25" name="Google Shape;25;p27"/>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74117"/>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26" name="Google Shape;26;p27"/>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74117"/>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27" name="Google Shape;27;p27"/>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74117"/>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28" name="Google Shape;28;p27"/>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74117"/>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29" name="Google Shape;29;p27"/>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74117"/>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grpSp>
      <p:sp>
        <p:nvSpPr>
          <p:cNvPr id="30" name="Google Shape;3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 name="Google Shape;3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10000"/>
              </a:lnSpc>
              <a:spcBef>
                <a:spcPts val="1000"/>
              </a:spcBef>
              <a:spcAft>
                <a:spcPts val="0"/>
              </a:spcAft>
              <a:buClr>
                <a:schemeClr val="accent5"/>
              </a:buClr>
              <a:buSzPts val="2800"/>
              <a:buFont typeface="Avenir"/>
              <a:buChar char="+"/>
              <a:defRPr sz="2800" b="0" i="0" u="none" strike="noStrike" cap="none">
                <a:solidFill>
                  <a:schemeClr val="dk2"/>
                </a:solidFill>
                <a:latin typeface="Avenir"/>
                <a:ea typeface="Avenir"/>
                <a:cs typeface="Avenir"/>
                <a:sym typeface="Avenir"/>
              </a:defRPr>
            </a:lvl1pPr>
            <a:lvl2pPr marL="914400" marR="0" lvl="1" indent="-381000" algn="l" rtl="0">
              <a:lnSpc>
                <a:spcPct val="110000"/>
              </a:lnSpc>
              <a:spcBef>
                <a:spcPts val="500"/>
              </a:spcBef>
              <a:spcAft>
                <a:spcPts val="0"/>
              </a:spcAft>
              <a:buClr>
                <a:schemeClr val="accent5"/>
              </a:buClr>
              <a:buSzPts val="2400"/>
              <a:buFont typeface="Avenir"/>
              <a:buChar char="+"/>
              <a:defRPr sz="2400" b="0" i="0" u="none" strike="noStrike" cap="none">
                <a:solidFill>
                  <a:schemeClr val="dk2"/>
                </a:solidFill>
                <a:latin typeface="Avenir"/>
                <a:ea typeface="Avenir"/>
                <a:cs typeface="Avenir"/>
                <a:sym typeface="Avenir"/>
              </a:defRPr>
            </a:lvl2pPr>
            <a:lvl3pPr marL="1371600" marR="0" lvl="2" indent="-355600" algn="l" rtl="0">
              <a:lnSpc>
                <a:spcPct val="110000"/>
              </a:lnSpc>
              <a:spcBef>
                <a:spcPts val="500"/>
              </a:spcBef>
              <a:spcAft>
                <a:spcPts val="0"/>
              </a:spcAft>
              <a:buClr>
                <a:schemeClr val="accent5"/>
              </a:buClr>
              <a:buSzPts val="2000"/>
              <a:buFont typeface="Avenir"/>
              <a:buChar char="+"/>
              <a:defRPr sz="2000" b="0" i="0" u="none" strike="noStrike" cap="none">
                <a:solidFill>
                  <a:schemeClr val="dk2"/>
                </a:solidFill>
                <a:latin typeface="Avenir"/>
                <a:ea typeface="Avenir"/>
                <a:cs typeface="Avenir"/>
                <a:sym typeface="Avenir"/>
              </a:defRPr>
            </a:lvl3pPr>
            <a:lvl4pPr marL="1828800" marR="0" lvl="3"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4pPr>
            <a:lvl5pPr marL="2286000" marR="0" lvl="4"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32" name="Google Shape;3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accen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9pPr>
          </a:lstStyle>
          <a:p>
            <a:endParaRPr/>
          </a:p>
        </p:txBody>
      </p:sp>
      <p:sp>
        <p:nvSpPr>
          <p:cNvPr id="33" name="Google Shape;3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chemeClr val="accen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9pPr>
          </a:lstStyle>
          <a:p>
            <a:endParaRPr/>
          </a:p>
        </p:txBody>
      </p:sp>
      <p:sp>
        <p:nvSpPr>
          <p:cNvPr id="34" name="Google Shape;34;p27"/>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4243413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6.jp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84.jp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hyperlink" Target="mailto:ancutacotovelea@yahoo.com"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hyperlink" Target="mailto:elena.buzan@famnit.upr.si"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g-bikegenetics.eu/en"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jpeg"/><Relationship Id="rId11" Type="http://schemas.openxmlformats.org/officeDocument/2006/relationships/image" Target="../media/image18.jfif"/><Relationship Id="rId5" Type="http://schemas.openxmlformats.org/officeDocument/2006/relationships/image" Target="../media/image12.jpeg"/><Relationship Id="rId10" Type="http://schemas.openxmlformats.org/officeDocument/2006/relationships/image" Target="../media/image17.jfif"/><Relationship Id="rId4" Type="http://schemas.openxmlformats.org/officeDocument/2006/relationships/image" Target="../media/image11.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jpg"/><Relationship Id="rId18" Type="http://schemas.openxmlformats.org/officeDocument/2006/relationships/image" Target="../media/image34.png"/><Relationship Id="rId3" Type="http://schemas.openxmlformats.org/officeDocument/2006/relationships/image" Target="../media/image20.jpg"/><Relationship Id="rId21" Type="http://schemas.openxmlformats.org/officeDocument/2006/relationships/image" Target="../media/image37.png"/><Relationship Id="rId7" Type="http://schemas.openxmlformats.org/officeDocument/2006/relationships/image" Target="../media/image24.jp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27.jpg"/><Relationship Id="rId5" Type="http://schemas.openxmlformats.org/officeDocument/2006/relationships/image" Target="../media/image22.jpg"/><Relationship Id="rId15" Type="http://schemas.openxmlformats.org/officeDocument/2006/relationships/image" Target="../media/image31.png"/><Relationship Id="rId23" Type="http://schemas.openxmlformats.org/officeDocument/2006/relationships/image" Target="../media/image39.jpg"/><Relationship Id="rId10" Type="http://schemas.openxmlformats.org/officeDocument/2006/relationships/image" Target="../media/image26.jpg"/><Relationship Id="rId19" Type="http://schemas.openxmlformats.org/officeDocument/2006/relationships/image" Target="../media/image35.png"/><Relationship Id="rId4" Type="http://schemas.openxmlformats.org/officeDocument/2006/relationships/image" Target="../media/image21.jpg"/><Relationship Id="rId9" Type="http://schemas.openxmlformats.org/officeDocument/2006/relationships/image" Target="../media/image7.png"/><Relationship Id="rId14" Type="http://schemas.openxmlformats.org/officeDocument/2006/relationships/image" Target="../media/image30.png"/><Relationship Id="rId22" Type="http://schemas.openxmlformats.org/officeDocument/2006/relationships/image" Target="../media/image38.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1"/>
          <p:cNvSpPr/>
          <p:nvPr/>
        </p:nvSpPr>
        <p:spPr>
          <a:xfrm>
            <a:off x="0" y="0"/>
            <a:ext cx="12188952"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115" name="Google Shape;115;p1"/>
          <p:cNvSpPr/>
          <p:nvPr/>
        </p:nvSpPr>
        <p:spPr>
          <a:xfrm>
            <a:off x="0" y="0"/>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116" name="Google Shape;116;p1"/>
          <p:cNvSpPr txBox="1">
            <a:spLocks noGrp="1"/>
          </p:cNvSpPr>
          <p:nvPr>
            <p:ph type="title"/>
          </p:nvPr>
        </p:nvSpPr>
        <p:spPr>
          <a:xfrm>
            <a:off x="310600" y="231500"/>
            <a:ext cx="11454600" cy="302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3000"/>
              <a:buFont typeface="Avenir"/>
              <a:buNone/>
            </a:pPr>
            <a:r>
              <a:rPr lang="en-GB" sz="3000" b="1" cap="none" dirty="0"/>
              <a:t>DISCUSSING SPECIFIC ENCOUNTERS FOR EASTERN EUROPEAN SCIENTISTS: INVOLVEMENT AND ACCESS TO MEA’S</a:t>
            </a:r>
            <a:br>
              <a:rPr lang="en-GB" sz="3000" cap="none" dirty="0"/>
            </a:br>
            <a:r>
              <a:rPr lang="en-GB" sz="3000" i="1" cap="none" dirty="0"/>
              <a:t>A VARIETY OF REFLECTIONS BASED ON PRACTICE</a:t>
            </a:r>
            <a:endParaRPr sz="3000" dirty="0"/>
          </a:p>
        </p:txBody>
      </p:sp>
      <p:grpSp>
        <p:nvGrpSpPr>
          <p:cNvPr id="117" name="Google Shape;117;p1"/>
          <p:cNvGrpSpPr/>
          <p:nvPr/>
        </p:nvGrpSpPr>
        <p:grpSpPr>
          <a:xfrm>
            <a:off x="7980400" y="3276601"/>
            <a:ext cx="4211600" cy="3581399"/>
            <a:chOff x="7980400" y="3276601"/>
            <a:chExt cx="4211600" cy="3581399"/>
          </a:xfrm>
        </p:grpSpPr>
        <p:sp>
          <p:nvSpPr>
            <p:cNvPr id="118" name="Google Shape;118;p1"/>
            <p:cNvSpPr/>
            <p:nvPr/>
          </p:nvSpPr>
          <p:spPr>
            <a:xfrm>
              <a:off x="10439256" y="6178637"/>
              <a:ext cx="1482102" cy="67936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grpSp>
          <p:nvGrpSpPr>
            <p:cNvPr id="119" name="Google Shape;119;p1"/>
            <p:cNvGrpSpPr/>
            <p:nvPr/>
          </p:nvGrpSpPr>
          <p:grpSpPr>
            <a:xfrm>
              <a:off x="8662740" y="3276601"/>
              <a:ext cx="3529260" cy="3581398"/>
              <a:chOff x="4114800" y="1423987"/>
              <a:chExt cx="3961542" cy="4007547"/>
            </a:xfrm>
          </p:grpSpPr>
          <p:sp>
            <p:nvSpPr>
              <p:cNvPr id="120" name="Google Shape;120;p1"/>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21" name="Google Shape;121;p1"/>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22" name="Google Shape;122;p1"/>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23" name="Google Shape;123;p1"/>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24" name="Google Shape;124;p1"/>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25" name="Google Shape;125;p1"/>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26" name="Google Shape;126;p1"/>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127" name="Google Shape;127;p1"/>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grpSp>
        <p:nvGrpSpPr>
          <p:cNvPr id="128" name="Google Shape;128;p1"/>
          <p:cNvGrpSpPr/>
          <p:nvPr/>
        </p:nvGrpSpPr>
        <p:grpSpPr>
          <a:xfrm>
            <a:off x="10849" y="15178"/>
            <a:ext cx="2198951" cy="3331254"/>
            <a:chOff x="10849" y="15178"/>
            <a:chExt cx="2198951" cy="3331254"/>
          </a:xfrm>
        </p:grpSpPr>
        <p:sp>
          <p:nvSpPr>
            <p:cNvPr id="129" name="Google Shape;129;p1"/>
            <p:cNvSpPr/>
            <p:nvPr/>
          </p:nvSpPr>
          <p:spPr>
            <a:xfrm>
              <a:off x="19394" y="15241"/>
              <a:ext cx="2190406" cy="3331191"/>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30" name="Google Shape;130;p1"/>
            <p:cNvSpPr/>
            <p:nvPr/>
          </p:nvSpPr>
          <p:spPr>
            <a:xfrm>
              <a:off x="10849" y="15178"/>
              <a:ext cx="1978674" cy="307495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31" name="Google Shape;131;p1"/>
            <p:cNvSpPr/>
            <p:nvPr/>
          </p:nvSpPr>
          <p:spPr>
            <a:xfrm>
              <a:off x="25092" y="15178"/>
              <a:ext cx="1566146" cy="2737264"/>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32" name="Google Shape;132;p1"/>
            <p:cNvSpPr/>
            <p:nvPr/>
          </p:nvSpPr>
          <p:spPr>
            <a:xfrm>
              <a:off x="10849" y="15178"/>
              <a:ext cx="1368431" cy="2644975"/>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33" name="Google Shape;133;p1"/>
            <p:cNvSpPr/>
            <p:nvPr/>
          </p:nvSpPr>
          <p:spPr>
            <a:xfrm>
              <a:off x="18825" y="543780"/>
              <a:ext cx="494287" cy="1905590"/>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34" name="Google Shape;134;p1"/>
            <p:cNvSpPr/>
            <p:nvPr/>
          </p:nvSpPr>
          <p:spPr>
            <a:xfrm>
              <a:off x="10849" y="672286"/>
              <a:ext cx="396930" cy="1690303"/>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35" name="Google Shape;135;p1"/>
            <p:cNvSpPr/>
            <p:nvPr/>
          </p:nvSpPr>
          <p:spPr>
            <a:xfrm>
              <a:off x="23002" y="881264"/>
              <a:ext cx="258791" cy="1336561"/>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136" name="Google Shape;136;p1"/>
          <p:cNvSpPr txBox="1">
            <a:spLocks noGrp="1"/>
          </p:cNvSpPr>
          <p:nvPr>
            <p:ph type="body" idx="1"/>
          </p:nvPr>
        </p:nvSpPr>
        <p:spPr>
          <a:xfrm>
            <a:off x="695064" y="3290508"/>
            <a:ext cx="11070214" cy="3033133"/>
          </a:xfrm>
          <a:prstGeom prst="rect">
            <a:avLst/>
          </a:prstGeom>
          <a:noFill/>
          <a:ln>
            <a:noFill/>
          </a:ln>
        </p:spPr>
        <p:txBody>
          <a:bodyPr spcFirstLastPara="1" wrap="square" lIns="91425" tIns="45700" rIns="91425" bIns="45700" anchor="ctr" anchorCtr="0">
            <a:normAutofit/>
          </a:bodyPr>
          <a:lstStyle/>
          <a:p>
            <a:pPr marL="0" lvl="0" indent="0" algn="ctr" rtl="0">
              <a:lnSpc>
                <a:spcPct val="110000"/>
              </a:lnSpc>
              <a:spcBef>
                <a:spcPts val="0"/>
              </a:spcBef>
              <a:spcAft>
                <a:spcPts val="0"/>
              </a:spcAft>
              <a:buSzPts val="2400"/>
              <a:buNone/>
            </a:pPr>
            <a:r>
              <a:rPr lang="en-GB" sz="2400" b="1">
                <a:latin typeface="Arial"/>
                <a:ea typeface="Arial"/>
                <a:cs typeface="Arial"/>
                <a:sym typeface="Arial"/>
              </a:rPr>
              <a:t>Part 1: Dr. Ancuta Fedorca</a:t>
            </a:r>
            <a:r>
              <a:rPr lang="en-GB" sz="2400">
                <a:latin typeface="Arial"/>
                <a:ea typeface="Arial"/>
                <a:cs typeface="Arial"/>
                <a:sym typeface="Arial"/>
              </a:rPr>
              <a:t> (Senior Researcher, National Institute for Research and Development Forestry Marin Dracea, Romania) </a:t>
            </a:r>
            <a:endParaRPr>
              <a:latin typeface="Arial"/>
              <a:ea typeface="Arial"/>
              <a:cs typeface="Arial"/>
              <a:sym typeface="Arial"/>
            </a:endParaRPr>
          </a:p>
          <a:p>
            <a:pPr marL="0" lvl="0" indent="0" algn="ctr" rtl="0">
              <a:lnSpc>
                <a:spcPct val="110000"/>
              </a:lnSpc>
              <a:spcBef>
                <a:spcPts val="1000"/>
              </a:spcBef>
              <a:spcAft>
                <a:spcPts val="0"/>
              </a:spcAft>
              <a:buSzPts val="2400"/>
              <a:buNone/>
            </a:pPr>
            <a:r>
              <a:rPr lang="en-GB" sz="2400" b="1">
                <a:latin typeface="Arial"/>
                <a:ea typeface="Arial"/>
                <a:cs typeface="Arial"/>
                <a:sym typeface="Arial"/>
              </a:rPr>
              <a:t>Part 2: Dr. Elena Buzan </a:t>
            </a:r>
            <a:r>
              <a:rPr lang="en-GB" sz="2400">
                <a:latin typeface="Arial"/>
                <a:ea typeface="Arial"/>
                <a:cs typeface="Arial"/>
                <a:sym typeface="Arial"/>
              </a:rPr>
              <a:t>(Professor, University of Primorska, Slovenia) </a:t>
            </a:r>
            <a:endParaRPr>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8"/>
          <p:cNvSpPr/>
          <p:nvPr/>
        </p:nvSpPr>
        <p:spPr>
          <a:xfrm>
            <a:off x="533400" y="1558055"/>
            <a:ext cx="11264900" cy="4521200"/>
          </a:xfrm>
          <a:prstGeom prst="rect">
            <a:avLst/>
          </a:prstGeom>
          <a:noFill/>
          <a:ln>
            <a:noFill/>
          </a:ln>
        </p:spPr>
        <p:txBody>
          <a:bodyPr spcFirstLastPara="1" wrap="square" lIns="0" tIns="0" rIns="0" bIns="0" anchor="t" anchorCtr="0">
            <a:noAutofit/>
          </a:bodyPr>
          <a:lstStyle/>
          <a:p>
            <a:pPr marL="507987" marR="0" lvl="0" indent="-431789" algn="l" rtl="0">
              <a:spcBef>
                <a:spcPts val="0"/>
              </a:spcBef>
              <a:spcAft>
                <a:spcPts val="0"/>
              </a:spcAft>
              <a:buClr>
                <a:srgbClr val="000000"/>
              </a:buClr>
              <a:buSzPts val="2100"/>
              <a:buFont typeface="Arial"/>
              <a:buChar char="●"/>
            </a:pPr>
            <a:r>
              <a:rPr lang="en-GB" sz="2800" dirty="0">
                <a:solidFill>
                  <a:srgbClr val="000000"/>
                </a:solidFill>
                <a:latin typeface="Avenir"/>
                <a:ea typeface="Avenir"/>
                <a:cs typeface="Avenir"/>
                <a:sym typeface="Avenir"/>
              </a:rPr>
              <a:t>Genetic diversity indicators  </a:t>
            </a:r>
            <a:endParaRPr lang="en-GB" sz="2800" dirty="0">
              <a:latin typeface="Avenir"/>
              <a:ea typeface="Avenir"/>
              <a:cs typeface="Avenir"/>
              <a:sym typeface="Avenir"/>
            </a:endParaRPr>
          </a:p>
          <a:p>
            <a:pPr marL="76198" lvl="7">
              <a:buSzPts val="2100"/>
            </a:pPr>
            <a:endParaRPr lang="en-GB" sz="2800" dirty="0">
              <a:solidFill>
                <a:srgbClr val="000000"/>
              </a:solidFill>
              <a:latin typeface="Avenir"/>
              <a:ea typeface="Avenir"/>
              <a:cs typeface="Avenir"/>
              <a:sym typeface="Avenir"/>
            </a:endParaRPr>
          </a:p>
          <a:p>
            <a:pPr marL="533398" lvl="8" indent="-457200">
              <a:buSzPts val="2100"/>
              <a:buFont typeface="Wingdings" pitchFamily="2" charset="2"/>
              <a:buChar char="Ø"/>
            </a:pPr>
            <a:r>
              <a:rPr lang="en-GB" sz="2800" b="1" dirty="0">
                <a:solidFill>
                  <a:srgbClr val="17ACAC"/>
                </a:solidFill>
                <a:latin typeface="Avenir"/>
                <a:ea typeface="Avenir"/>
                <a:cs typeface="Avenir"/>
                <a:sym typeface="Avenir"/>
              </a:rPr>
              <a:t>feasible</a:t>
            </a:r>
            <a:r>
              <a:rPr lang="en-GB" sz="2800" dirty="0">
                <a:solidFill>
                  <a:srgbClr val="000000"/>
                </a:solidFill>
                <a:latin typeface="Avenir"/>
                <a:ea typeface="Avenir"/>
                <a:cs typeface="Avenir"/>
                <a:sym typeface="Avenir"/>
              </a:rPr>
              <a:t> at scale</a:t>
            </a:r>
            <a:endParaRPr lang="en-GB" sz="2800" dirty="0">
              <a:latin typeface="Avenir"/>
              <a:ea typeface="Avenir"/>
              <a:cs typeface="Avenir"/>
              <a:sym typeface="Avenir"/>
            </a:endParaRPr>
          </a:p>
          <a:p>
            <a:pPr marL="533398" lvl="8" indent="-457200">
              <a:buSzPts val="2100"/>
              <a:buFont typeface="Wingdings" pitchFamily="2" charset="2"/>
              <a:buChar char="Ø"/>
            </a:pPr>
            <a:r>
              <a:rPr lang="en-GB" sz="2800" b="1" dirty="0">
                <a:solidFill>
                  <a:srgbClr val="17ACAC"/>
                </a:solidFill>
                <a:latin typeface="Avenir"/>
                <a:ea typeface="Avenir"/>
                <a:cs typeface="Avenir"/>
                <a:sym typeface="Avenir"/>
              </a:rPr>
              <a:t>leveraging</a:t>
            </a:r>
            <a:r>
              <a:rPr lang="en-GB" sz="2800" dirty="0">
                <a:solidFill>
                  <a:srgbClr val="000000"/>
                </a:solidFill>
                <a:latin typeface="Avenir"/>
                <a:ea typeface="Avenir"/>
                <a:cs typeface="Avenir"/>
                <a:sym typeface="Avenir"/>
              </a:rPr>
              <a:t> on country biodiversity efforts</a:t>
            </a:r>
            <a:r>
              <a:rPr lang="en-GB" sz="2800" dirty="0">
                <a:latin typeface="Avenir"/>
                <a:ea typeface="Avenir"/>
                <a:cs typeface="Avenir"/>
                <a:sym typeface="Avenir"/>
              </a:rPr>
              <a:t> (</a:t>
            </a:r>
            <a:r>
              <a:rPr lang="en-GB" sz="2800" dirty="0">
                <a:solidFill>
                  <a:srgbClr val="000000"/>
                </a:solidFill>
                <a:latin typeface="Avenir"/>
                <a:ea typeface="Avenir"/>
                <a:cs typeface="Avenir"/>
                <a:sym typeface="Avenir"/>
              </a:rPr>
              <a:t>e.g. Red Listing, local and national nature management)</a:t>
            </a:r>
            <a:endParaRPr lang="en-GB" sz="2800" dirty="0">
              <a:latin typeface="Avenir"/>
              <a:ea typeface="Avenir"/>
              <a:cs typeface="Avenir"/>
              <a:sym typeface="Avenir"/>
            </a:endParaRPr>
          </a:p>
          <a:p>
            <a:pPr marL="533398" lvl="8" indent="-457200">
              <a:buSzPts val="2100"/>
              <a:buFont typeface="Wingdings" pitchFamily="2" charset="2"/>
              <a:buChar char="Ø"/>
            </a:pPr>
            <a:r>
              <a:rPr lang="en-GB" sz="2800" dirty="0">
                <a:solidFill>
                  <a:srgbClr val="000000"/>
                </a:solidFill>
                <a:latin typeface="Avenir"/>
                <a:ea typeface="Avenir"/>
                <a:cs typeface="Avenir"/>
                <a:sym typeface="Avenir"/>
              </a:rPr>
              <a:t>working for </a:t>
            </a:r>
            <a:r>
              <a:rPr lang="en-GB" sz="2800" b="1" dirty="0">
                <a:solidFill>
                  <a:srgbClr val="17ACAC"/>
                </a:solidFill>
                <a:latin typeface="Avenir"/>
                <a:ea typeface="Avenir"/>
                <a:cs typeface="Avenir"/>
                <a:sym typeface="Avenir"/>
              </a:rPr>
              <a:t>all types of species</a:t>
            </a:r>
          </a:p>
          <a:p>
            <a:pPr marL="533398" lvl="8" indent="-457200">
              <a:buSzPts val="2100"/>
              <a:buFont typeface="Wingdings" pitchFamily="2" charset="2"/>
              <a:buChar char="Ø"/>
            </a:pPr>
            <a:r>
              <a:rPr lang="en-GB" sz="2800" dirty="0">
                <a:solidFill>
                  <a:srgbClr val="000000"/>
                </a:solidFill>
                <a:latin typeface="Avenir"/>
                <a:ea typeface="Avenir"/>
                <a:cs typeface="Avenir"/>
                <a:sym typeface="Avenir"/>
              </a:rPr>
              <a:t>making genetic monitoring </a:t>
            </a:r>
            <a:r>
              <a:rPr lang="en-GB" sz="2800" b="1" dirty="0">
                <a:solidFill>
                  <a:srgbClr val="17ACAC"/>
                </a:solidFill>
                <a:latin typeface="Avenir"/>
                <a:ea typeface="Avenir"/>
                <a:cs typeface="Avenir"/>
                <a:sym typeface="Avenir"/>
              </a:rPr>
              <a:t>affordable, inclusive, accessible, and useful</a:t>
            </a:r>
          </a:p>
          <a:p>
            <a:pPr marL="533398" lvl="8" indent="-457200">
              <a:buSzPts val="2100"/>
              <a:buFont typeface="Wingdings" pitchFamily="2" charset="2"/>
              <a:buChar char="Ø"/>
            </a:pPr>
            <a:r>
              <a:rPr lang="en-GB" sz="2800" dirty="0">
                <a:solidFill>
                  <a:srgbClr val="000000"/>
                </a:solidFill>
                <a:latin typeface="Avenir"/>
                <a:ea typeface="Avenir"/>
                <a:cs typeface="Avenir"/>
                <a:sym typeface="Avenir"/>
              </a:rPr>
              <a:t>highlight </a:t>
            </a:r>
            <a:r>
              <a:rPr lang="en-GB" sz="2800" b="1" dirty="0">
                <a:solidFill>
                  <a:srgbClr val="17ACAC"/>
                </a:solidFill>
                <a:latin typeface="Avenir"/>
                <a:ea typeface="Avenir"/>
                <a:cs typeface="Avenir"/>
                <a:sym typeface="Avenir"/>
              </a:rPr>
              <a:t>critical conservation </a:t>
            </a:r>
            <a:r>
              <a:rPr lang="en-GB" sz="2800" dirty="0">
                <a:solidFill>
                  <a:srgbClr val="000000"/>
                </a:solidFill>
                <a:latin typeface="Avenir"/>
                <a:ea typeface="Avenir"/>
                <a:cs typeface="Avenir"/>
                <a:sym typeface="Avenir"/>
              </a:rPr>
              <a:t>message</a:t>
            </a:r>
          </a:p>
          <a:p>
            <a:pPr marL="533398" lvl="8" indent="-457200">
              <a:buSzPts val="2100"/>
              <a:buFont typeface="Wingdings" pitchFamily="2" charset="2"/>
              <a:buChar char="Ø"/>
            </a:pPr>
            <a:r>
              <a:rPr lang="en-GB" sz="2800" dirty="0">
                <a:latin typeface="Avenir"/>
                <a:ea typeface="Avenir"/>
                <a:cs typeface="Avenir"/>
                <a:sym typeface="Avenir"/>
              </a:rPr>
              <a:t>helped with genetic capacity on </a:t>
            </a:r>
            <a:r>
              <a:rPr lang="en-GB" sz="2800" b="1" dirty="0">
                <a:solidFill>
                  <a:srgbClr val="17ACAC"/>
                </a:solidFill>
                <a:latin typeface="Avenir"/>
                <a:ea typeface="Avenir"/>
                <a:cs typeface="Avenir"/>
                <a:sym typeface="Avenir"/>
              </a:rPr>
              <a:t>assessing species for which there are no genetic studies</a:t>
            </a:r>
          </a:p>
          <a:p>
            <a:pPr marL="507987" marR="0" lvl="0" indent="-431789" algn="l" rtl="0">
              <a:spcBef>
                <a:spcPts val="0"/>
              </a:spcBef>
              <a:spcAft>
                <a:spcPts val="0"/>
              </a:spcAft>
              <a:buClr>
                <a:srgbClr val="000000"/>
              </a:buClr>
              <a:buSzPts val="2100"/>
              <a:buFont typeface="Arial"/>
              <a:buChar char="●"/>
            </a:pPr>
            <a:endParaRPr lang="en-GB" sz="2800" dirty="0">
              <a:latin typeface="Avenir"/>
              <a:ea typeface="Avenir"/>
              <a:cs typeface="Avenir"/>
              <a:sym typeface="Avenir"/>
            </a:endParaRPr>
          </a:p>
          <a:p>
            <a:pPr marL="76198" marR="0" lvl="0" algn="l" rtl="0">
              <a:spcBef>
                <a:spcPts val="0"/>
              </a:spcBef>
              <a:spcAft>
                <a:spcPts val="0"/>
              </a:spcAft>
              <a:buClr>
                <a:srgbClr val="000000"/>
              </a:buClr>
              <a:buSzPts val="2100"/>
            </a:pPr>
            <a:endParaRPr lang="en-GB" sz="2800" dirty="0">
              <a:solidFill>
                <a:srgbClr val="000000"/>
              </a:solidFill>
              <a:latin typeface="Avenir"/>
              <a:ea typeface="Avenir"/>
              <a:cs typeface="Avenir"/>
              <a:sym typeface="Avenir"/>
            </a:endParaRPr>
          </a:p>
          <a:p>
            <a:pPr marL="76198" marR="0" lvl="0" algn="l" rtl="0">
              <a:spcBef>
                <a:spcPts val="0"/>
              </a:spcBef>
              <a:spcAft>
                <a:spcPts val="0"/>
              </a:spcAft>
              <a:buClr>
                <a:srgbClr val="000000"/>
              </a:buClr>
              <a:buSzPts val="2100"/>
            </a:pPr>
            <a:endParaRPr sz="2800" dirty="0">
              <a:solidFill>
                <a:srgbClr val="000000"/>
              </a:solidFill>
              <a:latin typeface="Avenir"/>
              <a:ea typeface="Avenir"/>
              <a:cs typeface="Avenir"/>
              <a:sym typeface="Avenir"/>
            </a:endParaRPr>
          </a:p>
        </p:txBody>
      </p:sp>
      <p:sp>
        <p:nvSpPr>
          <p:cNvPr id="310" name="Google Shape;310;p8"/>
          <p:cNvSpPr/>
          <p:nvPr/>
        </p:nvSpPr>
        <p:spPr>
          <a:xfrm>
            <a:off x="16545" y="0"/>
            <a:ext cx="12174400" cy="1143200"/>
          </a:xfrm>
          <a:prstGeom prst="rect">
            <a:avLst/>
          </a:prstGeom>
          <a:solidFill>
            <a:srgbClr val="008B8D"/>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4000" b="1">
                <a:solidFill>
                  <a:schemeClr val="lt1"/>
                </a:solidFill>
                <a:latin typeface="Arial"/>
                <a:ea typeface="Arial"/>
                <a:cs typeface="Arial"/>
                <a:sym typeface="Arial"/>
              </a:rPr>
              <a:t>The results of a 9-country pilot study showed</a:t>
            </a:r>
            <a:endParaRPr sz="4000" b="1">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2"/>
          <p:cNvSpPr/>
          <p:nvPr/>
        </p:nvSpPr>
        <p:spPr>
          <a:xfrm>
            <a:off x="499405" y="1161337"/>
            <a:ext cx="11209600" cy="4521600"/>
          </a:xfrm>
          <a:prstGeom prst="rect">
            <a:avLst/>
          </a:prstGeom>
          <a:noFill/>
          <a:ln>
            <a:noFill/>
          </a:ln>
        </p:spPr>
        <p:txBody>
          <a:bodyPr spcFirstLastPara="1" wrap="square" lIns="99750" tIns="49900" rIns="99750" bIns="49900" anchor="t" anchorCtr="0">
            <a:noAutofit/>
          </a:bodyPr>
          <a:lstStyle/>
          <a:p>
            <a:pPr marL="0" marR="0" lvl="0" indent="0" algn="l" rtl="0">
              <a:spcBef>
                <a:spcPts val="0"/>
              </a:spcBef>
              <a:spcAft>
                <a:spcPts val="0"/>
              </a:spcAft>
              <a:buNone/>
            </a:pPr>
            <a:endParaRPr sz="2000">
              <a:solidFill>
                <a:srgbClr val="000000"/>
              </a:solidFill>
              <a:latin typeface="Arial"/>
              <a:ea typeface="Arial"/>
              <a:cs typeface="Arial"/>
              <a:sym typeface="Arial"/>
            </a:endParaRPr>
          </a:p>
        </p:txBody>
      </p:sp>
      <p:sp>
        <p:nvSpPr>
          <p:cNvPr id="342" name="Google Shape;342;p12"/>
          <p:cNvSpPr/>
          <p:nvPr/>
        </p:nvSpPr>
        <p:spPr>
          <a:xfrm>
            <a:off x="340851" y="1585346"/>
            <a:ext cx="11510298" cy="4521600"/>
          </a:xfrm>
          <a:prstGeom prst="rect">
            <a:avLst/>
          </a:prstGeom>
          <a:noFill/>
          <a:ln>
            <a:noFill/>
          </a:ln>
        </p:spPr>
        <p:txBody>
          <a:bodyPr spcFirstLastPara="1" wrap="square" lIns="0" tIns="0" rIns="0" bIns="0" anchor="t" anchorCtr="0">
            <a:noAutofit/>
          </a:bodyPr>
          <a:lstStyle/>
          <a:p>
            <a:pPr marL="609585" lvl="0" indent="-457188">
              <a:buClr>
                <a:schemeClr val="dk1"/>
              </a:buClr>
              <a:buSzPts val="1800"/>
              <a:buFont typeface="Avenir"/>
              <a:buChar char="●"/>
            </a:pPr>
            <a:r>
              <a:rPr lang="en-GB" sz="2600" b="1" dirty="0" err="1">
                <a:solidFill>
                  <a:srgbClr val="009999"/>
                </a:solidFill>
                <a:latin typeface="Arial" panose="020B0604020202020204" pitchFamily="34" charset="0"/>
                <a:ea typeface="Avenir"/>
                <a:cs typeface="Arial" panose="020B0604020202020204" pitchFamily="34" charset="0"/>
                <a:sym typeface="Avenir"/>
              </a:rPr>
              <a:t>Laikre</a:t>
            </a:r>
            <a:r>
              <a:rPr lang="en-GB" sz="2600" b="1" dirty="0">
                <a:solidFill>
                  <a:srgbClr val="009999"/>
                </a:solidFill>
                <a:latin typeface="Arial" panose="020B0604020202020204" pitchFamily="34" charset="0"/>
                <a:ea typeface="Avenir"/>
                <a:cs typeface="Arial" panose="020B0604020202020204" pitchFamily="34" charset="0"/>
                <a:sym typeface="Avenir"/>
              </a:rPr>
              <a:t> et al. 2010 </a:t>
            </a:r>
            <a:r>
              <a:rPr lang="en-GB" sz="2600" dirty="0">
                <a:solidFill>
                  <a:schemeClr val="tx1"/>
                </a:solidFill>
                <a:latin typeface="Arial" panose="020B0604020202020204" pitchFamily="34" charset="0"/>
                <a:ea typeface="Avenir"/>
                <a:cs typeface="Arial" panose="020B0604020202020204" pitchFamily="34" charset="0"/>
                <a:sym typeface="Avenir"/>
              </a:rPr>
              <a:t>showed that genetic diversity conservation had been neglected both in NBSAPs and in National Reports</a:t>
            </a:r>
          </a:p>
          <a:p>
            <a:pPr marL="609585" marR="0" lvl="0" indent="-457188" algn="l" rtl="0">
              <a:spcBef>
                <a:spcPts val="0"/>
              </a:spcBef>
              <a:spcAft>
                <a:spcPts val="0"/>
              </a:spcAft>
              <a:buClr>
                <a:schemeClr val="dk1"/>
              </a:buClr>
              <a:buSzPts val="1800"/>
              <a:buFont typeface="Avenir"/>
              <a:buChar char="●"/>
            </a:pPr>
            <a:r>
              <a:rPr lang="en-GB" sz="2600" b="1" dirty="0">
                <a:solidFill>
                  <a:srgbClr val="009999"/>
                </a:solidFill>
                <a:latin typeface="Arial" panose="020B0604020202020204" pitchFamily="34" charset="0"/>
                <a:ea typeface="Avenir"/>
                <a:cs typeface="Arial" panose="020B0604020202020204" pitchFamily="34" charset="0"/>
                <a:sym typeface="Avenir"/>
              </a:rPr>
              <a:t>International collaboration </a:t>
            </a:r>
            <a:r>
              <a:rPr lang="en-GB" sz="2600" dirty="0">
                <a:solidFill>
                  <a:schemeClr val="tx1"/>
                </a:solidFill>
                <a:latin typeface="Arial" panose="020B0604020202020204" pitchFamily="34" charset="0"/>
                <a:ea typeface="Avenir"/>
                <a:cs typeface="Arial" panose="020B0604020202020204" pitchFamily="34" charset="0"/>
                <a:sym typeface="Avenir"/>
              </a:rPr>
              <a:t>advice from many people around world</a:t>
            </a:r>
            <a:endParaRPr lang="en-GB" sz="2600" i="0" u="none" strike="noStrike" dirty="0">
              <a:solidFill>
                <a:schemeClr val="tx1"/>
              </a:solidFill>
              <a:latin typeface="Arial" panose="020B0604020202020204" pitchFamily="34" charset="0"/>
              <a:ea typeface="Avenir"/>
              <a:cs typeface="Arial" panose="020B0604020202020204" pitchFamily="34" charset="0"/>
              <a:sym typeface="Avenir"/>
            </a:endParaRPr>
          </a:p>
          <a:p>
            <a:pPr marL="609585" marR="0" lvl="0" indent="-457188" algn="l" rtl="0">
              <a:spcBef>
                <a:spcPts val="0"/>
              </a:spcBef>
              <a:spcAft>
                <a:spcPts val="0"/>
              </a:spcAft>
              <a:buClr>
                <a:schemeClr val="dk1"/>
              </a:buClr>
              <a:buSzPts val="1800"/>
              <a:buFont typeface="Avenir"/>
              <a:buChar char="●"/>
            </a:pPr>
            <a:r>
              <a:rPr lang="en-GB" sz="2600" b="1" i="0" u="none" strike="noStrike" dirty="0">
                <a:solidFill>
                  <a:srgbClr val="009999"/>
                </a:solidFill>
                <a:latin typeface="Arial" panose="020B0604020202020204" pitchFamily="34" charset="0"/>
                <a:ea typeface="Avenir"/>
                <a:cs typeface="Arial" panose="020B0604020202020204" pitchFamily="34" charset="0"/>
                <a:sym typeface="Avenir"/>
              </a:rPr>
              <a:t>NBSAPs</a:t>
            </a:r>
            <a:r>
              <a:rPr lang="en-GB" sz="1800" b="0" i="0" u="none" strike="noStrike" dirty="0">
                <a:solidFill>
                  <a:srgbClr val="000000"/>
                </a:solidFill>
                <a:latin typeface="Arial" panose="020B0604020202020204" pitchFamily="34" charset="0"/>
                <a:ea typeface="Avenir"/>
                <a:cs typeface="Arial" panose="020B0604020202020204" pitchFamily="34" charset="0"/>
                <a:sym typeface="Avenir"/>
              </a:rPr>
              <a:t> </a:t>
            </a:r>
            <a:r>
              <a:rPr lang="en-GB" sz="2300" b="0" i="0" u="none" strike="noStrike" dirty="0">
                <a:solidFill>
                  <a:srgbClr val="000000"/>
                </a:solidFill>
                <a:latin typeface="Arial" panose="020B0604020202020204" pitchFamily="34" charset="0"/>
                <a:ea typeface="Avenir"/>
                <a:cs typeface="Arial" panose="020B0604020202020204" pitchFamily="34" charset="0"/>
                <a:sym typeface="Avenir"/>
              </a:rPr>
              <a:t>should</a:t>
            </a:r>
            <a:r>
              <a:rPr lang="en-GB" sz="1800" b="0" i="0" u="none" strike="noStrike" dirty="0">
                <a:solidFill>
                  <a:srgbClr val="000000"/>
                </a:solidFill>
                <a:latin typeface="Arial" panose="020B0604020202020204" pitchFamily="34" charset="0"/>
                <a:ea typeface="Avenir"/>
                <a:cs typeface="Arial" panose="020B0604020202020204" pitchFamily="34" charset="0"/>
                <a:sym typeface="Avenir"/>
              </a:rPr>
              <a:t> </a:t>
            </a:r>
            <a:endParaRPr dirty="0">
              <a:latin typeface="Arial" panose="020B0604020202020204" pitchFamily="34" charset="0"/>
              <a:cs typeface="Arial" panose="020B0604020202020204" pitchFamily="34" charset="0"/>
            </a:endParaRPr>
          </a:p>
          <a:p>
            <a:pPr marL="1523985" marR="0" lvl="2" indent="-457188" algn="just" rtl="0">
              <a:spcBef>
                <a:spcPts val="0"/>
              </a:spcBef>
              <a:spcAft>
                <a:spcPts val="0"/>
              </a:spcAft>
              <a:buClr>
                <a:schemeClr val="dk1"/>
              </a:buClr>
              <a:buSzPts val="1800"/>
              <a:buFont typeface="Noto Sans Symbols"/>
              <a:buChar char="❖"/>
            </a:pPr>
            <a:r>
              <a:rPr lang="en-GB" sz="2300" b="0" i="0" u="none" strike="noStrike" cap="none" dirty="0">
                <a:solidFill>
                  <a:srgbClr val="000000"/>
                </a:solidFill>
                <a:latin typeface="Arial" panose="020B0604020202020204" pitchFamily="34" charset="0"/>
                <a:ea typeface="Avenir"/>
                <a:cs typeface="Arial" panose="020B0604020202020204" pitchFamily="34" charset="0"/>
                <a:sym typeface="Avenir"/>
              </a:rPr>
              <a:t>have high-level support from policy makers as a product of </a:t>
            </a:r>
            <a:r>
              <a:rPr lang="en-GB" sz="2300" b="0" i="0" u="sng" strike="noStrike" cap="none" dirty="0">
                <a:solidFill>
                  <a:srgbClr val="000000"/>
                </a:solidFill>
                <a:latin typeface="Arial" panose="020B0604020202020204" pitchFamily="34" charset="0"/>
                <a:ea typeface="Avenir"/>
                <a:cs typeface="Arial" panose="020B0604020202020204" pitchFamily="34" charset="0"/>
                <a:sym typeface="Avenir"/>
              </a:rPr>
              <a:t>cross-ministerial cooperation </a:t>
            </a:r>
          </a:p>
          <a:p>
            <a:pPr marL="1523985" lvl="2" indent="-457188" algn="just">
              <a:buClr>
                <a:schemeClr val="dk1"/>
              </a:buClr>
              <a:buSzPts val="1800"/>
              <a:buFont typeface="Noto Sans Symbols"/>
              <a:buChar char="❖"/>
            </a:pPr>
            <a:r>
              <a:rPr lang="en-GB" sz="2300" dirty="0">
                <a:latin typeface="Arial" panose="020B0604020202020204" pitchFamily="34" charset="0"/>
                <a:cs typeface="Arial" panose="020B0604020202020204" pitchFamily="34" charset="0"/>
              </a:rPr>
              <a:t>include actions that can help </a:t>
            </a:r>
            <a:r>
              <a:rPr lang="en-GB" sz="2300" u="sng" dirty="0">
                <a:latin typeface="Arial" panose="020B0604020202020204" pitchFamily="34" charset="0"/>
                <a:cs typeface="Arial" panose="020B0604020202020204" pitchFamily="34" charset="0"/>
              </a:rPr>
              <a:t>maintain</a:t>
            </a:r>
            <a:r>
              <a:rPr lang="en-GB" sz="2300" dirty="0">
                <a:latin typeface="Arial" panose="020B0604020202020204" pitchFamily="34" charset="0"/>
                <a:cs typeface="Arial" panose="020B0604020202020204" pitchFamily="34" charset="0"/>
              </a:rPr>
              <a:t> and </a:t>
            </a:r>
            <a:r>
              <a:rPr lang="en-GB" sz="2300" u="sng" dirty="0">
                <a:latin typeface="Arial" panose="020B0604020202020204" pitchFamily="34" charset="0"/>
                <a:cs typeface="Arial" panose="020B0604020202020204" pitchFamily="34" charset="0"/>
              </a:rPr>
              <a:t>restore genetic diversity</a:t>
            </a:r>
            <a:r>
              <a:rPr lang="en-GB" sz="2300" dirty="0">
                <a:latin typeface="Arial" panose="020B0604020202020204" pitchFamily="34" charset="0"/>
                <a:cs typeface="Arial" panose="020B0604020202020204" pitchFamily="34" charset="0"/>
              </a:rPr>
              <a:t>, tailored to each country’s capacity</a:t>
            </a:r>
            <a:endParaRPr sz="2300" dirty="0">
              <a:latin typeface="Arial" panose="020B0604020202020204" pitchFamily="34" charset="0"/>
              <a:cs typeface="Arial" panose="020B0604020202020204" pitchFamily="34" charset="0"/>
            </a:endParaRPr>
          </a:p>
          <a:p>
            <a:pPr marL="1523985" marR="0" lvl="2" indent="-457188" algn="just" rtl="0">
              <a:spcBef>
                <a:spcPts val="0"/>
              </a:spcBef>
              <a:spcAft>
                <a:spcPts val="0"/>
              </a:spcAft>
              <a:buClr>
                <a:schemeClr val="dk1"/>
              </a:buClr>
              <a:buSzPts val="1800"/>
              <a:buFont typeface="Noto Sans Symbols"/>
              <a:buChar char="❖"/>
            </a:pPr>
            <a:r>
              <a:rPr lang="en-GB" sz="2300" b="0" i="0" u="sng" strike="noStrike" cap="none" dirty="0">
                <a:solidFill>
                  <a:srgbClr val="000000"/>
                </a:solidFill>
                <a:latin typeface="Arial" panose="020B0604020202020204" pitchFamily="34" charset="0"/>
                <a:ea typeface="Avenir"/>
                <a:cs typeface="Arial" panose="020B0604020202020204" pitchFamily="34" charset="0"/>
                <a:sym typeface="Avenir"/>
              </a:rPr>
              <a:t>co-development with communities</a:t>
            </a:r>
            <a:r>
              <a:rPr lang="en-GB" sz="2300" b="0" i="0" u="none" strike="noStrike" cap="none" dirty="0">
                <a:solidFill>
                  <a:srgbClr val="000000"/>
                </a:solidFill>
                <a:latin typeface="Arial" panose="020B0604020202020204" pitchFamily="34" charset="0"/>
                <a:ea typeface="Avenir"/>
                <a:cs typeface="Arial" panose="020B0604020202020204" pitchFamily="34" charset="0"/>
                <a:sym typeface="Avenir"/>
              </a:rPr>
              <a:t> to foster widespread societal ownership and investment in biodiversity</a:t>
            </a:r>
          </a:p>
          <a:p>
            <a:pPr marL="1523985" lvl="2" indent="-457188" algn="just">
              <a:buClr>
                <a:schemeClr val="dk1"/>
              </a:buClr>
              <a:buSzPts val="1800"/>
              <a:buFont typeface="Noto Sans Symbols"/>
              <a:buChar char="❖"/>
            </a:pPr>
            <a:r>
              <a:rPr lang="en-GB" sz="2400" dirty="0">
                <a:latin typeface="Arial" panose="020B0604020202020204" pitchFamily="34" charset="0"/>
                <a:ea typeface="Avenir"/>
                <a:cs typeface="Arial" panose="020B0604020202020204" pitchFamily="34" charset="0"/>
                <a:sym typeface="Avenir"/>
              </a:rPr>
              <a:t>include monitoring, evaluation and review, including choice of appropriate indicators</a:t>
            </a:r>
            <a:endParaRPr sz="2400" b="0" i="0" u="none" strike="noStrike" cap="none" dirty="0">
              <a:solidFill>
                <a:srgbClr val="000000"/>
              </a:solidFill>
              <a:latin typeface="Arial" panose="020B0604020202020204" pitchFamily="34" charset="0"/>
              <a:ea typeface="Avenir"/>
              <a:cs typeface="Arial" panose="020B0604020202020204" pitchFamily="34" charset="0"/>
              <a:sym typeface="Avenir"/>
            </a:endParaRPr>
          </a:p>
          <a:p>
            <a:pPr marL="609585" marR="0" lvl="0" indent="-457188" algn="just" rtl="0">
              <a:spcBef>
                <a:spcPts val="0"/>
              </a:spcBef>
              <a:spcAft>
                <a:spcPts val="0"/>
              </a:spcAft>
              <a:buClr>
                <a:srgbClr val="000000"/>
              </a:buClr>
              <a:buSzPts val="1800"/>
              <a:buFont typeface="Arial"/>
              <a:buChar char="●"/>
            </a:pPr>
            <a:endParaRPr sz="2400" dirty="0">
              <a:solidFill>
                <a:srgbClr val="000000"/>
              </a:solidFill>
              <a:latin typeface="Avenir"/>
              <a:ea typeface="Avenir"/>
              <a:cs typeface="Avenir"/>
              <a:sym typeface="Avenir"/>
            </a:endParaRPr>
          </a:p>
          <a:p>
            <a:pPr marL="609585" marR="0" lvl="0" indent="-342888" algn="just" rtl="0">
              <a:spcBef>
                <a:spcPts val="0"/>
              </a:spcBef>
              <a:spcAft>
                <a:spcPts val="0"/>
              </a:spcAft>
              <a:buClr>
                <a:srgbClr val="000000"/>
              </a:buClr>
              <a:buSzPts val="1800"/>
              <a:buFont typeface="Arial"/>
              <a:buNone/>
            </a:pPr>
            <a:endParaRPr sz="2400" dirty="0">
              <a:solidFill>
                <a:srgbClr val="000000"/>
              </a:solidFill>
              <a:latin typeface="Avenir"/>
              <a:ea typeface="Avenir"/>
              <a:cs typeface="Avenir"/>
              <a:sym typeface="Avenir"/>
            </a:endParaRPr>
          </a:p>
          <a:p>
            <a:pPr marL="609585" marR="0" lvl="0" indent="-342888" algn="l" rtl="0">
              <a:spcBef>
                <a:spcPts val="0"/>
              </a:spcBef>
              <a:spcAft>
                <a:spcPts val="0"/>
              </a:spcAft>
              <a:buClr>
                <a:srgbClr val="000000"/>
              </a:buClr>
              <a:buSzPts val="1800"/>
              <a:buFont typeface="Arial"/>
              <a:buNone/>
            </a:pPr>
            <a:endParaRPr sz="2400" dirty="0">
              <a:solidFill>
                <a:srgbClr val="000000"/>
              </a:solidFill>
              <a:latin typeface="Avenir"/>
              <a:ea typeface="Avenir"/>
              <a:cs typeface="Avenir"/>
              <a:sym typeface="Avenir"/>
            </a:endParaRPr>
          </a:p>
        </p:txBody>
      </p:sp>
      <p:sp>
        <p:nvSpPr>
          <p:cNvPr id="343" name="Google Shape;343;p12"/>
          <p:cNvSpPr/>
          <p:nvPr/>
        </p:nvSpPr>
        <p:spPr>
          <a:xfrm>
            <a:off x="14367" y="-1"/>
            <a:ext cx="12192000" cy="1161338"/>
          </a:xfrm>
          <a:prstGeom prst="rect">
            <a:avLst/>
          </a:prstGeom>
          <a:solidFill>
            <a:srgbClr val="008B8D"/>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2600" b="1" dirty="0">
                <a:solidFill>
                  <a:srgbClr val="FFFFFF"/>
                </a:solidFill>
                <a:latin typeface="Avenir"/>
                <a:ea typeface="Avenir"/>
                <a:cs typeface="Avenir"/>
                <a:sym typeface="Avenir"/>
              </a:rPr>
              <a:t>2. Case study on National Biodiversity Strategies and Action Plans - Kunming-Montreal Global Biodiversity Framework </a:t>
            </a:r>
            <a:endParaRPr sz="2600" dirty="0">
              <a:solidFill>
                <a:srgbClr val="000000"/>
              </a:solidFill>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2"/>
          <p:cNvSpPr/>
          <p:nvPr/>
        </p:nvSpPr>
        <p:spPr>
          <a:xfrm>
            <a:off x="499405" y="1161337"/>
            <a:ext cx="11209600" cy="4521600"/>
          </a:xfrm>
          <a:prstGeom prst="rect">
            <a:avLst/>
          </a:prstGeom>
          <a:noFill/>
          <a:ln>
            <a:noFill/>
          </a:ln>
        </p:spPr>
        <p:txBody>
          <a:bodyPr spcFirstLastPara="1" wrap="square" lIns="99750" tIns="49900" rIns="99750" bIns="49900" anchor="t" anchorCtr="0">
            <a:noAutofit/>
          </a:bodyPr>
          <a:lstStyle/>
          <a:p>
            <a:pPr marL="0" marR="0" lvl="0" indent="0" algn="l" rtl="0">
              <a:spcBef>
                <a:spcPts val="0"/>
              </a:spcBef>
              <a:spcAft>
                <a:spcPts val="0"/>
              </a:spcAft>
              <a:buNone/>
            </a:pPr>
            <a:endParaRPr sz="2000">
              <a:solidFill>
                <a:srgbClr val="000000"/>
              </a:solidFill>
              <a:latin typeface="Arial"/>
              <a:ea typeface="Arial"/>
              <a:cs typeface="Arial"/>
              <a:sym typeface="Arial"/>
            </a:endParaRPr>
          </a:p>
        </p:txBody>
      </p:sp>
      <p:sp>
        <p:nvSpPr>
          <p:cNvPr id="342" name="Google Shape;342;p12"/>
          <p:cNvSpPr/>
          <p:nvPr/>
        </p:nvSpPr>
        <p:spPr>
          <a:xfrm>
            <a:off x="106887" y="1769958"/>
            <a:ext cx="5604801" cy="4881596"/>
          </a:xfrm>
          <a:prstGeom prst="rect">
            <a:avLst/>
          </a:prstGeom>
          <a:noFill/>
          <a:ln>
            <a:noFill/>
          </a:ln>
        </p:spPr>
        <p:txBody>
          <a:bodyPr spcFirstLastPara="1" wrap="square" lIns="0" tIns="0" rIns="0" bIns="0" anchor="t" anchorCtr="0">
            <a:noAutofit/>
          </a:bodyPr>
          <a:lstStyle/>
          <a:p>
            <a:pPr marL="609585" marR="0" lvl="0" indent="-457188" algn="just" rtl="0">
              <a:spcBef>
                <a:spcPts val="0"/>
              </a:spcBef>
              <a:spcAft>
                <a:spcPts val="0"/>
              </a:spcAft>
              <a:buClr>
                <a:schemeClr val="dk1"/>
              </a:buClr>
              <a:buSzPts val="1800"/>
              <a:buFont typeface="Avenir"/>
              <a:buChar char="●"/>
            </a:pPr>
            <a:endParaRPr lang="en-GB" sz="2400" b="1" dirty="0">
              <a:solidFill>
                <a:srgbClr val="009999"/>
              </a:solidFill>
              <a:latin typeface="Avenir"/>
              <a:ea typeface="Avenir"/>
              <a:cs typeface="Avenir"/>
              <a:sym typeface="Avenir"/>
            </a:endParaRPr>
          </a:p>
          <a:p>
            <a:pPr marL="609585" marR="0" lvl="0" indent="-457188" algn="just" rtl="0">
              <a:spcBef>
                <a:spcPts val="0"/>
              </a:spcBef>
              <a:spcAft>
                <a:spcPts val="0"/>
              </a:spcAft>
              <a:buClr>
                <a:schemeClr val="dk1"/>
              </a:buClr>
              <a:buSzPts val="1800"/>
              <a:buFont typeface="Avenir"/>
              <a:buChar char="●"/>
            </a:pPr>
            <a:endParaRPr lang="en-GB" sz="2400" b="1" dirty="0">
              <a:solidFill>
                <a:srgbClr val="009999"/>
              </a:solidFill>
              <a:latin typeface="Avenir"/>
              <a:ea typeface="Avenir"/>
              <a:cs typeface="Avenir"/>
              <a:sym typeface="Avenir"/>
            </a:endParaRPr>
          </a:p>
          <a:p>
            <a:pPr marL="609585" marR="0" lvl="0" indent="-457188" algn="just" rtl="0">
              <a:spcBef>
                <a:spcPts val="0"/>
              </a:spcBef>
              <a:spcAft>
                <a:spcPts val="0"/>
              </a:spcAft>
              <a:buClr>
                <a:schemeClr val="dk1"/>
              </a:buClr>
              <a:buSzPts val="1800"/>
              <a:buFont typeface="Avenir"/>
              <a:buChar char="●"/>
            </a:pPr>
            <a:endParaRPr lang="en-GB" sz="2400" b="1" dirty="0">
              <a:solidFill>
                <a:srgbClr val="009999"/>
              </a:solidFill>
              <a:latin typeface="Avenir"/>
              <a:ea typeface="Avenir"/>
              <a:cs typeface="Avenir"/>
              <a:sym typeface="Avenir"/>
            </a:endParaRPr>
          </a:p>
          <a:p>
            <a:pPr marL="609585" marR="0" lvl="0" indent="-457188" algn="just" rtl="0">
              <a:spcBef>
                <a:spcPts val="0"/>
              </a:spcBef>
              <a:spcAft>
                <a:spcPts val="0"/>
              </a:spcAft>
              <a:buClr>
                <a:schemeClr val="dk1"/>
              </a:buClr>
              <a:buSzPts val="1800"/>
              <a:buFont typeface="Avenir"/>
              <a:buChar char="●"/>
            </a:pPr>
            <a:r>
              <a:rPr lang="en-GB" sz="2400" b="1" dirty="0">
                <a:solidFill>
                  <a:srgbClr val="009999"/>
                </a:solidFill>
                <a:latin typeface="Avenir"/>
                <a:ea typeface="Avenir"/>
                <a:cs typeface="Avenir"/>
                <a:sym typeface="Avenir"/>
              </a:rPr>
              <a:t>Current work Hoban et al. 2024 </a:t>
            </a:r>
            <a:r>
              <a:rPr lang="en-GB" sz="2400" b="0" i="0" u="none" strike="noStrike" dirty="0">
                <a:solidFill>
                  <a:srgbClr val="000000"/>
                </a:solidFill>
                <a:latin typeface="Avenir"/>
                <a:ea typeface="Avenir"/>
                <a:cs typeface="Avenir"/>
                <a:sym typeface="Avenir"/>
              </a:rPr>
              <a:t>builds guidance in how </a:t>
            </a:r>
            <a:r>
              <a:rPr lang="en-GB" sz="2400" b="1" i="0" u="none" strike="noStrike" dirty="0">
                <a:solidFill>
                  <a:srgbClr val="009999"/>
                </a:solidFill>
                <a:latin typeface="Avenir"/>
                <a:ea typeface="Avenir"/>
                <a:cs typeface="Avenir"/>
                <a:sym typeface="Avenir"/>
              </a:rPr>
              <a:t>NBSAPs</a:t>
            </a:r>
            <a:r>
              <a:rPr lang="en-GB" sz="1600" b="0" i="0" u="none" strike="noStrike" dirty="0">
                <a:solidFill>
                  <a:srgbClr val="000000"/>
                </a:solidFill>
                <a:latin typeface="Avenir"/>
                <a:ea typeface="Avenir"/>
                <a:cs typeface="Avenir"/>
                <a:sym typeface="Avenir"/>
              </a:rPr>
              <a:t> </a:t>
            </a:r>
            <a:r>
              <a:rPr lang="en-GB" sz="2400" dirty="0">
                <a:solidFill>
                  <a:srgbClr val="000000"/>
                </a:solidFill>
                <a:latin typeface="Avenir"/>
                <a:ea typeface="Avenir"/>
                <a:cs typeface="Avenir"/>
                <a:sym typeface="Avenir"/>
              </a:rPr>
              <a:t>should include greater recognition and conservation of genetic diversity (</a:t>
            </a:r>
            <a:r>
              <a:rPr lang="en-GB" sz="2400" dirty="0">
                <a:latin typeface="Avenir"/>
                <a:ea typeface="Avenir"/>
                <a:cs typeface="Avenir"/>
                <a:sym typeface="Avenir"/>
              </a:rPr>
              <a:t>GBF Goal A Target 4</a:t>
            </a:r>
            <a:r>
              <a:rPr lang="en-GB" sz="2400" dirty="0">
                <a:solidFill>
                  <a:srgbClr val="000000"/>
                </a:solidFill>
                <a:latin typeface="Avenir"/>
                <a:ea typeface="Avenir"/>
                <a:cs typeface="Avenir"/>
                <a:sym typeface="Avenir"/>
              </a:rPr>
              <a:t>)</a:t>
            </a:r>
          </a:p>
          <a:p>
            <a:pPr marL="609585" marR="0" lvl="0" indent="-457188" algn="just" rtl="0">
              <a:spcBef>
                <a:spcPts val="0"/>
              </a:spcBef>
              <a:spcAft>
                <a:spcPts val="0"/>
              </a:spcAft>
              <a:buClr>
                <a:srgbClr val="000000"/>
              </a:buClr>
              <a:buSzPts val="1800"/>
              <a:buFont typeface="Arial"/>
              <a:buChar char="●"/>
            </a:pPr>
            <a:endParaRPr lang="en-GB" sz="2400" b="1" dirty="0">
              <a:solidFill>
                <a:srgbClr val="009999"/>
              </a:solidFill>
              <a:latin typeface="Avenir"/>
              <a:ea typeface="Avenir"/>
              <a:cs typeface="Avenir"/>
              <a:sym typeface="Avenir"/>
            </a:endParaRPr>
          </a:p>
          <a:p>
            <a:pPr marL="609585" marR="0" lvl="0" indent="-457188" algn="just" rtl="0">
              <a:spcBef>
                <a:spcPts val="0"/>
              </a:spcBef>
              <a:spcAft>
                <a:spcPts val="0"/>
              </a:spcAft>
              <a:buClr>
                <a:srgbClr val="000000"/>
              </a:buClr>
              <a:buSzPts val="1800"/>
              <a:buFont typeface="Arial"/>
              <a:buChar char="●"/>
            </a:pPr>
            <a:endParaRPr lang="en-GB" sz="2400" b="1" dirty="0">
              <a:solidFill>
                <a:srgbClr val="009999"/>
              </a:solidFill>
              <a:latin typeface="Avenir"/>
              <a:ea typeface="Avenir"/>
              <a:cs typeface="Avenir"/>
              <a:sym typeface="Avenir"/>
            </a:endParaRPr>
          </a:p>
          <a:p>
            <a:pPr marL="609585" marR="0" lvl="0" indent="-457188" algn="just" rtl="0">
              <a:spcBef>
                <a:spcPts val="0"/>
              </a:spcBef>
              <a:spcAft>
                <a:spcPts val="0"/>
              </a:spcAft>
              <a:buClr>
                <a:srgbClr val="000000"/>
              </a:buClr>
              <a:buSzPts val="1800"/>
              <a:buFont typeface="Arial"/>
              <a:buChar char="●"/>
            </a:pPr>
            <a:endParaRPr sz="2400" dirty="0">
              <a:solidFill>
                <a:srgbClr val="000000"/>
              </a:solidFill>
              <a:latin typeface="Avenir"/>
              <a:ea typeface="Avenir"/>
              <a:cs typeface="Avenir"/>
              <a:sym typeface="Avenir"/>
            </a:endParaRPr>
          </a:p>
          <a:p>
            <a:pPr marL="609585" marR="0" lvl="0" indent="-342888" algn="just" rtl="0">
              <a:spcBef>
                <a:spcPts val="0"/>
              </a:spcBef>
              <a:spcAft>
                <a:spcPts val="0"/>
              </a:spcAft>
              <a:buClr>
                <a:srgbClr val="000000"/>
              </a:buClr>
              <a:buSzPts val="1800"/>
              <a:buFont typeface="Arial"/>
              <a:buNone/>
            </a:pPr>
            <a:endParaRPr sz="2400" dirty="0">
              <a:solidFill>
                <a:srgbClr val="000000"/>
              </a:solidFill>
              <a:latin typeface="Avenir"/>
              <a:ea typeface="Avenir"/>
              <a:cs typeface="Avenir"/>
              <a:sym typeface="Avenir"/>
            </a:endParaRPr>
          </a:p>
          <a:p>
            <a:pPr marL="609585" marR="0" lvl="0" indent="-342888" algn="l" rtl="0">
              <a:spcBef>
                <a:spcPts val="0"/>
              </a:spcBef>
              <a:spcAft>
                <a:spcPts val="0"/>
              </a:spcAft>
              <a:buClr>
                <a:srgbClr val="000000"/>
              </a:buClr>
              <a:buSzPts val="1800"/>
              <a:buFont typeface="Arial"/>
              <a:buNone/>
            </a:pPr>
            <a:endParaRPr sz="2400" dirty="0">
              <a:solidFill>
                <a:srgbClr val="000000"/>
              </a:solidFill>
              <a:latin typeface="Avenir"/>
              <a:ea typeface="Avenir"/>
              <a:cs typeface="Avenir"/>
              <a:sym typeface="Avenir"/>
            </a:endParaRPr>
          </a:p>
        </p:txBody>
      </p:sp>
      <p:sp>
        <p:nvSpPr>
          <p:cNvPr id="343" name="Google Shape;343;p12"/>
          <p:cNvSpPr/>
          <p:nvPr/>
        </p:nvSpPr>
        <p:spPr>
          <a:xfrm>
            <a:off x="14367" y="-1"/>
            <a:ext cx="12192000" cy="1161338"/>
          </a:xfrm>
          <a:prstGeom prst="rect">
            <a:avLst/>
          </a:prstGeom>
          <a:solidFill>
            <a:srgbClr val="008B8D"/>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2600" b="1">
                <a:solidFill>
                  <a:srgbClr val="FFFFFF"/>
                </a:solidFill>
                <a:latin typeface="Avenir"/>
                <a:ea typeface="Avenir"/>
                <a:cs typeface="Avenir"/>
                <a:sym typeface="Avenir"/>
              </a:rPr>
              <a:t>National Biodiversity Strategies and Action Plans - Kunming-Montreal Global Biodiversity Framework </a:t>
            </a:r>
            <a:endParaRPr sz="2600">
              <a:solidFill>
                <a:srgbClr val="000000"/>
              </a:solidFill>
              <a:latin typeface="Avenir"/>
              <a:ea typeface="Avenir"/>
              <a:cs typeface="Avenir"/>
              <a:sym typeface="Avenir"/>
            </a:endParaRPr>
          </a:p>
        </p:txBody>
      </p:sp>
      <p:graphicFrame>
        <p:nvGraphicFramePr>
          <p:cNvPr id="2" name="Diagram 1">
            <a:extLst>
              <a:ext uri="{FF2B5EF4-FFF2-40B4-BE49-F238E27FC236}">
                <a16:creationId xmlns:a16="http://schemas.microsoft.com/office/drawing/2014/main" id="{5FA39DC5-0B53-A0EA-8325-58BB96588E4F}"/>
              </a:ext>
            </a:extLst>
          </p:cNvPr>
          <p:cNvGraphicFramePr/>
          <p:nvPr>
            <p:extLst>
              <p:ext uri="{D42A27DB-BD31-4B8C-83A1-F6EECF244321}">
                <p14:modId xmlns:p14="http://schemas.microsoft.com/office/powerpoint/2010/main" val="1376745410"/>
              </p:ext>
            </p:extLst>
          </p:nvPr>
        </p:nvGraphicFramePr>
        <p:xfrm>
          <a:off x="6104207" y="1769958"/>
          <a:ext cx="5805268" cy="4881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342;p12">
            <a:extLst>
              <a:ext uri="{FF2B5EF4-FFF2-40B4-BE49-F238E27FC236}">
                <a16:creationId xmlns:a16="http://schemas.microsoft.com/office/drawing/2014/main" id="{B4145732-1A73-C2BD-A1A8-D7DFAEAA86A9}"/>
              </a:ext>
            </a:extLst>
          </p:cNvPr>
          <p:cNvSpPr/>
          <p:nvPr/>
        </p:nvSpPr>
        <p:spPr>
          <a:xfrm>
            <a:off x="7541746" y="981339"/>
            <a:ext cx="4764855" cy="4881596"/>
          </a:xfrm>
          <a:prstGeom prst="rect">
            <a:avLst/>
          </a:prstGeom>
          <a:noFill/>
          <a:ln>
            <a:noFill/>
          </a:ln>
        </p:spPr>
        <p:txBody>
          <a:bodyPr spcFirstLastPara="1" wrap="square" lIns="0" tIns="0" rIns="0" bIns="0" anchor="t" anchorCtr="0">
            <a:noAutofit/>
          </a:bodyPr>
          <a:lstStyle/>
          <a:p>
            <a:pPr marL="609585" marR="0" lvl="0" indent="-457188" algn="just" rtl="0">
              <a:spcBef>
                <a:spcPts val="0"/>
              </a:spcBef>
              <a:spcAft>
                <a:spcPts val="0"/>
              </a:spcAft>
              <a:buClr>
                <a:schemeClr val="dk1"/>
              </a:buClr>
              <a:buSzPts val="1800"/>
              <a:buFont typeface="Avenir"/>
              <a:buChar char="●"/>
            </a:pPr>
            <a:endParaRPr lang="en-GB" sz="2400" b="1" dirty="0">
              <a:solidFill>
                <a:srgbClr val="009999"/>
              </a:solidFill>
              <a:latin typeface="Avenir"/>
              <a:ea typeface="Avenir"/>
              <a:cs typeface="Avenir"/>
              <a:sym typeface="Avenir"/>
            </a:endParaRPr>
          </a:p>
          <a:p>
            <a:pPr marL="152397" marR="0" lvl="0" algn="just" rtl="0">
              <a:spcBef>
                <a:spcPts val="0"/>
              </a:spcBef>
              <a:spcAft>
                <a:spcPts val="0"/>
              </a:spcAft>
              <a:buClr>
                <a:srgbClr val="000000"/>
              </a:buClr>
              <a:buSzPts val="1800"/>
            </a:pPr>
            <a:r>
              <a:rPr lang="en-GB" sz="2400" b="1" dirty="0">
                <a:solidFill>
                  <a:srgbClr val="009999"/>
                </a:solidFill>
                <a:latin typeface="Avenir"/>
                <a:ea typeface="Avenir"/>
                <a:cs typeface="Avenir"/>
                <a:sym typeface="Avenir"/>
              </a:rPr>
              <a:t>Why is it important? </a:t>
            </a:r>
          </a:p>
          <a:p>
            <a:pPr marL="609585" marR="0" lvl="0" indent="-457188" algn="just" rtl="0">
              <a:spcBef>
                <a:spcPts val="0"/>
              </a:spcBef>
              <a:spcAft>
                <a:spcPts val="0"/>
              </a:spcAft>
              <a:buClr>
                <a:srgbClr val="000000"/>
              </a:buClr>
              <a:buSzPts val="1800"/>
              <a:buFont typeface="Arial"/>
              <a:buChar char="●"/>
            </a:pPr>
            <a:endParaRPr lang="en-GB" sz="2400" b="1" dirty="0">
              <a:solidFill>
                <a:srgbClr val="009999"/>
              </a:solidFill>
              <a:latin typeface="Avenir"/>
              <a:ea typeface="Avenir"/>
              <a:cs typeface="Avenir"/>
              <a:sym typeface="Avenir"/>
            </a:endParaRPr>
          </a:p>
          <a:p>
            <a:pPr marL="609585" marR="0" lvl="0" indent="-457188" algn="just" rtl="0">
              <a:spcBef>
                <a:spcPts val="0"/>
              </a:spcBef>
              <a:spcAft>
                <a:spcPts val="0"/>
              </a:spcAft>
              <a:buClr>
                <a:srgbClr val="000000"/>
              </a:buClr>
              <a:buSzPts val="1800"/>
              <a:buFont typeface="Arial"/>
              <a:buChar char="●"/>
            </a:pPr>
            <a:endParaRPr lang="en-GB" sz="2400" b="1" dirty="0">
              <a:solidFill>
                <a:srgbClr val="009999"/>
              </a:solidFill>
              <a:latin typeface="Avenir"/>
              <a:ea typeface="Avenir"/>
              <a:cs typeface="Avenir"/>
              <a:sym typeface="Avenir"/>
            </a:endParaRPr>
          </a:p>
          <a:p>
            <a:pPr marL="609585" marR="0" lvl="0" indent="-457188" algn="just" rtl="0">
              <a:spcBef>
                <a:spcPts val="0"/>
              </a:spcBef>
              <a:spcAft>
                <a:spcPts val="0"/>
              </a:spcAft>
              <a:buClr>
                <a:srgbClr val="000000"/>
              </a:buClr>
              <a:buSzPts val="1800"/>
              <a:buFont typeface="Arial"/>
              <a:buChar char="●"/>
            </a:pPr>
            <a:endParaRPr sz="2400" dirty="0">
              <a:solidFill>
                <a:srgbClr val="000000"/>
              </a:solidFill>
              <a:latin typeface="Avenir"/>
              <a:ea typeface="Avenir"/>
              <a:cs typeface="Avenir"/>
              <a:sym typeface="Avenir"/>
            </a:endParaRPr>
          </a:p>
          <a:p>
            <a:pPr marL="609585" marR="0" lvl="0" indent="-342888" algn="just" rtl="0">
              <a:spcBef>
                <a:spcPts val="0"/>
              </a:spcBef>
              <a:spcAft>
                <a:spcPts val="0"/>
              </a:spcAft>
              <a:buClr>
                <a:srgbClr val="000000"/>
              </a:buClr>
              <a:buSzPts val="1800"/>
              <a:buFont typeface="Arial"/>
              <a:buNone/>
            </a:pPr>
            <a:endParaRPr sz="2400" dirty="0">
              <a:solidFill>
                <a:srgbClr val="000000"/>
              </a:solidFill>
              <a:latin typeface="Avenir"/>
              <a:ea typeface="Avenir"/>
              <a:cs typeface="Avenir"/>
              <a:sym typeface="Avenir"/>
            </a:endParaRPr>
          </a:p>
          <a:p>
            <a:pPr marL="609585" marR="0" lvl="0" indent="-342888" algn="l" rtl="0">
              <a:spcBef>
                <a:spcPts val="0"/>
              </a:spcBef>
              <a:spcAft>
                <a:spcPts val="0"/>
              </a:spcAft>
              <a:buClr>
                <a:srgbClr val="000000"/>
              </a:buClr>
              <a:buSzPts val="1800"/>
              <a:buFont typeface="Arial"/>
              <a:buNone/>
            </a:pPr>
            <a:endParaRPr sz="2400" dirty="0">
              <a:solidFill>
                <a:srgbClr val="000000"/>
              </a:solidFill>
              <a:latin typeface="Avenir"/>
              <a:ea typeface="Avenir"/>
              <a:cs typeface="Avenir"/>
              <a:sym typeface="Avenir"/>
            </a:endParaRPr>
          </a:p>
        </p:txBody>
      </p:sp>
    </p:spTree>
    <p:extLst>
      <p:ext uri="{BB962C8B-B14F-4D97-AF65-F5344CB8AC3E}">
        <p14:creationId xmlns:p14="http://schemas.microsoft.com/office/powerpoint/2010/main" val="3718116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3"/>
          <p:cNvSpPr/>
          <p:nvPr/>
        </p:nvSpPr>
        <p:spPr>
          <a:xfrm>
            <a:off x="14367" y="-1"/>
            <a:ext cx="12192000" cy="1161338"/>
          </a:xfrm>
          <a:prstGeom prst="rect">
            <a:avLst/>
          </a:prstGeom>
          <a:solidFill>
            <a:srgbClr val="008B8D"/>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2600" b="1" dirty="0">
                <a:solidFill>
                  <a:srgbClr val="FFFFFF"/>
                </a:solidFill>
                <a:latin typeface="Avenir"/>
                <a:ea typeface="Avenir"/>
                <a:cs typeface="Avenir"/>
                <a:sym typeface="Avenir"/>
              </a:rPr>
              <a:t>Eastern Europe in the context of CBD and GBF</a:t>
            </a:r>
            <a:endParaRPr sz="2600" dirty="0">
              <a:solidFill>
                <a:srgbClr val="000000"/>
              </a:solidFill>
              <a:latin typeface="Avenir"/>
              <a:ea typeface="Avenir"/>
              <a:cs typeface="Avenir"/>
              <a:sym typeface="Avenir"/>
            </a:endParaRPr>
          </a:p>
        </p:txBody>
      </p:sp>
      <p:sp>
        <p:nvSpPr>
          <p:cNvPr id="349" name="Google Shape;349;p13"/>
          <p:cNvSpPr/>
          <p:nvPr/>
        </p:nvSpPr>
        <p:spPr>
          <a:xfrm>
            <a:off x="327754" y="1756228"/>
            <a:ext cx="11457845" cy="4084745"/>
          </a:xfrm>
          <a:prstGeom prst="rect">
            <a:avLst/>
          </a:prstGeom>
          <a:noFill/>
          <a:ln>
            <a:noFill/>
          </a:ln>
        </p:spPr>
        <p:txBody>
          <a:bodyPr spcFirstLastPara="1" wrap="square" lIns="0" tIns="0" rIns="0" bIns="0" anchor="t" anchorCtr="0">
            <a:noAutofit/>
          </a:bodyPr>
          <a:lstStyle/>
          <a:p>
            <a:pPr marL="609585" lvl="0" indent="-457188" algn="just">
              <a:buClr>
                <a:schemeClr val="dk1"/>
              </a:buClr>
              <a:buSzPts val="1800"/>
              <a:buFont typeface="Avenir"/>
              <a:buChar char="●"/>
            </a:pPr>
            <a:r>
              <a:rPr lang="en-GB" sz="2600" b="1" dirty="0">
                <a:solidFill>
                  <a:srgbClr val="009999"/>
                </a:solidFill>
                <a:latin typeface="Avenir"/>
                <a:ea typeface="Avenir"/>
                <a:cs typeface="Avenir"/>
                <a:sym typeface="Avenir"/>
              </a:rPr>
              <a:t>Capacity building</a:t>
            </a:r>
            <a:r>
              <a:rPr lang="en-GB" sz="2600" b="1" i="0" u="none" strike="noStrike" dirty="0">
                <a:solidFill>
                  <a:schemeClr val="accent6">
                    <a:lumMod val="75000"/>
                  </a:schemeClr>
                </a:solidFill>
                <a:latin typeface="Avenir"/>
                <a:ea typeface="Avenir"/>
                <a:cs typeface="Avenir"/>
                <a:sym typeface="Avenir"/>
              </a:rPr>
              <a:t> </a:t>
            </a:r>
            <a:r>
              <a:rPr lang="en-GB" sz="2600" b="1" i="0" u="none" strike="noStrike" dirty="0">
                <a:solidFill>
                  <a:schemeClr val="tx1"/>
                </a:solidFill>
                <a:latin typeface="Avenir"/>
                <a:ea typeface="Avenir"/>
                <a:cs typeface="Avenir"/>
                <a:sym typeface="Avenir"/>
              </a:rPr>
              <a:t>– </a:t>
            </a:r>
            <a:r>
              <a:rPr lang="en-GB" sz="2600" i="0" u="sng" strike="noStrike" dirty="0">
                <a:solidFill>
                  <a:schemeClr val="tx1"/>
                </a:solidFill>
                <a:latin typeface="Avenir"/>
                <a:ea typeface="Avenir"/>
                <a:cs typeface="Avenir"/>
                <a:sym typeface="Avenir"/>
              </a:rPr>
              <a:t>international cooperation and cross-ministerial-experts cooperation</a:t>
            </a:r>
            <a:r>
              <a:rPr lang="en-GB" sz="2600" i="0" u="none" strike="noStrike" dirty="0">
                <a:solidFill>
                  <a:schemeClr val="tx1"/>
                </a:solidFill>
                <a:latin typeface="Avenir"/>
                <a:ea typeface="Avenir"/>
                <a:cs typeface="Avenir"/>
                <a:sym typeface="Avenir"/>
              </a:rPr>
              <a:t>, supporting genetic diversity assessments for conservation problems and greater recognition of conservation of genetic diversity in NBSAP;</a:t>
            </a:r>
            <a:endParaRPr dirty="0">
              <a:solidFill>
                <a:schemeClr val="tx1"/>
              </a:solidFill>
            </a:endParaRPr>
          </a:p>
          <a:p>
            <a:pPr marL="609585" lvl="0" indent="-457188" algn="just">
              <a:buClr>
                <a:schemeClr val="dk1"/>
              </a:buClr>
              <a:buSzPts val="1800"/>
              <a:buFont typeface="Avenir"/>
              <a:buChar char="●"/>
            </a:pPr>
            <a:r>
              <a:rPr lang="en-GB" sz="2600" b="1" dirty="0">
                <a:solidFill>
                  <a:srgbClr val="009999"/>
                </a:solidFill>
                <a:latin typeface="Avenir"/>
                <a:ea typeface="Avenir"/>
                <a:cs typeface="Avenir"/>
                <a:sym typeface="Avenir"/>
              </a:rPr>
              <a:t>Raise awareness </a:t>
            </a:r>
            <a:r>
              <a:rPr lang="en-GB" sz="2600" i="0" u="none" strike="noStrike" dirty="0">
                <a:solidFill>
                  <a:schemeClr val="tx1"/>
                </a:solidFill>
                <a:latin typeface="Avenir"/>
                <a:ea typeface="Avenir"/>
                <a:cs typeface="Avenir"/>
                <a:sym typeface="Avenir"/>
              </a:rPr>
              <a:t>about the value and importance of genetic diversity in key stakeholder groups;</a:t>
            </a:r>
            <a:endParaRPr dirty="0">
              <a:solidFill>
                <a:schemeClr val="tx1"/>
              </a:solidFill>
            </a:endParaRPr>
          </a:p>
          <a:p>
            <a:pPr marL="609585" lvl="0" indent="-457188" algn="just">
              <a:buClr>
                <a:schemeClr val="dk1"/>
              </a:buClr>
              <a:buSzPts val="1800"/>
              <a:buFont typeface="Avenir"/>
              <a:buChar char="●"/>
            </a:pPr>
            <a:r>
              <a:rPr lang="en-GB" sz="2600" i="0" u="none" strike="noStrike" dirty="0">
                <a:solidFill>
                  <a:schemeClr val="tx1"/>
                </a:solidFill>
                <a:latin typeface="Avenir"/>
                <a:ea typeface="Avenir"/>
                <a:cs typeface="Avenir"/>
                <a:sym typeface="Avenir"/>
              </a:rPr>
              <a:t>Promote</a:t>
            </a:r>
            <a:r>
              <a:rPr lang="en-GB" sz="2600" b="1" i="0" u="none" strike="noStrike" dirty="0">
                <a:solidFill>
                  <a:schemeClr val="tx1"/>
                </a:solidFill>
                <a:latin typeface="Avenir"/>
                <a:ea typeface="Avenir"/>
                <a:cs typeface="Avenir"/>
                <a:sym typeface="Avenir"/>
              </a:rPr>
              <a:t> </a:t>
            </a:r>
            <a:r>
              <a:rPr lang="en-GB" sz="2600" b="1" dirty="0">
                <a:solidFill>
                  <a:srgbClr val="009999"/>
                </a:solidFill>
                <a:latin typeface="Avenir"/>
                <a:ea typeface="Avenir"/>
                <a:cs typeface="Avenir"/>
                <a:sym typeface="Avenir"/>
              </a:rPr>
              <a:t>transnational</a:t>
            </a:r>
            <a:r>
              <a:rPr lang="en-GB" sz="2600" b="1" i="0" u="none" strike="noStrike" dirty="0">
                <a:solidFill>
                  <a:schemeClr val="tx1"/>
                </a:solidFill>
                <a:latin typeface="Avenir"/>
                <a:ea typeface="Avenir"/>
                <a:cs typeface="Avenir"/>
                <a:sym typeface="Avenir"/>
              </a:rPr>
              <a:t> </a:t>
            </a:r>
            <a:r>
              <a:rPr lang="en-GB" sz="2600" i="0" u="none" strike="noStrike" dirty="0">
                <a:solidFill>
                  <a:schemeClr val="tx1"/>
                </a:solidFill>
                <a:latin typeface="Avenir"/>
                <a:ea typeface="Avenir"/>
                <a:cs typeface="Avenir"/>
                <a:sym typeface="Avenir"/>
              </a:rPr>
              <a:t>mutual experience exchange, and the active participation of Eastern European countries;</a:t>
            </a:r>
            <a:endParaRPr dirty="0">
              <a:solidFill>
                <a:schemeClr val="tx1"/>
              </a:solidFill>
            </a:endParaRPr>
          </a:p>
          <a:p>
            <a:pPr marL="609585" lvl="0" indent="-457188" algn="just">
              <a:buClr>
                <a:schemeClr val="dk1"/>
              </a:buClr>
              <a:buSzPts val="1800"/>
              <a:buFont typeface="Avenir"/>
              <a:buChar char="●"/>
            </a:pPr>
            <a:r>
              <a:rPr lang="en-GB" sz="2600" dirty="0">
                <a:solidFill>
                  <a:schemeClr val="tx1"/>
                </a:solidFill>
                <a:latin typeface="Avenir"/>
                <a:ea typeface="Avenir"/>
                <a:cs typeface="Avenir"/>
                <a:sym typeface="Avenir"/>
              </a:rPr>
              <a:t>Build</a:t>
            </a:r>
            <a:r>
              <a:rPr lang="en-GB" sz="2600" b="1" dirty="0">
                <a:solidFill>
                  <a:schemeClr val="tx1"/>
                </a:solidFill>
                <a:latin typeface="Avenir"/>
                <a:ea typeface="Avenir"/>
                <a:cs typeface="Avenir"/>
                <a:sym typeface="Avenir"/>
              </a:rPr>
              <a:t> </a:t>
            </a:r>
            <a:r>
              <a:rPr lang="en-GB" sz="2600" b="1" dirty="0">
                <a:solidFill>
                  <a:srgbClr val="009999"/>
                </a:solidFill>
                <a:latin typeface="Avenir"/>
                <a:ea typeface="Avenir"/>
                <a:cs typeface="Avenir"/>
                <a:sym typeface="Avenir"/>
              </a:rPr>
              <a:t>genetic monitoring programmes </a:t>
            </a:r>
            <a:r>
              <a:rPr lang="en-GB" sz="2600" i="0" u="none" strike="noStrike" dirty="0">
                <a:solidFill>
                  <a:schemeClr val="tx1"/>
                </a:solidFill>
                <a:latin typeface="Avenir"/>
                <a:ea typeface="Avenir"/>
                <a:cs typeface="Avenir"/>
                <a:sym typeface="Avenir"/>
              </a:rPr>
              <a:t>with long-term allocation of resources not limited to a project lifespan;</a:t>
            </a:r>
          </a:p>
          <a:p>
            <a:pPr marL="609585" marR="0" lvl="0" indent="-342888" algn="just" rtl="0">
              <a:spcBef>
                <a:spcPts val="0"/>
              </a:spcBef>
              <a:spcAft>
                <a:spcPts val="0"/>
              </a:spcAft>
              <a:buClr>
                <a:schemeClr val="dk1"/>
              </a:buClr>
              <a:buSzPts val="1800"/>
              <a:buFont typeface="Avenir"/>
              <a:buNone/>
            </a:pPr>
            <a:endParaRPr sz="2600" b="1" i="0" u="none" strike="noStrike" dirty="0">
              <a:solidFill>
                <a:srgbClr val="009999"/>
              </a:solidFill>
              <a:latin typeface="Avenir"/>
              <a:ea typeface="Avenir"/>
              <a:cs typeface="Avenir"/>
              <a:sym typeface="Avenir"/>
            </a:endParaRPr>
          </a:p>
          <a:p>
            <a:pPr marL="609585" marR="0" lvl="0" indent="-342888" algn="l" rtl="0">
              <a:spcBef>
                <a:spcPts val="0"/>
              </a:spcBef>
              <a:spcAft>
                <a:spcPts val="0"/>
              </a:spcAft>
              <a:buClr>
                <a:schemeClr val="dk1"/>
              </a:buClr>
              <a:buSzPts val="1800"/>
              <a:buFont typeface="Avenir"/>
              <a:buNone/>
            </a:pPr>
            <a:endParaRPr sz="1800" b="0" i="0" u="none" strike="noStrike" dirty="0">
              <a:solidFill>
                <a:srgbClr val="000000"/>
              </a:solidFill>
              <a:latin typeface="Avenir"/>
              <a:ea typeface="Avenir"/>
              <a:cs typeface="Avenir"/>
              <a:sym typeface="Avenir"/>
            </a:endParaRPr>
          </a:p>
          <a:p>
            <a:pPr marL="609585" marR="0" lvl="0" indent="-342888" algn="just" rtl="0">
              <a:spcBef>
                <a:spcPts val="0"/>
              </a:spcBef>
              <a:spcAft>
                <a:spcPts val="0"/>
              </a:spcAft>
              <a:buClr>
                <a:srgbClr val="000000"/>
              </a:buClr>
              <a:buSzPts val="1800"/>
              <a:buFont typeface="Arial"/>
              <a:buNone/>
            </a:pPr>
            <a:endParaRPr sz="2400" dirty="0">
              <a:solidFill>
                <a:srgbClr val="000000"/>
              </a:solidFill>
              <a:latin typeface="Avenir"/>
              <a:ea typeface="Avenir"/>
              <a:cs typeface="Avenir"/>
              <a:sym typeface="Avenir"/>
            </a:endParaRPr>
          </a:p>
          <a:p>
            <a:pPr marL="609585" marR="0" lvl="0" indent="-342888" algn="l" rtl="0">
              <a:spcBef>
                <a:spcPts val="0"/>
              </a:spcBef>
              <a:spcAft>
                <a:spcPts val="0"/>
              </a:spcAft>
              <a:buClr>
                <a:srgbClr val="000000"/>
              </a:buClr>
              <a:buSzPts val="1800"/>
              <a:buFont typeface="Arial"/>
              <a:buNone/>
            </a:pPr>
            <a:endParaRPr sz="2400" dirty="0">
              <a:solidFill>
                <a:srgbClr val="000000"/>
              </a:solidFill>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4"/>
          <p:cNvSpPr txBox="1">
            <a:spLocks noGrp="1"/>
          </p:cNvSpPr>
          <p:nvPr>
            <p:ph type="title"/>
          </p:nvPr>
        </p:nvSpPr>
        <p:spPr>
          <a:xfrm>
            <a:off x="695063" y="840552"/>
            <a:ext cx="11070300" cy="302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3000"/>
              <a:buFont typeface="Arial"/>
              <a:buNone/>
            </a:pPr>
            <a:endParaRPr sz="3000" b="1"/>
          </a:p>
          <a:p>
            <a:pPr marL="0" lvl="0" indent="0" algn="ctr" rtl="0">
              <a:lnSpc>
                <a:spcPct val="90000"/>
              </a:lnSpc>
              <a:spcBef>
                <a:spcPts val="0"/>
              </a:spcBef>
              <a:spcAft>
                <a:spcPts val="0"/>
              </a:spcAft>
              <a:buClr>
                <a:schemeClr val="dk2"/>
              </a:buClr>
              <a:buSzPts val="3000"/>
              <a:buFont typeface="Arial"/>
              <a:buNone/>
            </a:pPr>
            <a:endParaRPr sz="3000" b="1"/>
          </a:p>
          <a:p>
            <a:pPr marL="0" lvl="0" indent="0" algn="ctr" rtl="0">
              <a:lnSpc>
                <a:spcPct val="90000"/>
              </a:lnSpc>
              <a:spcBef>
                <a:spcPts val="0"/>
              </a:spcBef>
              <a:spcAft>
                <a:spcPts val="0"/>
              </a:spcAft>
              <a:buClr>
                <a:schemeClr val="dk2"/>
              </a:buClr>
              <a:buSzPts val="3000"/>
              <a:buFont typeface="Arial"/>
              <a:buNone/>
            </a:pPr>
            <a:r>
              <a:rPr lang="en-GB" sz="3400" b="1"/>
              <a:t>PART 2: MONITORING OF GENETIC DIVERSITY </a:t>
            </a:r>
            <a:endParaRPr sz="3400" b="1"/>
          </a:p>
          <a:p>
            <a:pPr marL="0" lvl="0" indent="0" algn="ctr" rtl="0">
              <a:lnSpc>
                <a:spcPct val="90000"/>
              </a:lnSpc>
              <a:spcBef>
                <a:spcPts val="0"/>
              </a:spcBef>
              <a:spcAft>
                <a:spcPts val="0"/>
              </a:spcAft>
              <a:buClr>
                <a:schemeClr val="dk2"/>
              </a:buClr>
              <a:buSzPts val="3000"/>
              <a:buFont typeface="Arial"/>
              <a:buNone/>
            </a:pPr>
            <a:r>
              <a:rPr lang="en-GB" sz="3400" b="1"/>
              <a:t> ACCESS AND BENEFIT SHARING  </a:t>
            </a:r>
            <a:br>
              <a:rPr lang="en-GB" sz="3000" b="1" cap="none"/>
            </a:br>
            <a:endParaRPr sz="3000"/>
          </a:p>
        </p:txBody>
      </p:sp>
      <p:sp>
        <p:nvSpPr>
          <p:cNvPr id="342" name="Google Shape;342;p14"/>
          <p:cNvSpPr txBox="1">
            <a:spLocks noGrp="1"/>
          </p:cNvSpPr>
          <p:nvPr>
            <p:ph type="body" idx="1"/>
          </p:nvPr>
        </p:nvSpPr>
        <p:spPr>
          <a:xfrm>
            <a:off x="695064" y="3290508"/>
            <a:ext cx="11070214" cy="3033133"/>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1000"/>
              </a:spcBef>
              <a:spcAft>
                <a:spcPts val="0"/>
              </a:spcAft>
              <a:buSzPts val="1800"/>
              <a:buNone/>
            </a:pPr>
            <a:r>
              <a:rPr lang="en-GB" b="1"/>
              <a:t>Dr. Elena Buzan </a:t>
            </a:r>
            <a:endParaRPr/>
          </a:p>
          <a:p>
            <a:pPr marL="0" lvl="0" indent="0" algn="l" rtl="0">
              <a:lnSpc>
                <a:spcPct val="110000"/>
              </a:lnSpc>
              <a:spcBef>
                <a:spcPts val="1000"/>
              </a:spcBef>
              <a:spcAft>
                <a:spcPts val="0"/>
              </a:spcAft>
              <a:buClr>
                <a:schemeClr val="dk1"/>
              </a:buClr>
              <a:buSzPts val="2400"/>
              <a:buFont typeface="Arial"/>
              <a:buNone/>
            </a:pPr>
            <a:r>
              <a:rPr lang="en-GB"/>
              <a:t>Professor, University of Primorska, Sloveni</a:t>
            </a:r>
            <a:r>
              <a:rPr lang="en-GB" sz="2400"/>
              <a:t>a </a:t>
            </a:r>
            <a:endParaRPr/>
          </a:p>
          <a:p>
            <a:pPr marL="0" lvl="0" indent="0" algn="l" rtl="0">
              <a:lnSpc>
                <a:spcPct val="115000"/>
              </a:lnSpc>
              <a:spcBef>
                <a:spcPts val="0"/>
              </a:spcBef>
              <a:spcAft>
                <a:spcPts val="0"/>
              </a:spcAft>
              <a:buClr>
                <a:schemeClr val="dk1"/>
              </a:buClr>
              <a:buSzPts val="1100"/>
              <a:buFont typeface="Arial"/>
              <a:buNone/>
            </a:pPr>
            <a:endParaRPr/>
          </a:p>
        </p:txBody>
      </p:sp>
      <p:sp>
        <p:nvSpPr>
          <p:cNvPr id="343" name="Google Shape;343;p14"/>
          <p:cNvSpPr txBox="1"/>
          <p:nvPr/>
        </p:nvSpPr>
        <p:spPr>
          <a:xfrm>
            <a:off x="3037114" y="3244334"/>
            <a:ext cx="610688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a:ln>
                  <a:noFill/>
                </a:ln>
                <a:solidFill>
                  <a:srgbClr val="000000"/>
                </a:solidFill>
                <a:effectLst/>
                <a:uLnTx/>
                <a:uFillTx/>
                <a:latin typeface="Avenir"/>
                <a:ea typeface="Avenir"/>
                <a:cs typeface="Avenir"/>
                <a:sym typeface="Avenir"/>
              </a:rPr>
              <a:t> </a:t>
            </a: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344" name="Google Shape;344;p14"/>
          <p:cNvSpPr txBox="1"/>
          <p:nvPr/>
        </p:nvSpPr>
        <p:spPr>
          <a:xfrm>
            <a:off x="3037114" y="3244334"/>
            <a:ext cx="610688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a:ln>
                  <a:noFill/>
                </a:ln>
                <a:solidFill>
                  <a:srgbClr val="000000"/>
                </a:solidFill>
                <a:effectLst/>
                <a:uLnTx/>
                <a:uFillTx/>
                <a:latin typeface="Avenir"/>
                <a:ea typeface="Avenir"/>
                <a:cs typeface="Avenir"/>
                <a:sym typeface="Avenir"/>
              </a:rPr>
              <a:t> </a:t>
            </a: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345" name="Google Shape;345;p14"/>
          <p:cNvSpPr txBox="1"/>
          <p:nvPr/>
        </p:nvSpPr>
        <p:spPr>
          <a:xfrm>
            <a:off x="3037114" y="3244334"/>
            <a:ext cx="610688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a:ln>
                  <a:noFill/>
                </a:ln>
                <a:solidFill>
                  <a:srgbClr val="000000"/>
                </a:solidFill>
                <a:effectLst/>
                <a:uLnTx/>
                <a:uFillTx/>
                <a:latin typeface="Avenir"/>
                <a:ea typeface="Avenir"/>
                <a:cs typeface="Avenir"/>
                <a:sym typeface="Avenir"/>
              </a:rPr>
              <a:t> </a:t>
            </a: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346" name="Google Shape;346;p14"/>
          <p:cNvSpPr txBox="1"/>
          <p:nvPr/>
        </p:nvSpPr>
        <p:spPr>
          <a:xfrm>
            <a:off x="3037114" y="3244334"/>
            <a:ext cx="610688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a:ln>
                  <a:noFill/>
                </a:ln>
                <a:solidFill>
                  <a:srgbClr val="000000"/>
                </a:solidFill>
                <a:effectLst/>
                <a:uLnTx/>
                <a:uFillTx/>
                <a:latin typeface="Avenir"/>
                <a:ea typeface="Avenir"/>
                <a:cs typeface="Avenir"/>
                <a:sym typeface="Avenir"/>
              </a:rPr>
              <a:t> </a:t>
            </a: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07C03B-E7B5-46AA-AB99-55D80A32D1F9}"/>
              </a:ext>
            </a:extLst>
          </p:cNvPr>
          <p:cNvSpPr/>
          <p:nvPr/>
        </p:nvSpPr>
        <p:spPr>
          <a:xfrm>
            <a:off x="5395188" y="3724928"/>
            <a:ext cx="3085117" cy="3069683"/>
          </a:xfrm>
          <a:prstGeom prst="rect">
            <a:avLst/>
          </a:prstGeom>
          <a:solidFill>
            <a:srgbClr val="09347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Title 3">
            <a:extLst>
              <a:ext uri="{FF2B5EF4-FFF2-40B4-BE49-F238E27FC236}">
                <a16:creationId xmlns:a16="http://schemas.microsoft.com/office/drawing/2014/main" id="{6FE87C42-9372-F43E-EB6B-B119B9034A51}"/>
              </a:ext>
            </a:extLst>
          </p:cNvPr>
          <p:cNvSpPr>
            <a:spLocks noGrp="1"/>
          </p:cNvSpPr>
          <p:nvPr>
            <p:ph type="ctrTitle"/>
          </p:nvPr>
        </p:nvSpPr>
        <p:spPr>
          <a:xfrm>
            <a:off x="5567260" y="3429000"/>
            <a:ext cx="2711535" cy="2864605"/>
          </a:xfrm>
        </p:spPr>
        <p:txBody>
          <a:bodyPr anchor="ctr">
            <a:noAutofit/>
          </a:bodyPr>
          <a:lstStyle/>
          <a:p>
            <a:pPr>
              <a:lnSpc>
                <a:spcPct val="110000"/>
              </a:lnSpc>
            </a:pPr>
            <a:r>
              <a:rPr lang="sl-SI" sz="3000" dirty="0">
                <a:solidFill>
                  <a:schemeClr val="bg1"/>
                </a:solidFill>
                <a:latin typeface="Arial" panose="020B0604020202020204" pitchFamily="34" charset="0"/>
                <a:ea typeface="Verdana" panose="020B0604030504040204" pitchFamily="34" charset="0"/>
                <a:cs typeface="Arial" panose="020B0604020202020204" pitchFamily="34" charset="0"/>
              </a:rPr>
              <a:t>UNIVERSITY OF </a:t>
            </a:r>
            <a:br>
              <a:rPr lang="sl-SI" sz="3000" dirty="0">
                <a:solidFill>
                  <a:schemeClr val="bg1"/>
                </a:solidFill>
                <a:latin typeface="Arial" panose="020B0604020202020204" pitchFamily="34" charset="0"/>
                <a:ea typeface="Verdana" panose="020B0604030504040204" pitchFamily="34" charset="0"/>
                <a:cs typeface="Arial" panose="020B0604020202020204" pitchFamily="34" charset="0"/>
              </a:rPr>
            </a:br>
            <a:r>
              <a:rPr lang="sl-SI" sz="3000" dirty="0">
                <a:solidFill>
                  <a:schemeClr val="bg1"/>
                </a:solidFill>
                <a:latin typeface="Arial" panose="020B0604020202020204" pitchFamily="34" charset="0"/>
                <a:ea typeface="Verdana" panose="020B0604030504040204" pitchFamily="34" charset="0"/>
                <a:cs typeface="Arial" panose="020B0604020202020204" pitchFamily="34" charset="0"/>
              </a:rPr>
              <a:t>PRIMORSKA</a:t>
            </a:r>
            <a:br>
              <a:rPr lang="en-US" sz="3000" dirty="0">
                <a:solidFill>
                  <a:schemeClr val="bg1"/>
                </a:solidFill>
                <a:latin typeface="Arial" panose="020B0604020202020204" pitchFamily="34" charset="0"/>
                <a:ea typeface="Verdana" panose="020B0604030504040204" pitchFamily="34" charset="0"/>
                <a:cs typeface="Arial" panose="020B0604020202020204" pitchFamily="34" charset="0"/>
              </a:rPr>
            </a:br>
            <a:endParaRPr lang="sl-SI" sz="30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4F7FA11-E3D6-4460-90E4-70702FADF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0305" y="3685860"/>
            <a:ext cx="3708412" cy="3108752"/>
          </a:xfrm>
          <a:prstGeom prst="rect">
            <a:avLst/>
          </a:prstGeom>
        </p:spPr>
      </p:pic>
      <p:sp>
        <p:nvSpPr>
          <p:cNvPr id="3" name="TextBox 2">
            <a:extLst>
              <a:ext uri="{FF2B5EF4-FFF2-40B4-BE49-F238E27FC236}">
                <a16:creationId xmlns:a16="http://schemas.microsoft.com/office/drawing/2014/main" id="{C06C8EF3-2635-4DFC-B62D-013E0165C5E6}"/>
              </a:ext>
            </a:extLst>
          </p:cNvPr>
          <p:cNvSpPr txBox="1"/>
          <p:nvPr/>
        </p:nvSpPr>
        <p:spPr>
          <a:xfrm>
            <a:off x="5517372" y="5360550"/>
            <a:ext cx="284075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a:sym typeface="Arial"/>
              </a:rPr>
              <a:t>FACULTY OF MATHEMATICS, </a:t>
            </a:r>
            <a:br>
              <a:rPr kumimoji="0" lang="sl-SI"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a:sym typeface="Arial"/>
              </a:rPr>
            </a:br>
            <a:r>
              <a:rPr kumimoji="0" lang="sl-SI"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a:sym typeface="Arial"/>
              </a:rPr>
              <a:t>NATURAL SCIENCES AND INFORMATION TECHNOLOGIES</a:t>
            </a:r>
            <a:b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a:sym typeface="Arial"/>
              </a:rPr>
            </a:br>
            <a:endParaRPr kumimoji="0" lang="sl-SI"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I"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2" name="Picture 2" descr="Koper – přístavní město s benátským šmrncem • Objevuj Slovinsko">
            <a:extLst>
              <a:ext uri="{FF2B5EF4-FFF2-40B4-BE49-F238E27FC236}">
                <a16:creationId xmlns:a16="http://schemas.microsoft.com/office/drawing/2014/main" id="{5F530A32-B7C7-2A03-9D1C-04C9ADCAEE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13"/>
          <a:stretch/>
        </p:blipFill>
        <p:spPr bwMode="auto">
          <a:xfrm>
            <a:off x="0" y="6593"/>
            <a:ext cx="6623538" cy="3725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518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8A5CC574-20C1-EE41-8A22-D4702F9A2F07}"/>
              </a:ext>
            </a:extLst>
          </p:cNvPr>
          <p:cNvSpPr>
            <a:spLocks noGrp="1" noChangeArrowheads="1"/>
          </p:cNvSpPr>
          <p:nvPr>
            <p:ph type="title"/>
          </p:nvPr>
        </p:nvSpPr>
        <p:spPr>
          <a:xfrm>
            <a:off x="421005" y="268682"/>
            <a:ext cx="10515600" cy="1325562"/>
          </a:xfrm>
        </p:spPr>
        <p:txBody>
          <a:bodyPr/>
          <a:lstStyle/>
          <a:p>
            <a:r>
              <a:rPr lang="en-GB" altLang="en-SI" sz="3200" b="1" dirty="0">
                <a:latin typeface="HEITI SC MEDIUM" pitchFamily="2" charset="-128"/>
                <a:ea typeface="HEITI SC MEDIUM" pitchFamily="2" charset="-128"/>
                <a:cs typeface="Calibri" panose="020F0502020204030204" pitchFamily="34" charset="0"/>
              </a:rPr>
              <a:t>Molecular and Computational Ecology</a:t>
            </a:r>
            <a:br>
              <a:rPr lang="en-GB" altLang="en-SI" sz="3500" b="1" dirty="0">
                <a:latin typeface="HEITI SC MEDIUM" pitchFamily="2" charset="-128"/>
                <a:ea typeface="HEITI SC MEDIUM" pitchFamily="2" charset="-128"/>
                <a:cs typeface="Calibri" panose="020F0502020204030204" pitchFamily="34" charset="0"/>
              </a:rPr>
            </a:br>
            <a:r>
              <a:rPr lang="en-GB" altLang="en-SI" sz="2000" b="1" i="1" dirty="0">
                <a:solidFill>
                  <a:schemeClr val="tx1">
                    <a:lumMod val="50000"/>
                    <a:lumOff val="50000"/>
                  </a:schemeClr>
                </a:solidFill>
                <a:latin typeface="HEITI SC MEDIUM" pitchFamily="2" charset="-128"/>
                <a:ea typeface="HEITI SC MEDIUM" pitchFamily="2" charset="-128"/>
                <a:cs typeface="Calibri" panose="020F0502020204030204" pitchFamily="34" charset="0"/>
              </a:rPr>
              <a:t>Faculty of Mathematics, Natural Sciences and Information Technologies</a:t>
            </a:r>
          </a:p>
        </p:txBody>
      </p:sp>
      <p:sp>
        <p:nvSpPr>
          <p:cNvPr id="3" name="Content Placeholder 2">
            <a:extLst>
              <a:ext uri="{FF2B5EF4-FFF2-40B4-BE49-F238E27FC236}">
                <a16:creationId xmlns:a16="http://schemas.microsoft.com/office/drawing/2014/main" id="{697B24E2-B982-BF41-AC0C-4D171527AAFE}"/>
              </a:ext>
            </a:extLst>
          </p:cNvPr>
          <p:cNvSpPr>
            <a:spLocks noGrp="1"/>
          </p:cNvSpPr>
          <p:nvPr>
            <p:ph idx="1"/>
          </p:nvPr>
        </p:nvSpPr>
        <p:spPr>
          <a:xfrm>
            <a:off x="421005" y="1671876"/>
            <a:ext cx="10836275" cy="917575"/>
          </a:xfrm>
        </p:spPr>
        <p:txBody>
          <a:bodyPr rtlCol="0">
            <a:normAutofit/>
          </a:bodyPr>
          <a:lstStyle/>
          <a:p>
            <a:pPr fontAlgn="auto">
              <a:spcAft>
                <a:spcPts val="0"/>
              </a:spcAft>
              <a:defRPr/>
            </a:pPr>
            <a:r>
              <a:rPr lang="en-GB" sz="2000" b="1" dirty="0">
                <a:latin typeface="HEITI SC MEDIUM" pitchFamily="2" charset="-128"/>
                <a:ea typeface="HEITI SC MEDIUM" pitchFamily="2" charset="-128"/>
                <a:cs typeface="Calibri" panose="020F0502020204030204" pitchFamily="34" charset="0"/>
              </a:rPr>
              <a:t>Applying molecular techniques </a:t>
            </a:r>
            <a:r>
              <a:rPr lang="en-GB" sz="2000" dirty="0">
                <a:latin typeface="Heiti SC Medium" pitchFamily="2" charset="-128"/>
                <a:ea typeface="Heiti SC Medium" pitchFamily="2" charset="-128"/>
                <a:cs typeface="Calibri" panose="020F0502020204030204" pitchFamily="34" charset="0"/>
              </a:rPr>
              <a:t>to wildlife ecology, management, and conservation</a:t>
            </a:r>
          </a:p>
        </p:txBody>
      </p:sp>
      <p:sp>
        <p:nvSpPr>
          <p:cNvPr id="6147" name="Rectangle 3">
            <a:extLst>
              <a:ext uri="{FF2B5EF4-FFF2-40B4-BE49-F238E27FC236}">
                <a16:creationId xmlns:a16="http://schemas.microsoft.com/office/drawing/2014/main" id="{81BFFE00-2BBE-8A41-BFC2-C04BE7EDA5F7}"/>
              </a:ext>
            </a:extLst>
          </p:cNvPr>
          <p:cNvSpPr>
            <a:spLocks noChangeArrowheads="1"/>
          </p:cNvSpPr>
          <p:nvPr/>
        </p:nvSpPr>
        <p:spPr bwMode="auto">
          <a:xfrm>
            <a:off x="3890050" y="6277875"/>
            <a:ext cx="3898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altLang="en-SI"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a:t>
            </a:r>
            <a:r>
              <a:rPr kumimoji="0" lang="en-US" altLang="en-SI" sz="1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ollow</a:t>
            </a:r>
            <a:r>
              <a:rPr kumimoji="0" lang="en-US" altLang="en-SI"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us on </a:t>
            </a:r>
            <a:r>
              <a:rPr kumimoji="0" lang="en-US" altLang="en-SI" sz="1800" b="0" i="0" u="none" strike="noStrike" kern="1200" cap="none" spc="0" normalizeH="0" baseline="0" noProof="0" dirty="0">
                <a:ln>
                  <a:noFill/>
                </a:ln>
                <a:solidFill>
                  <a:srgbClr val="E64946"/>
                </a:solidFill>
                <a:effectLst/>
                <a:uLnTx/>
                <a:uFillTx/>
                <a:latin typeface="Calibri" panose="020F0502020204030204" pitchFamily="34" charset="0"/>
                <a:cs typeface="Calibri" panose="020F0502020204030204" pitchFamily="34" charset="0"/>
                <a:sym typeface="Arial"/>
              </a:rPr>
              <a:t>Twitter</a:t>
            </a:r>
            <a:r>
              <a:rPr kumimoji="0" lang="en-US" altLang="en-SI"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altLang="en-SI"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a:t>
            </a:r>
            <a:r>
              <a:rPr kumimoji="0" lang="en-US" altLang="en-SI" sz="1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MolecularEcolUP</a:t>
            </a:r>
            <a:endParaRPr kumimoji="0" lang="en-GB" altLang="en-SI"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93C98CBA-F9B6-B64A-9256-A6D189553B23}"/>
              </a:ext>
            </a:extLst>
          </p:cNvPr>
          <p:cNvSpPr/>
          <p:nvPr/>
        </p:nvSpPr>
        <p:spPr>
          <a:xfrm>
            <a:off x="421005" y="2461697"/>
            <a:ext cx="6723063" cy="2862322"/>
          </a:xfrm>
          <a:prstGeom prst="rect">
            <a:avLst/>
          </a:prstGeom>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HEITI SC MEDIUM" pitchFamily="2" charset="-128"/>
                <a:ea typeface="HEITI SC MEDIUM" pitchFamily="2" charset="-128"/>
                <a:cs typeface="Calibri" panose="020F0502020204030204" pitchFamily="34" charset="0"/>
                <a:sym typeface="Arial"/>
              </a:rPr>
              <a:t>Understanding how citizen science </a:t>
            </a:r>
            <a:r>
              <a:rPr kumimoji="0" lang="en-GB" sz="2000" b="0" i="0" u="none" strike="noStrike" kern="1200" cap="none" spc="0" normalizeH="0" baseline="0" noProof="0" dirty="0">
                <a:ln>
                  <a:noFill/>
                </a:ln>
                <a:solidFill>
                  <a:prstClr val="black"/>
                </a:solidFill>
                <a:effectLst/>
                <a:uLnTx/>
                <a:uFillTx/>
                <a:latin typeface="Heiti SC Medium" pitchFamily="2" charset="-128"/>
                <a:ea typeface="Heiti SC Medium" pitchFamily="2" charset="-128"/>
                <a:cs typeface="Calibri" panose="020F0502020204030204" pitchFamily="34" charset="0"/>
                <a:sym typeface="Arial"/>
              </a:rPr>
              <a:t>can complement data collection about </a:t>
            </a:r>
            <a:r>
              <a:rPr kumimoji="0" lang="en-GB" sz="2000" b="1" i="0" u="none" strike="noStrike" kern="1200" cap="none" spc="0" normalizeH="0" baseline="0" noProof="0" dirty="0">
                <a:ln>
                  <a:noFill/>
                </a:ln>
                <a:solidFill>
                  <a:prstClr val="black"/>
                </a:solidFill>
                <a:effectLst/>
                <a:uLnTx/>
                <a:uFillTx/>
                <a:latin typeface="HEITI SC MEDIUM" pitchFamily="2" charset="-128"/>
                <a:ea typeface="HEITI SC MEDIUM" pitchFamily="2" charset="-128"/>
                <a:cs typeface="Calibri" panose="020F0502020204030204" pitchFamily="34" charset="0"/>
                <a:sym typeface="Arial"/>
              </a:rPr>
              <a:t>genomic/genetic information</a:t>
            </a:r>
            <a:r>
              <a:rPr kumimoji="0" lang="en-GB" sz="2000" b="0" i="0" u="none" strike="noStrike" kern="1200" cap="none" spc="0" normalizeH="0" baseline="0" noProof="0" dirty="0">
                <a:ln>
                  <a:noFill/>
                </a:ln>
                <a:solidFill>
                  <a:prstClr val="black"/>
                </a:solidFill>
                <a:effectLst/>
                <a:uLnTx/>
                <a:uFillTx/>
                <a:latin typeface="Heiti SC Medium" pitchFamily="2" charset="-128"/>
                <a:ea typeface="Heiti SC Medium" pitchFamily="2" charset="-128"/>
                <a:cs typeface="Calibri" panose="020F0502020204030204" pitchFamily="34" charset="0"/>
                <a:sym typeface="Arial"/>
              </a:rPr>
              <a:t>, which can assist </a:t>
            </a:r>
            <a:r>
              <a:rPr kumimoji="0" lang="en-GB" sz="2000" b="1" i="0" u="none" strike="noStrike" kern="1200" cap="none" spc="0" normalizeH="0" baseline="0" noProof="0" dirty="0">
                <a:ln>
                  <a:noFill/>
                </a:ln>
                <a:solidFill>
                  <a:prstClr val="black"/>
                </a:solidFill>
                <a:effectLst/>
                <a:uLnTx/>
                <a:uFillTx/>
                <a:latin typeface="HEITI SC MEDIUM" pitchFamily="2" charset="-128"/>
                <a:ea typeface="HEITI SC MEDIUM" pitchFamily="2" charset="-128"/>
                <a:cs typeface="Calibri" panose="020F0502020204030204" pitchFamily="34" charset="0"/>
                <a:sym typeface="Arial"/>
              </a:rPr>
              <a:t>conservation policymaking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prstClr val="black"/>
              </a:solidFill>
              <a:effectLst/>
              <a:uLnTx/>
              <a:uFillTx/>
              <a:latin typeface="HEITI SC MEDIUM" pitchFamily="2" charset="-128"/>
              <a:ea typeface="HEITI SC MEDIUM" pitchFamily="2" charset="-128"/>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E45221">
                    <a:lumMod val="75000"/>
                  </a:srgbClr>
                </a:solidFill>
                <a:effectLst/>
                <a:uLnTx/>
                <a:uFillTx/>
                <a:latin typeface="HEITI SC MEDIUM" pitchFamily="2" charset="-128"/>
                <a:ea typeface="HEITI SC MEDIUM" pitchFamily="2" charset="-128"/>
                <a:cs typeface="Calibri" panose="020F0502020204030204" pitchFamily="34" charset="0"/>
                <a:sym typeface="Arial"/>
              </a:rPr>
              <a:t>H2020 Step Change and BEPREP, HE Biodiversity genomic Europe, and </a:t>
            </a:r>
            <a:r>
              <a:rPr kumimoji="0" lang="en-GB" sz="2000" b="1" i="0" u="none" strike="noStrike" kern="1200" cap="none" spc="0" normalizeH="0" baseline="0" noProof="0" dirty="0" err="1">
                <a:ln>
                  <a:noFill/>
                </a:ln>
                <a:solidFill>
                  <a:srgbClr val="E45221">
                    <a:lumMod val="75000"/>
                  </a:srgbClr>
                </a:solidFill>
                <a:effectLst/>
                <a:uLnTx/>
                <a:uFillTx/>
                <a:latin typeface="HEITI SC MEDIUM" pitchFamily="2" charset="-128"/>
                <a:ea typeface="HEITI SC MEDIUM" pitchFamily="2" charset="-128"/>
                <a:cs typeface="Calibri" panose="020F0502020204030204" pitchFamily="34" charset="0"/>
                <a:sym typeface="Arial"/>
              </a:rPr>
              <a:t>ProCoast</a:t>
            </a:r>
            <a:endParaRPr kumimoji="0" lang="en-GB" sz="2000" b="1" i="0" u="none" strike="noStrike" kern="1200" cap="none" spc="0" normalizeH="0" baseline="0" noProof="0" dirty="0">
              <a:ln>
                <a:noFill/>
              </a:ln>
              <a:solidFill>
                <a:srgbClr val="E45221">
                  <a:lumMod val="75000"/>
                </a:srgbClr>
              </a:solidFill>
              <a:effectLst/>
              <a:uLnTx/>
              <a:uFillTx/>
              <a:latin typeface="HEITI SC MEDIUM" pitchFamily="2" charset="-128"/>
              <a:ea typeface="HEITI SC MEDIUM" pitchFamily="2" charset="-128"/>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Heiti SC Medium" pitchFamily="2" charset="-128"/>
              <a:ea typeface="Heiti SC Medium" pitchFamily="2" charset="-128"/>
              <a:cs typeface="Calibri" panose="020F0502020204030204"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HEITI SC MEDIUM" pitchFamily="2" charset="-128"/>
                <a:ea typeface="HEITI SC MEDIUM" pitchFamily="2" charset="-128"/>
                <a:cs typeface="Calibri" panose="020F0502020204030204" pitchFamily="34" charset="0"/>
                <a:sym typeface="Arial"/>
              </a:rPr>
              <a:t>Fully equipped for genomics</a:t>
            </a:r>
            <a:r>
              <a:rPr kumimoji="0" lang="en-GB" sz="2000" b="0" i="0" u="none" strike="noStrike" kern="1200" cap="none" spc="0" normalizeH="0" baseline="0" noProof="0" dirty="0">
                <a:ln>
                  <a:noFill/>
                </a:ln>
                <a:solidFill>
                  <a:prstClr val="black"/>
                </a:solidFill>
                <a:effectLst/>
                <a:uLnTx/>
                <a:uFillTx/>
                <a:latin typeface="Heiti SC Medium" pitchFamily="2" charset="-128"/>
                <a:ea typeface="Heiti SC Medium" pitchFamily="2" charset="-128"/>
                <a:cs typeface="Calibri" panose="020F0502020204030204" pitchFamily="34" charset="0"/>
                <a:sym typeface="Arial"/>
              </a:rPr>
              <a:t> </a:t>
            </a:r>
            <a:r>
              <a:rPr kumimoji="0" lang="en-GB" sz="2000" b="0" i="0" u="none" strike="noStrike" kern="0" cap="none" spc="0" normalizeH="0" baseline="0" noProof="0" dirty="0">
                <a:ln>
                  <a:noFill/>
                </a:ln>
                <a:solidFill>
                  <a:prstClr val="black"/>
                </a:solidFill>
                <a:effectLst/>
                <a:uLnTx/>
                <a:uFillTx/>
                <a:latin typeface="Heiti SC Medium" pitchFamily="2" charset="-128"/>
                <a:ea typeface="Heiti SC Medium" pitchFamily="2" charset="-128"/>
                <a:cs typeface="Calibri" panose="020F0502020204030204" pitchFamily="34" charset="0"/>
                <a:sym typeface="Arial"/>
              </a:rPr>
              <a:t> </a:t>
            </a:r>
          </a:p>
        </p:txBody>
      </p:sp>
      <p:pic>
        <p:nvPicPr>
          <p:cNvPr id="5124" name="Picture 4">
            <a:extLst>
              <a:ext uri="{FF2B5EF4-FFF2-40B4-BE49-F238E27FC236}">
                <a16:creationId xmlns:a16="http://schemas.microsoft.com/office/drawing/2014/main" id="{328B1A20-44A6-711C-58AF-2F47CC24D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068" y="2221165"/>
            <a:ext cx="4626927" cy="34701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51"/>
        <p:cNvGrpSpPr/>
        <p:nvPr/>
      </p:nvGrpSpPr>
      <p:grpSpPr>
        <a:xfrm>
          <a:off x="0" y="0"/>
          <a:ext cx="0" cy="0"/>
          <a:chOff x="0" y="0"/>
          <a:chExt cx="0" cy="0"/>
        </a:xfrm>
      </p:grpSpPr>
      <p:pic>
        <p:nvPicPr>
          <p:cNvPr id="352" name="Google Shape;352;p15" descr="A screenshot of a computer&#10;&#10;Description automatically generated"/>
          <p:cNvPicPr preferRelativeResize="0"/>
          <p:nvPr/>
        </p:nvPicPr>
        <p:blipFill rotWithShape="1">
          <a:blip r:embed="rId3">
            <a:alphaModFix/>
          </a:blip>
          <a:srcRect r="16811" b="3"/>
          <a:stretch/>
        </p:blipFill>
        <p:spPr>
          <a:xfrm>
            <a:off x="5186554" y="164286"/>
            <a:ext cx="6806703" cy="2623097"/>
          </a:xfrm>
          <a:prstGeom prst="rect">
            <a:avLst/>
          </a:prstGeom>
          <a:noFill/>
          <a:ln>
            <a:noFill/>
          </a:ln>
        </p:spPr>
      </p:pic>
      <p:sp>
        <p:nvSpPr>
          <p:cNvPr id="353" name="Google Shape;353;p15"/>
          <p:cNvSpPr txBox="1"/>
          <p:nvPr/>
        </p:nvSpPr>
        <p:spPr>
          <a:xfrm>
            <a:off x="357189" y="1463040"/>
            <a:ext cx="5000624" cy="5394960"/>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GB" sz="2700" b="1" i="0" u="none" strike="noStrike" kern="0" cap="none" spc="0" normalizeH="0" baseline="0" noProof="0" dirty="0">
                <a:ln>
                  <a:noFill/>
                </a:ln>
                <a:solidFill>
                  <a:srgbClr val="C00000"/>
                </a:solidFill>
                <a:effectLst/>
                <a:uLnTx/>
                <a:uFillTx/>
                <a:latin typeface="Calibri"/>
                <a:ea typeface="Calibri"/>
                <a:cs typeface="Calibri"/>
                <a:sym typeface="Calibri"/>
              </a:rPr>
              <a:t>Maintenance of wild population genetic diversity (PGD) </a:t>
            </a:r>
            <a:endParaRPr kumimoji="0" sz="2700" b="1" i="0" u="none" strike="noStrike" kern="0" cap="none" spc="0" normalizeH="0" baseline="0" noProof="0" dirty="0">
              <a:ln>
                <a:noFill/>
              </a:ln>
              <a:solidFill>
                <a:srgbClr val="C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2000"/>
              <a:buFont typeface="Arial"/>
              <a:buNone/>
              <a:tabLst/>
              <a:defRPr/>
            </a:pPr>
            <a:endParaRPr kumimoji="0" sz="2400" b="1" i="0" u="none" strike="noStrike" kern="0" cap="none" spc="0" normalizeH="0" baseline="0" noProof="0" dirty="0">
              <a:ln>
                <a:noFill/>
              </a:ln>
              <a:solidFill>
                <a:srgbClr val="C00000"/>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0000"/>
                </a:solidFill>
                <a:effectLst/>
                <a:uLnTx/>
                <a:uFillTx/>
                <a:latin typeface="Calibri"/>
                <a:ea typeface="Calibri"/>
                <a:cs typeface="Calibri"/>
                <a:sym typeface="Calibri"/>
              </a:rPr>
              <a:t>development of indicators of genetic diversity</a:t>
            </a:r>
            <a:endParaRPr kumimoji="0" sz="2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90000"/>
              </a:lnSpc>
              <a:spcBef>
                <a:spcPts val="600"/>
              </a:spcBef>
              <a:spcAft>
                <a:spcPts val="0"/>
              </a:spcAft>
              <a:buClr>
                <a:srgbClr val="000000"/>
              </a:buClr>
              <a:buSzPts val="2000"/>
              <a:buFont typeface="Arial"/>
              <a:buChar char="•"/>
              <a:tabLst/>
              <a:defRPr/>
            </a:pPr>
            <a:r>
              <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rPr>
              <a:t>Screen where the </a:t>
            </a:r>
            <a:r>
              <a:rPr kumimoji="0" lang="en-GB" sz="2400" b="1" i="0" u="none" strike="noStrike" kern="0" cap="none" spc="0" normalizeH="0" baseline="0" noProof="0" dirty="0">
                <a:ln>
                  <a:noFill/>
                </a:ln>
                <a:solidFill>
                  <a:srgbClr val="0070C0"/>
                </a:solidFill>
                <a:effectLst/>
                <a:uLnTx/>
                <a:uFillTx/>
                <a:latin typeface="Calibri"/>
                <a:ea typeface="Calibri"/>
                <a:cs typeface="Calibri"/>
                <a:sym typeface="Calibri"/>
              </a:rPr>
              <a:t>monitoring of PGD </a:t>
            </a:r>
            <a:r>
              <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rPr>
              <a:t>is being conducted </a:t>
            </a:r>
            <a:r>
              <a:rPr kumimoji="0" lang="en-GB" sz="2400" b="1" i="0" u="none" strike="noStrike" kern="0" cap="none" spc="0" normalizeH="0" baseline="0" noProof="0" dirty="0">
                <a:ln>
                  <a:noFill/>
                </a:ln>
                <a:solidFill>
                  <a:srgbClr val="0070C0"/>
                </a:solidFill>
                <a:effectLst/>
                <a:uLnTx/>
                <a:uFillTx/>
                <a:latin typeface="Calibri"/>
                <a:ea typeface="Calibri"/>
                <a:cs typeface="Calibri"/>
                <a:sym typeface="Calibri"/>
              </a:rPr>
              <a:t>across Europe </a:t>
            </a:r>
            <a:endParaRPr kumimoji="0" sz="2400" b="1" i="0" u="none" strike="noStrike" kern="0" cap="none" spc="0" normalizeH="0" baseline="0" noProof="0" dirty="0">
              <a:ln>
                <a:noFill/>
              </a:ln>
              <a:solidFill>
                <a:srgbClr val="0070C0"/>
              </a:solidFill>
              <a:effectLst/>
              <a:uLnTx/>
              <a:uFillTx/>
              <a:latin typeface="Calibri"/>
              <a:ea typeface="Calibri"/>
              <a:cs typeface="Calibri"/>
              <a:sym typeface="Calibri"/>
            </a:endParaRPr>
          </a:p>
          <a:p>
            <a:pPr marL="342900" marR="0" lvl="0" indent="-215900" algn="l" defTabSz="914400" rtl="0" eaLnBrk="1" fontAlgn="auto" latinLnBrk="0" hangingPunct="1">
              <a:lnSpc>
                <a:spcPct val="90000"/>
              </a:lnSpc>
              <a:spcBef>
                <a:spcPts val="600"/>
              </a:spcBef>
              <a:spcAft>
                <a:spcPts val="0"/>
              </a:spcAft>
              <a:buClr>
                <a:srgbClr val="000000"/>
              </a:buClr>
              <a:buSzPts val="2000"/>
              <a:buFont typeface="Arial"/>
              <a:buNone/>
              <a:tabLst/>
              <a:defRPr/>
            </a:pPr>
            <a:endParaRPr kumimoji="0" sz="24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90000"/>
              </a:lnSpc>
              <a:spcBef>
                <a:spcPts val="600"/>
              </a:spcBef>
              <a:spcAft>
                <a:spcPts val="0"/>
              </a:spcAft>
              <a:buClr>
                <a:srgbClr val="000000"/>
              </a:buClr>
              <a:buSzPts val="2000"/>
              <a:buFont typeface="Arial"/>
              <a:buChar char="•"/>
              <a:tabLst/>
              <a:defRPr/>
            </a:pPr>
            <a:r>
              <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rPr>
              <a:t>Identified populations</a:t>
            </a:r>
            <a:r>
              <a:rPr kumimoji="0" lang="en-GB" sz="2400" b="0" i="0" u="none" strike="noStrike" kern="0" cap="none" spc="0" normalizeH="0" baseline="0" noProof="0" dirty="0">
                <a:ln>
                  <a:noFill/>
                </a:ln>
                <a:solidFill>
                  <a:srgbClr val="0070C0"/>
                </a:solidFill>
                <a:effectLst/>
                <a:uLnTx/>
                <a:uFillTx/>
                <a:latin typeface="Calibri"/>
                <a:ea typeface="Calibri"/>
                <a:cs typeface="Calibri"/>
                <a:sym typeface="Calibri"/>
              </a:rPr>
              <a:t> </a:t>
            </a:r>
            <a:r>
              <a:rPr kumimoji="0" lang="en-GB" sz="2400" b="1" i="0" u="none" strike="noStrike" kern="0" cap="none" spc="0" normalizeH="0" baseline="0" noProof="0" dirty="0">
                <a:ln>
                  <a:noFill/>
                </a:ln>
                <a:solidFill>
                  <a:srgbClr val="0070C0"/>
                </a:solidFill>
                <a:effectLst/>
                <a:uLnTx/>
                <a:uFillTx/>
                <a:latin typeface="Calibri"/>
                <a:ea typeface="Calibri"/>
                <a:cs typeface="Calibri"/>
                <a:sym typeface="Calibri"/>
              </a:rPr>
              <a:t>near the hot–dry limits of species’ ecological distributions</a:t>
            </a:r>
            <a:r>
              <a:rPr kumimoji="0" lang="en-GB" sz="2400" b="0" i="0" u="none" strike="noStrike" kern="0" cap="none" spc="0" normalizeH="0" baseline="0" noProof="0" dirty="0">
                <a:ln>
                  <a:noFill/>
                </a:ln>
                <a:solidFill>
                  <a:srgbClr val="0070C0"/>
                </a:solidFill>
                <a:effectLst/>
                <a:uLnTx/>
                <a:uFillTx/>
                <a:latin typeface="Calibri"/>
                <a:ea typeface="Calibri"/>
                <a:cs typeface="Calibri"/>
                <a:sym typeface="Calibri"/>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600"/>
              </a:spcBef>
              <a:spcAft>
                <a:spcPts val="0"/>
              </a:spcAft>
              <a:buClr>
                <a:srgbClr val="000000"/>
              </a:buClr>
              <a:buSzPts val="1700"/>
              <a:buFont typeface="Arial"/>
              <a:buNone/>
              <a:tabLst/>
              <a:defRPr/>
            </a:pPr>
            <a:endParaRPr kumimoji="0" sz="1700" b="0" i="0" u="none" strike="noStrike" kern="0" cap="none" spc="0" normalizeH="0" baseline="0" noProof="0" dirty="0">
              <a:ln>
                <a:noFill/>
              </a:ln>
              <a:solidFill>
                <a:srgbClr val="000000"/>
              </a:solidFill>
              <a:effectLst/>
              <a:uLnTx/>
              <a:uFillTx/>
              <a:latin typeface="Avenir"/>
              <a:ea typeface="Avenir"/>
              <a:cs typeface="Avenir"/>
              <a:sym typeface="Avenir"/>
            </a:endParaRPr>
          </a:p>
        </p:txBody>
      </p:sp>
      <p:pic>
        <p:nvPicPr>
          <p:cNvPr id="354" name="Google Shape;354;p15"/>
          <p:cNvPicPr preferRelativeResize="0"/>
          <p:nvPr/>
        </p:nvPicPr>
        <p:blipFill rotWithShape="1">
          <a:blip r:embed="rId4">
            <a:alphaModFix/>
          </a:blip>
          <a:srcRect r="1" b="23040"/>
          <a:stretch/>
        </p:blipFill>
        <p:spPr>
          <a:xfrm flipH="1">
            <a:off x="5529262" y="3429000"/>
            <a:ext cx="6471205" cy="3182586"/>
          </a:xfrm>
          <a:prstGeom prst="rect">
            <a:avLst/>
          </a:prstGeom>
          <a:noFill/>
          <a:ln>
            <a:noFill/>
          </a:ln>
        </p:spPr>
      </p:pic>
      <p:sp>
        <p:nvSpPr>
          <p:cNvPr id="355" name="Google Shape;355;p15"/>
          <p:cNvSpPr txBox="1"/>
          <p:nvPr/>
        </p:nvSpPr>
        <p:spPr>
          <a:xfrm>
            <a:off x="5357813" y="2786743"/>
            <a:ext cx="3900487"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1" u="none" strike="noStrike" kern="0" cap="none" spc="0" normalizeH="0" baseline="0" noProof="0">
                <a:ln>
                  <a:noFill/>
                </a:ln>
                <a:solidFill>
                  <a:srgbClr val="C00000"/>
                </a:solidFill>
                <a:effectLst/>
                <a:uLnTx/>
                <a:uFillTx/>
                <a:latin typeface="Avenir"/>
                <a:ea typeface="Avenir"/>
                <a:cs typeface="Avenir"/>
                <a:sym typeface="Avenir"/>
              </a:rPr>
              <a:t>Pearman et. al. 2024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56" name="Google Shape;356;p15" descr="xvh0PIub_400x400.jpg"/>
          <p:cNvPicPr preferRelativeResize="0"/>
          <p:nvPr/>
        </p:nvPicPr>
        <p:blipFill rotWithShape="1">
          <a:blip r:embed="rId5">
            <a:alphaModFix/>
          </a:blip>
          <a:srcRect/>
          <a:stretch/>
        </p:blipFill>
        <p:spPr>
          <a:xfrm>
            <a:off x="0" y="147134"/>
            <a:ext cx="1485109" cy="1089144"/>
          </a:xfrm>
          <a:prstGeom prst="rect">
            <a:avLst/>
          </a:prstGeom>
          <a:noFill/>
          <a:ln>
            <a:noFill/>
          </a:ln>
        </p:spPr>
      </p:pic>
      <p:pic>
        <p:nvPicPr>
          <p:cNvPr id="357" name="Google Shape;357;p15"/>
          <p:cNvPicPr preferRelativeResize="0"/>
          <p:nvPr/>
        </p:nvPicPr>
        <p:blipFill rotWithShape="1">
          <a:blip r:embed="rId6">
            <a:alphaModFix/>
          </a:blip>
          <a:srcRect/>
          <a:stretch/>
        </p:blipFill>
        <p:spPr>
          <a:xfrm>
            <a:off x="1725432" y="164286"/>
            <a:ext cx="1445162" cy="645086"/>
          </a:xfrm>
          <a:prstGeom prst="rect">
            <a:avLst/>
          </a:prstGeom>
          <a:noFill/>
          <a:ln>
            <a:noFill/>
          </a:ln>
        </p:spPr>
      </p:pic>
      <p:pic>
        <p:nvPicPr>
          <p:cNvPr id="358" name="Google Shape;358;p15"/>
          <p:cNvPicPr preferRelativeResize="0"/>
          <p:nvPr/>
        </p:nvPicPr>
        <p:blipFill rotWithShape="1">
          <a:blip r:embed="rId7">
            <a:alphaModFix/>
          </a:blip>
          <a:srcRect/>
          <a:stretch/>
        </p:blipFill>
        <p:spPr>
          <a:xfrm>
            <a:off x="1725432" y="768661"/>
            <a:ext cx="1483916" cy="311661"/>
          </a:xfrm>
          <a:prstGeom prst="rect">
            <a:avLst/>
          </a:prstGeom>
          <a:noFill/>
          <a:ln>
            <a:noFill/>
          </a:ln>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16" descr="A map of different countries/regions&#10;&#10;Description automatically generated"/>
          <p:cNvPicPr preferRelativeResize="0"/>
          <p:nvPr/>
        </p:nvPicPr>
        <p:blipFill rotWithShape="1">
          <a:blip r:embed="rId3">
            <a:alphaModFix/>
          </a:blip>
          <a:srcRect l="3114" r="2091"/>
          <a:stretch/>
        </p:blipFill>
        <p:spPr>
          <a:xfrm>
            <a:off x="4205287" y="144975"/>
            <a:ext cx="7986713" cy="6194575"/>
          </a:xfrm>
          <a:prstGeom prst="rect">
            <a:avLst/>
          </a:prstGeom>
          <a:noFill/>
          <a:ln>
            <a:noFill/>
          </a:ln>
        </p:spPr>
      </p:pic>
      <p:sp>
        <p:nvSpPr>
          <p:cNvPr id="365" name="Google Shape;365;p16"/>
          <p:cNvSpPr txBox="1"/>
          <p:nvPr/>
        </p:nvSpPr>
        <p:spPr>
          <a:xfrm>
            <a:off x="0" y="1634752"/>
            <a:ext cx="4457700" cy="5079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2289B"/>
                </a:solidFill>
                <a:effectLst/>
                <a:uLnTx/>
                <a:uFillTx/>
                <a:latin typeface="Calibri"/>
                <a:ea typeface="Calibri"/>
                <a:cs typeface="Calibri"/>
                <a:sym typeface="Calibri"/>
              </a:rPr>
              <a:t>Methods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rPr>
              <a:t>38 countries and 518 candidate monitoring studies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rPr>
              <a:t>At the end 151 national-level monitoring studies were eligible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1905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2289B"/>
                </a:solidFill>
                <a:effectLst/>
                <a:uLnTx/>
                <a:uFillTx/>
                <a:latin typeface="Calibri"/>
                <a:ea typeface="Calibri"/>
                <a:cs typeface="Calibri"/>
                <a:sym typeface="Calibri"/>
              </a:rPr>
              <a:t>Monitoring efforts </a:t>
            </a:r>
            <a:endParaRPr kumimoji="0" sz="2400" b="1" i="0" u="none" strike="noStrike" kern="0" cap="none" spc="0" normalizeH="0" baseline="0" noProof="0" dirty="0">
              <a:ln>
                <a:noFill/>
              </a:ln>
              <a:solidFill>
                <a:srgbClr val="42289B"/>
              </a:solidFill>
              <a:effectLst/>
              <a:uLnTx/>
              <a:uFillTx/>
              <a:latin typeface="Avenir"/>
              <a:ea typeface="Avenir"/>
              <a:cs typeface="Avenir"/>
              <a:sym typeface="Avenir"/>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rPr>
              <a:t>Vary greatly among European countries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C00000"/>
              </a:buClr>
              <a:buSzPts val="2400"/>
              <a:buFont typeface="Arial"/>
              <a:buChar char="•"/>
              <a:tabLst/>
              <a:defRPr/>
            </a:pPr>
            <a:r>
              <a:rPr kumimoji="0" lang="en-GB" sz="2400" b="1" i="0" u="none" strike="noStrike" kern="0" cap="none" spc="0" normalizeH="0" baseline="0" noProof="0" dirty="0">
                <a:ln>
                  <a:noFill/>
                </a:ln>
                <a:solidFill>
                  <a:srgbClr val="C00000"/>
                </a:solidFill>
                <a:effectLst/>
                <a:uLnTx/>
                <a:uFillTx/>
                <a:latin typeface="Calibri"/>
                <a:ea typeface="Calibri"/>
                <a:cs typeface="Calibri"/>
                <a:sym typeface="Calibri"/>
              </a:rPr>
              <a:t>Strong taxonomic bias </a:t>
            </a:r>
            <a:r>
              <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rPr>
              <a:t>in monitoring programmes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Times"/>
              <a:ea typeface="Times"/>
              <a:cs typeface="Times"/>
              <a:sym typeface="Times"/>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70"/>
        <p:cNvGrpSpPr/>
        <p:nvPr/>
      </p:nvGrpSpPr>
      <p:grpSpPr>
        <a:xfrm>
          <a:off x="0" y="0"/>
          <a:ext cx="0" cy="0"/>
          <a:chOff x="0" y="0"/>
          <a:chExt cx="0" cy="0"/>
        </a:xfrm>
      </p:grpSpPr>
      <p:pic>
        <p:nvPicPr>
          <p:cNvPr id="371" name="Google Shape;371;p17" descr="A close-up of a graph&#10;&#10;Description automatically generated"/>
          <p:cNvPicPr preferRelativeResize="0"/>
          <p:nvPr/>
        </p:nvPicPr>
        <p:blipFill rotWithShape="1">
          <a:blip r:embed="rId3">
            <a:alphaModFix/>
          </a:blip>
          <a:srcRect/>
          <a:stretch/>
        </p:blipFill>
        <p:spPr>
          <a:xfrm>
            <a:off x="4676776" y="0"/>
            <a:ext cx="7515224" cy="5329238"/>
          </a:xfrm>
          <a:prstGeom prst="rect">
            <a:avLst/>
          </a:prstGeom>
          <a:noFill/>
          <a:ln>
            <a:noFill/>
          </a:ln>
        </p:spPr>
      </p:pic>
      <p:sp>
        <p:nvSpPr>
          <p:cNvPr id="372" name="Google Shape;372;p17"/>
          <p:cNvSpPr txBox="1"/>
          <p:nvPr/>
        </p:nvSpPr>
        <p:spPr>
          <a:xfrm>
            <a:off x="5472113" y="5329238"/>
            <a:ext cx="6719887"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C00000"/>
                </a:solidFill>
                <a:effectLst/>
                <a:uLnTx/>
                <a:uFillTx/>
                <a:latin typeface="Calibri"/>
                <a:ea typeface="Calibri"/>
                <a:cs typeface="Calibri"/>
                <a:sym typeface="Calibri"/>
              </a:rPr>
              <a:t>Genetic monitoring efforts </a:t>
            </a:r>
            <a:r>
              <a:rPr kumimoji="0" lang="en-GB" sz="1800" b="1" i="0" u="none" strike="noStrike" kern="0" cap="none" spc="0" normalizeH="0" baseline="0" noProof="0">
                <a:ln>
                  <a:noFill/>
                </a:ln>
                <a:solidFill>
                  <a:srgbClr val="000000"/>
                </a:solidFill>
                <a:effectLst/>
                <a:uLnTx/>
                <a:uFillTx/>
                <a:latin typeface="Calibri"/>
                <a:ea typeface="Calibri"/>
                <a:cs typeface="Calibri"/>
                <a:sym typeface="Calibri"/>
              </a:rPr>
              <a:t>of COST full-member countries as a function of area per capita </a:t>
            </a: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GDP. </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3" name="Google Shape;373;p17"/>
          <p:cNvSpPr txBox="1"/>
          <p:nvPr/>
        </p:nvSpPr>
        <p:spPr>
          <a:xfrm>
            <a:off x="208481" y="881160"/>
            <a:ext cx="4865963" cy="495516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800" b="1" i="0" u="none" strike="noStrike" kern="0" cap="none" spc="0" normalizeH="0" baseline="0" noProof="0" dirty="0">
                <a:ln>
                  <a:noFill/>
                </a:ln>
                <a:solidFill>
                  <a:srgbClr val="42289B"/>
                </a:solidFill>
                <a:effectLst/>
                <a:uLnTx/>
                <a:uFillTx/>
                <a:latin typeface="Calibri"/>
                <a:ea typeface="Calibri"/>
                <a:cs typeface="Calibri"/>
                <a:sym typeface="Calibri"/>
              </a:rPr>
              <a:t>Genetic monitoring effort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70C0"/>
                </a:solidFill>
                <a:effectLst/>
                <a:uLnTx/>
                <a:uFillTx/>
                <a:latin typeface="Calibri"/>
                <a:ea typeface="Calibri"/>
                <a:cs typeface="Calibri"/>
                <a:sym typeface="Calibri"/>
              </a:rPr>
              <a:t>Conclusion: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rPr>
              <a:t>Monitoring effort needs to be expanded — </a:t>
            </a:r>
            <a:r>
              <a:rPr kumimoji="0" lang="en-GB" sz="2400" b="1" i="0" u="none" strike="noStrike" kern="0" cap="none" spc="0" normalizeH="0" baseline="0" noProof="0" dirty="0">
                <a:ln>
                  <a:noFill/>
                </a:ln>
                <a:solidFill>
                  <a:srgbClr val="C00000"/>
                </a:solidFill>
                <a:effectLst/>
                <a:uLnTx/>
                <a:uFillTx/>
                <a:latin typeface="Calibri"/>
                <a:ea typeface="Calibri"/>
                <a:cs typeface="Calibri"/>
                <a:sym typeface="Calibri"/>
              </a:rPr>
              <a:t>especially in south-eastern Europe </a:t>
            </a:r>
            <a:endParaRPr kumimoji="0" sz="2400" b="1" i="0" u="none" strike="noStrike" kern="0" cap="none" spc="0" normalizeH="0" baseline="0" noProof="0" dirty="0">
              <a:ln>
                <a:noFill/>
              </a:ln>
              <a:solidFill>
                <a:srgbClr val="C00000"/>
              </a:solidFill>
              <a:effectLst/>
              <a:uLnTx/>
              <a:uFillTx/>
              <a:latin typeface="Calibri"/>
              <a:ea typeface="Calibri"/>
              <a:cs typeface="Calibri"/>
              <a:sym typeface="Calibri"/>
            </a:endParaRPr>
          </a:p>
          <a:p>
            <a:pPr marL="342900" marR="0" lvl="0" indent="-1905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rPr>
              <a:t>The </a:t>
            </a:r>
            <a:r>
              <a:rPr kumimoji="0" lang="en-GB" sz="2400" b="0" i="0" u="none" strike="noStrike" kern="0" cap="none" spc="0" normalizeH="0" baseline="0" noProof="0" dirty="0">
                <a:ln>
                  <a:noFill/>
                </a:ln>
                <a:solidFill>
                  <a:srgbClr val="0070C0"/>
                </a:solidFill>
                <a:effectLst/>
                <a:uLnTx/>
                <a:uFillTx/>
                <a:latin typeface="Calibri"/>
                <a:ea typeface="Calibri"/>
                <a:cs typeface="Calibri"/>
                <a:sym typeface="Calibri"/>
              </a:rPr>
              <a:t>eastern Adriatic coast, central Turkey and the Carpathian Mountains </a:t>
            </a:r>
            <a:r>
              <a:rPr kumimoji="0" lang="en-GB" sz="2400" b="0" i="0" u="none" strike="noStrike" kern="0" cap="none" spc="0" normalizeH="0" baseline="0" noProof="0" dirty="0">
                <a:ln>
                  <a:noFill/>
                </a:ln>
                <a:solidFill>
                  <a:srgbClr val="000000"/>
                </a:solidFill>
                <a:effectLst/>
                <a:uLnTx/>
                <a:uFillTx/>
                <a:latin typeface="Calibri"/>
                <a:ea typeface="Calibri"/>
                <a:cs typeface="Calibri"/>
                <a:sym typeface="Calibri"/>
              </a:rPr>
              <a:t>can serve as foci for international, cooperative monitoring programmes.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2"/>
          <p:cNvSpPr/>
          <p:nvPr/>
        </p:nvSpPr>
        <p:spPr>
          <a:xfrm>
            <a:off x="0" y="0"/>
            <a:ext cx="12188952"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143" name="Google Shape;143;p2"/>
          <p:cNvSpPr/>
          <p:nvPr/>
        </p:nvSpPr>
        <p:spPr>
          <a:xfrm>
            <a:off x="0" y="0"/>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595959"/>
              </a:solidFill>
              <a:latin typeface="Avenir"/>
              <a:ea typeface="Avenir"/>
              <a:cs typeface="Avenir"/>
              <a:sym typeface="Avenir"/>
            </a:endParaRPr>
          </a:p>
        </p:txBody>
      </p:sp>
      <p:grpSp>
        <p:nvGrpSpPr>
          <p:cNvPr id="144" name="Google Shape;144;p2"/>
          <p:cNvGrpSpPr/>
          <p:nvPr/>
        </p:nvGrpSpPr>
        <p:grpSpPr>
          <a:xfrm>
            <a:off x="10849" y="-3086"/>
            <a:ext cx="2198951" cy="3349518"/>
            <a:chOff x="10849" y="-3086"/>
            <a:chExt cx="2198951" cy="3349518"/>
          </a:xfrm>
        </p:grpSpPr>
        <p:sp>
          <p:nvSpPr>
            <p:cNvPr id="145" name="Google Shape;145;p2"/>
            <p:cNvSpPr/>
            <p:nvPr/>
          </p:nvSpPr>
          <p:spPr>
            <a:xfrm rot="10800000">
              <a:off x="692844" y="-3086"/>
              <a:ext cx="1326111" cy="59760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146" name="Google Shape;146;p2"/>
            <p:cNvSpPr/>
            <p:nvPr/>
          </p:nvSpPr>
          <p:spPr>
            <a:xfrm>
              <a:off x="19394" y="15241"/>
              <a:ext cx="2190406" cy="3331191"/>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47" name="Google Shape;147;p2"/>
            <p:cNvSpPr/>
            <p:nvPr/>
          </p:nvSpPr>
          <p:spPr>
            <a:xfrm>
              <a:off x="10849" y="15178"/>
              <a:ext cx="1978674" cy="307495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48" name="Google Shape;148;p2"/>
            <p:cNvSpPr/>
            <p:nvPr/>
          </p:nvSpPr>
          <p:spPr>
            <a:xfrm>
              <a:off x="25092" y="15178"/>
              <a:ext cx="1566146" cy="2737264"/>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49" name="Google Shape;149;p2"/>
            <p:cNvSpPr/>
            <p:nvPr/>
          </p:nvSpPr>
          <p:spPr>
            <a:xfrm>
              <a:off x="10849" y="15178"/>
              <a:ext cx="1368431" cy="2644975"/>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0" name="Google Shape;150;p2"/>
            <p:cNvSpPr/>
            <p:nvPr/>
          </p:nvSpPr>
          <p:spPr>
            <a:xfrm>
              <a:off x="18825" y="543780"/>
              <a:ext cx="494287" cy="1905590"/>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1" name="Google Shape;151;p2"/>
            <p:cNvSpPr/>
            <p:nvPr/>
          </p:nvSpPr>
          <p:spPr>
            <a:xfrm>
              <a:off x="10849" y="672286"/>
              <a:ext cx="396930" cy="1690303"/>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2" name="Google Shape;152;p2"/>
            <p:cNvSpPr/>
            <p:nvPr/>
          </p:nvSpPr>
          <p:spPr>
            <a:xfrm>
              <a:off x="23002" y="881264"/>
              <a:ext cx="258791" cy="1336561"/>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153" name="Google Shape;153;p2"/>
          <p:cNvSpPr txBox="1">
            <a:spLocks noGrp="1"/>
          </p:cNvSpPr>
          <p:nvPr>
            <p:ph type="title"/>
          </p:nvPr>
        </p:nvSpPr>
        <p:spPr>
          <a:xfrm>
            <a:off x="1198181" y="1163190"/>
            <a:ext cx="10231819" cy="209740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400"/>
              <a:buFont typeface="Avenir"/>
              <a:buNone/>
            </a:pPr>
            <a:r>
              <a:rPr lang="en-GB" sz="3400" b="1" cap="none" dirty="0"/>
              <a:t>PART 1 </a:t>
            </a:r>
            <a:br>
              <a:rPr lang="en-GB" sz="3400" b="1" dirty="0"/>
            </a:br>
            <a:r>
              <a:rPr lang="en-GB" sz="3400" b="1" dirty="0"/>
              <a:t>NETWORKS, I</a:t>
            </a:r>
            <a:r>
              <a:rPr lang="en-GB" sz="3400" b="1" cap="none" dirty="0"/>
              <a:t>NDICATORS OF GENETIC DIVERSITY AND NBSAP</a:t>
            </a:r>
            <a:endParaRPr sz="3400" b="1" dirty="0"/>
          </a:p>
        </p:txBody>
      </p:sp>
      <p:sp>
        <p:nvSpPr>
          <p:cNvPr id="154" name="Google Shape;154;p2"/>
          <p:cNvSpPr txBox="1">
            <a:spLocks noGrp="1"/>
          </p:cNvSpPr>
          <p:nvPr>
            <p:ph type="body" idx="1"/>
          </p:nvPr>
        </p:nvSpPr>
        <p:spPr>
          <a:xfrm>
            <a:off x="927100" y="3703110"/>
            <a:ext cx="10502900" cy="3162891"/>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SzPts val="2200"/>
              <a:buNone/>
            </a:pPr>
            <a:r>
              <a:rPr lang="en-GB" sz="2200" b="1" dirty="0" err="1">
                <a:latin typeface="Arial"/>
                <a:ea typeface="Arial"/>
                <a:cs typeface="Arial"/>
                <a:sym typeface="Arial"/>
              </a:rPr>
              <a:t>Dr.</a:t>
            </a:r>
            <a:r>
              <a:rPr lang="en-GB" sz="2200" b="1" dirty="0">
                <a:latin typeface="Arial"/>
                <a:ea typeface="Arial"/>
                <a:cs typeface="Arial"/>
                <a:sym typeface="Arial"/>
              </a:rPr>
              <a:t> Ancuta Fedorca</a:t>
            </a:r>
            <a:r>
              <a:rPr lang="en-GB" sz="2200" dirty="0">
                <a:latin typeface="Arial"/>
                <a:ea typeface="Arial"/>
                <a:cs typeface="Arial"/>
                <a:sym typeface="Arial"/>
              </a:rPr>
              <a:t> </a:t>
            </a:r>
            <a:endParaRPr dirty="0">
              <a:latin typeface="Arial"/>
              <a:ea typeface="Arial"/>
              <a:cs typeface="Arial"/>
              <a:sym typeface="Arial"/>
            </a:endParaRPr>
          </a:p>
          <a:p>
            <a:pPr marL="0" lvl="0" indent="0" algn="ctr" rtl="0">
              <a:lnSpc>
                <a:spcPct val="110000"/>
              </a:lnSpc>
              <a:spcBef>
                <a:spcPts val="1000"/>
              </a:spcBef>
              <a:spcAft>
                <a:spcPts val="0"/>
              </a:spcAft>
              <a:buSzPts val="2200"/>
              <a:buNone/>
            </a:pPr>
            <a:r>
              <a:rPr lang="en-GB" sz="2200" dirty="0">
                <a:latin typeface="Arial"/>
                <a:ea typeface="Arial"/>
                <a:cs typeface="Arial"/>
                <a:sym typeface="Arial"/>
              </a:rPr>
              <a:t>Senior Researcher, National Institute for Research and Development Forestry Marin </a:t>
            </a:r>
            <a:r>
              <a:rPr lang="en-GB" sz="2200" dirty="0" err="1">
                <a:latin typeface="Arial"/>
                <a:ea typeface="Arial"/>
                <a:cs typeface="Arial"/>
                <a:sym typeface="Arial"/>
              </a:rPr>
              <a:t>Dracea</a:t>
            </a:r>
            <a:r>
              <a:rPr lang="en-GB" sz="2200" dirty="0">
                <a:latin typeface="Arial"/>
                <a:ea typeface="Arial"/>
                <a:cs typeface="Arial"/>
                <a:sym typeface="Arial"/>
              </a:rPr>
              <a:t>, Romania</a:t>
            </a:r>
            <a:endParaRPr dirty="0">
              <a:latin typeface="Arial"/>
              <a:ea typeface="Arial"/>
              <a:cs typeface="Arial"/>
              <a:sym typeface="Arial"/>
            </a:endParaRPr>
          </a:p>
          <a:p>
            <a:pPr marL="0" lvl="0" indent="0" algn="l" rtl="0">
              <a:lnSpc>
                <a:spcPct val="110000"/>
              </a:lnSpc>
              <a:spcBef>
                <a:spcPts val="1000"/>
              </a:spcBef>
              <a:spcAft>
                <a:spcPts val="0"/>
              </a:spcAft>
              <a:buSzPts val="2200"/>
              <a:buNone/>
            </a:pPr>
            <a:endParaRPr sz="2200" dirty="0">
              <a:latin typeface="Arial"/>
              <a:ea typeface="Arial"/>
              <a:cs typeface="Arial"/>
              <a:sym typeface="Arial"/>
            </a:endParaRPr>
          </a:p>
        </p:txBody>
      </p:sp>
      <p:pic>
        <p:nvPicPr>
          <p:cNvPr id="155" name="Google Shape;155;p2" descr="Convention on Biological Diversity"/>
          <p:cNvPicPr preferRelativeResize="0"/>
          <p:nvPr/>
        </p:nvPicPr>
        <p:blipFill rotWithShape="1">
          <a:blip r:embed="rId3">
            <a:alphaModFix/>
          </a:blip>
          <a:srcRect/>
          <a:stretch/>
        </p:blipFill>
        <p:spPr>
          <a:xfrm>
            <a:off x="165100" y="5822994"/>
            <a:ext cx="2517940" cy="982452"/>
          </a:xfrm>
          <a:prstGeom prst="rect">
            <a:avLst/>
          </a:prstGeom>
          <a:noFill/>
          <a:ln>
            <a:noFill/>
          </a:ln>
        </p:spPr>
      </p:pic>
      <p:pic>
        <p:nvPicPr>
          <p:cNvPr id="156" name="Google Shape;156;p2"/>
          <p:cNvPicPr preferRelativeResize="0"/>
          <p:nvPr/>
        </p:nvPicPr>
        <p:blipFill rotWithShape="1">
          <a:blip r:embed="rId4">
            <a:alphaModFix/>
          </a:blip>
          <a:srcRect l="14931" t="39066" r="56170" b="26975"/>
          <a:stretch/>
        </p:blipFill>
        <p:spPr>
          <a:xfrm>
            <a:off x="9474016" y="5751071"/>
            <a:ext cx="2613219" cy="998596"/>
          </a:xfrm>
          <a:prstGeom prst="rect">
            <a:avLst/>
          </a:prstGeom>
          <a:noFill/>
          <a:ln>
            <a:noFill/>
          </a:ln>
        </p:spPr>
      </p:pic>
      <p:grpSp>
        <p:nvGrpSpPr>
          <p:cNvPr id="157" name="Google Shape;157;p2"/>
          <p:cNvGrpSpPr/>
          <p:nvPr/>
        </p:nvGrpSpPr>
        <p:grpSpPr>
          <a:xfrm>
            <a:off x="7980400" y="3276601"/>
            <a:ext cx="4211600" cy="3581399"/>
            <a:chOff x="7980400" y="3276601"/>
            <a:chExt cx="4211600" cy="3581399"/>
          </a:xfrm>
        </p:grpSpPr>
        <p:grpSp>
          <p:nvGrpSpPr>
            <p:cNvPr id="158" name="Google Shape;158;p2"/>
            <p:cNvGrpSpPr/>
            <p:nvPr/>
          </p:nvGrpSpPr>
          <p:grpSpPr>
            <a:xfrm>
              <a:off x="8662740" y="3276601"/>
              <a:ext cx="3529260" cy="3581398"/>
              <a:chOff x="4114800" y="1423987"/>
              <a:chExt cx="3961542" cy="4007547"/>
            </a:xfrm>
          </p:grpSpPr>
          <p:sp>
            <p:nvSpPr>
              <p:cNvPr id="159" name="Google Shape;159;p2"/>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0" name="Google Shape;160;p2"/>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1" name="Google Shape;161;p2"/>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2" name="Google Shape;162;p2"/>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3" name="Google Shape;163;p2"/>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4" name="Google Shape;164;p2"/>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5" name="Google Shape;165;p2"/>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166" name="Google Shape;166;p2"/>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18"/>
          <p:cNvSpPr txBox="1"/>
          <p:nvPr/>
        </p:nvSpPr>
        <p:spPr>
          <a:xfrm>
            <a:off x="230075" y="899886"/>
            <a:ext cx="5635800" cy="5748139"/>
          </a:xfrm>
          <a:prstGeom prst="rect">
            <a:avLst/>
          </a:prstGeom>
          <a:noFill/>
          <a:ln>
            <a:noFill/>
          </a:ln>
        </p:spPr>
        <p:txBody>
          <a:bodyPr spcFirstLastPara="1" wrap="square" lIns="91425" tIns="45700" rIns="91425" bIns="45700" anchor="ctr" anchorCtr="0">
            <a:normAutofit lnSpcReduction="10000"/>
          </a:bodyPr>
          <a:lstStyle/>
          <a:p>
            <a:pPr marL="0" marR="0" lvl="0" indent="0" algn="ctr" defTabSz="914400" rtl="0" eaLnBrk="1" fontAlgn="auto" latinLnBrk="0" hangingPunct="1">
              <a:lnSpc>
                <a:spcPct val="90000"/>
              </a:lnSpc>
              <a:spcBef>
                <a:spcPts val="0"/>
              </a:spcBef>
              <a:spcAft>
                <a:spcPts val="0"/>
              </a:spcAft>
              <a:buClr>
                <a:srgbClr val="000000"/>
              </a:buClr>
              <a:buSzPts val="3000"/>
              <a:buFont typeface="Arial"/>
              <a:buNone/>
              <a:tabLst/>
              <a:defRPr/>
            </a:pPr>
            <a:r>
              <a:rPr kumimoji="0" lang="en-GB" sz="3000" b="1" i="0" u="none" strike="noStrike" kern="0" cap="none" spc="0" normalizeH="0" baseline="0" noProof="0" dirty="0">
                <a:ln>
                  <a:noFill/>
                </a:ln>
                <a:solidFill>
                  <a:srgbClr val="42289B"/>
                </a:solidFill>
                <a:effectLst/>
                <a:uLnTx/>
                <a:uFillTx/>
                <a:latin typeface="Calibri"/>
                <a:ea typeface="Calibri"/>
                <a:cs typeface="Calibri"/>
                <a:sym typeface="Calibri"/>
              </a:rPr>
              <a:t>Guidelines for future Monitoring efforts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60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201930" algn="l" defTabSz="914400" rtl="0" eaLnBrk="1" fontAlgn="auto" latinLnBrk="0" hangingPunct="1">
              <a:lnSpc>
                <a:spcPct val="90000"/>
              </a:lnSpc>
              <a:spcBef>
                <a:spcPts val="600"/>
              </a:spcBef>
              <a:spcAft>
                <a:spcPts val="0"/>
              </a:spcAft>
              <a:buClr>
                <a:srgbClr val="000000"/>
              </a:buClr>
              <a:buSzPts val="2595"/>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90000"/>
              </a:lnSpc>
              <a:spcBef>
                <a:spcPts val="600"/>
              </a:spcBef>
              <a:spcAft>
                <a:spcPts val="0"/>
              </a:spcAft>
              <a:buClr>
                <a:srgbClr val="000000"/>
              </a:buClr>
              <a:buSzPts val="2595"/>
              <a:buFont typeface="Arial"/>
              <a:buChar char="•"/>
              <a:tabLst/>
              <a:defRPr/>
            </a:pPr>
            <a:r>
              <a:rPr kumimoji="0" lang="en-GB" sz="2400" b="0" i="0" u="none" strike="noStrike" kern="0" cap="none" spc="0" normalizeH="0" baseline="0" noProof="0" dirty="0">
                <a:ln>
                  <a:noFill/>
                </a:ln>
                <a:solidFill>
                  <a:srgbClr val="0070C0"/>
                </a:solidFill>
                <a:effectLst/>
                <a:uLnTx/>
                <a:uFillTx/>
                <a:latin typeface="Calibri"/>
                <a:ea typeface="Calibri"/>
                <a:cs typeface="Calibri"/>
                <a:sym typeface="Calibri"/>
              </a:rPr>
              <a:t>B</a:t>
            </a:r>
            <a:r>
              <a:rPr kumimoji="0" lang="en-GB" sz="2500" b="0" i="0" u="none" strike="noStrike" kern="0" cap="none" spc="0" normalizeH="0" baseline="0" noProof="0" dirty="0">
                <a:ln>
                  <a:noFill/>
                </a:ln>
                <a:solidFill>
                  <a:srgbClr val="0070C0"/>
                </a:solidFill>
                <a:effectLst/>
                <a:uLnTx/>
                <a:uFillTx/>
                <a:latin typeface="Calibri"/>
                <a:ea typeface="Calibri"/>
                <a:cs typeface="Calibri"/>
                <a:sym typeface="Calibri"/>
              </a:rPr>
              <a:t>roadened beyond </a:t>
            </a:r>
            <a:r>
              <a:rPr kumimoji="0" lang="en-GB" sz="2500" b="0" i="0" u="none" strike="noStrike" kern="0" cap="none" spc="0" normalizeH="0" baseline="0" noProof="0" dirty="0">
                <a:ln>
                  <a:noFill/>
                </a:ln>
                <a:solidFill>
                  <a:srgbClr val="000000"/>
                </a:solidFill>
                <a:effectLst/>
                <a:uLnTx/>
                <a:uFillTx/>
                <a:latin typeface="Calibri"/>
                <a:ea typeface="Calibri"/>
                <a:cs typeface="Calibri"/>
                <a:sym typeface="Calibri"/>
              </a:rPr>
              <a:t>narrowly focusing on flagship species such as large carnivores.</a:t>
            </a:r>
            <a:endParaRPr kumimoji="0" sz="25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201930" algn="l" defTabSz="914400" rtl="0" eaLnBrk="1" fontAlgn="auto" latinLnBrk="0" hangingPunct="1">
              <a:lnSpc>
                <a:spcPct val="90000"/>
              </a:lnSpc>
              <a:spcBef>
                <a:spcPts val="600"/>
              </a:spcBef>
              <a:spcAft>
                <a:spcPts val="0"/>
              </a:spcAft>
              <a:buClr>
                <a:srgbClr val="000000"/>
              </a:buClr>
              <a:buSzPts val="2595"/>
              <a:buFont typeface="Arial"/>
              <a:buNone/>
              <a:tabLst/>
              <a:defRPr/>
            </a:pPr>
            <a:endParaRPr kumimoji="0" sz="25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90000"/>
              </a:lnSpc>
              <a:spcBef>
                <a:spcPts val="600"/>
              </a:spcBef>
              <a:spcAft>
                <a:spcPts val="0"/>
              </a:spcAft>
              <a:buClr>
                <a:srgbClr val="000000"/>
              </a:buClr>
              <a:buSzPts val="2703"/>
              <a:buFont typeface="Arial"/>
              <a:buChar char="•"/>
              <a:tabLst/>
              <a:defRPr/>
            </a:pPr>
            <a:r>
              <a:rPr kumimoji="0" lang="en-GB" sz="2500" b="0" i="0" u="none" strike="noStrike" kern="0" cap="none" spc="0" normalizeH="0" baseline="0" noProof="0" dirty="0">
                <a:ln>
                  <a:noFill/>
                </a:ln>
                <a:solidFill>
                  <a:srgbClr val="000000"/>
                </a:solidFill>
                <a:effectLst/>
                <a:uLnTx/>
                <a:uFillTx/>
                <a:latin typeface="Calibri"/>
                <a:ea typeface="Calibri"/>
                <a:cs typeface="Calibri"/>
                <a:sym typeface="Calibri"/>
              </a:rPr>
              <a:t>Include amphibians, forest trees, and others, that are likely to suffer severe impacts from climate change.</a:t>
            </a:r>
            <a:endParaRPr kumimoji="0" sz="25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201930" algn="l" defTabSz="914400" rtl="0" eaLnBrk="1" fontAlgn="auto" latinLnBrk="0" hangingPunct="1">
              <a:lnSpc>
                <a:spcPct val="90000"/>
              </a:lnSpc>
              <a:spcBef>
                <a:spcPts val="600"/>
              </a:spcBef>
              <a:spcAft>
                <a:spcPts val="0"/>
              </a:spcAft>
              <a:buClr>
                <a:srgbClr val="000000"/>
              </a:buClr>
              <a:buSzPts val="2595"/>
              <a:buFont typeface="Arial"/>
              <a:buNone/>
              <a:tabLst/>
              <a:defRPr/>
            </a:pPr>
            <a:endParaRPr kumimoji="0" sz="25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90000"/>
              </a:lnSpc>
              <a:spcBef>
                <a:spcPts val="600"/>
              </a:spcBef>
              <a:spcAft>
                <a:spcPts val="0"/>
              </a:spcAft>
              <a:buClr>
                <a:srgbClr val="000000"/>
              </a:buClr>
              <a:buSzPts val="2703"/>
              <a:buFont typeface="Arial"/>
              <a:buChar char="•"/>
              <a:tabLst/>
              <a:defRPr/>
            </a:pPr>
            <a:r>
              <a:rPr kumimoji="0" lang="en-GB" sz="2500" b="0" i="0" u="none" strike="noStrike" kern="0" cap="none" spc="0" normalizeH="0" baseline="0" noProof="0" dirty="0">
                <a:ln>
                  <a:noFill/>
                </a:ln>
                <a:solidFill>
                  <a:srgbClr val="000000"/>
                </a:solidFill>
                <a:effectLst/>
                <a:uLnTx/>
                <a:uFillTx/>
                <a:latin typeface="Calibri"/>
                <a:ea typeface="Calibri"/>
                <a:cs typeface="Calibri"/>
                <a:sym typeface="Calibri"/>
              </a:rPr>
              <a:t>Neutral genetic markers and indicators  can be </a:t>
            </a:r>
            <a:r>
              <a:rPr kumimoji="0" lang="en-GB" sz="2500" b="1" i="0" u="none" strike="noStrike" kern="0" cap="none" spc="0" normalizeH="0" baseline="0" noProof="0" dirty="0">
                <a:ln>
                  <a:noFill/>
                </a:ln>
                <a:solidFill>
                  <a:srgbClr val="C00000"/>
                </a:solidFill>
                <a:effectLst/>
                <a:uLnTx/>
                <a:uFillTx/>
                <a:latin typeface="Calibri"/>
                <a:ea typeface="Calibri"/>
                <a:cs typeface="Calibri"/>
                <a:sym typeface="Calibri"/>
              </a:rPr>
              <a:t>enhanced with genome-wide study of adaptive genetic diversity</a:t>
            </a:r>
            <a:r>
              <a:rPr kumimoji="0" lang="en-GB" sz="25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sz="2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79" name="Google Shape;379;p18"/>
          <p:cNvPicPr preferRelativeResize="0"/>
          <p:nvPr/>
        </p:nvPicPr>
        <p:blipFill rotWithShape="1">
          <a:blip r:embed="rId3">
            <a:alphaModFix/>
          </a:blip>
          <a:srcRect l="20300" r="20298" b="-2"/>
          <a:stretch/>
        </p:blipFill>
        <p:spPr>
          <a:xfrm flipH="1">
            <a:off x="6096000" y="1"/>
            <a:ext cx="6102825"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19"/>
          <p:cNvPicPr preferRelativeResize="0"/>
          <p:nvPr/>
        </p:nvPicPr>
        <p:blipFill rotWithShape="1">
          <a:blip r:embed="rId3">
            <a:alphaModFix/>
          </a:blip>
          <a:srcRect l="11834" t="565" r="30166" b="53801"/>
          <a:stretch/>
        </p:blipFill>
        <p:spPr>
          <a:xfrm flipH="1">
            <a:off x="0" y="0"/>
            <a:ext cx="11948984" cy="6937828"/>
          </a:xfrm>
          <a:prstGeom prst="rect">
            <a:avLst/>
          </a:prstGeom>
          <a:noFill/>
          <a:ln>
            <a:noFill/>
          </a:ln>
          <a:effectLst>
            <a:outerShdw blurRad="57150" dist="19050" algn="bl" rotWithShape="0">
              <a:srgbClr val="000000">
                <a:alpha val="49019"/>
              </a:srgbClr>
            </a:outerShdw>
          </a:effectLst>
        </p:spPr>
      </p:pic>
      <p:pic>
        <p:nvPicPr>
          <p:cNvPr id="385" name="Google Shape;385;p19" descr="A diagram of different logos&#10;&#10;Description automatically generated"/>
          <p:cNvPicPr preferRelativeResize="0"/>
          <p:nvPr/>
        </p:nvPicPr>
        <p:blipFill rotWithShape="1">
          <a:blip r:embed="rId4">
            <a:alphaModFix/>
          </a:blip>
          <a:srcRect t="3249" r="6177"/>
          <a:stretch/>
        </p:blipFill>
        <p:spPr>
          <a:xfrm>
            <a:off x="4510216" y="0"/>
            <a:ext cx="7532513" cy="6937828"/>
          </a:xfrm>
          <a:prstGeom prst="rect">
            <a:avLst/>
          </a:prstGeom>
          <a:noFill/>
          <a:ln>
            <a:noFill/>
          </a:ln>
        </p:spPr>
      </p:pic>
      <p:sp>
        <p:nvSpPr>
          <p:cNvPr id="386" name="Google Shape;386;p19"/>
          <p:cNvSpPr txBox="1"/>
          <p:nvPr/>
        </p:nvSpPr>
        <p:spPr>
          <a:xfrm>
            <a:off x="1087395" y="159656"/>
            <a:ext cx="4436234"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FFFF"/>
                </a:solidFill>
                <a:effectLst/>
                <a:uLnTx/>
                <a:uFillTx/>
                <a:latin typeface="Calibri"/>
                <a:ea typeface="Calibri"/>
                <a:cs typeface="Calibri"/>
                <a:sym typeface="Calibri"/>
              </a:rPr>
              <a:t>GENOMICS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FFFF"/>
                </a:solidFill>
                <a:effectLst/>
                <a:uLnTx/>
                <a:uFillTx/>
                <a:latin typeface="Calibri"/>
                <a:ea typeface="Calibri"/>
                <a:cs typeface="Calibri"/>
                <a:sym typeface="Calibri"/>
              </a:rPr>
              <a:t>COMMUNITIES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7" name="Google Shape;387;p19"/>
          <p:cNvSpPr txBox="1"/>
          <p:nvPr/>
        </p:nvSpPr>
        <p:spPr>
          <a:xfrm>
            <a:off x="4510216" y="2351867"/>
            <a:ext cx="2683048" cy="1469603"/>
          </a:xfrm>
          <a:prstGeom prst="rect">
            <a:avLst/>
          </a:prstGeom>
          <a:solidFill>
            <a:srgbClr val="FFC000">
              <a:alpha val="28627"/>
            </a:srgbClr>
          </a:solidFill>
          <a:ln w="9525" cap="flat" cmpd="sng">
            <a:solidFill>
              <a:srgbClr val="210AFD"/>
            </a:solidFill>
            <a:prstDash val="solid"/>
            <a:round/>
            <a:headEnd type="none" w="sm" len="sm"/>
            <a:tailEnd type="none" w="sm" len="sm"/>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GB" sz="1900" b="1" i="0" u="none" strike="noStrike" kern="0" cap="none" spc="0" normalizeH="0" baseline="0" noProof="0" dirty="0">
                <a:ln>
                  <a:noFill/>
                </a:ln>
                <a:solidFill>
                  <a:srgbClr val="42289B"/>
                </a:solidFill>
                <a:effectLst/>
                <a:uLnTx/>
                <a:uFillTx/>
                <a:latin typeface="Arial"/>
                <a:ea typeface="Arial"/>
                <a:cs typeface="Arial"/>
                <a:sym typeface="Arial"/>
              </a:rPr>
              <a:t>Capacity</a:t>
            </a:r>
            <a:endParaRPr kumimoji="0" sz="900" b="0" i="0" u="none" strike="noStrike" kern="0" cap="none" spc="0" normalizeH="0" baseline="0" noProof="0" dirty="0">
              <a:ln>
                <a:noFill/>
              </a:ln>
              <a:solidFill>
                <a:srgbClr val="42289B"/>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GB" sz="1800" b="0" i="0" u="none" strike="noStrike" kern="0" cap="none" spc="0" normalizeH="0" baseline="0" noProof="0" dirty="0">
                <a:ln>
                  <a:noFill/>
                </a:ln>
                <a:solidFill>
                  <a:srgbClr val="42289B"/>
                </a:solidFill>
                <a:effectLst/>
                <a:uLnTx/>
                <a:uFillTx/>
                <a:latin typeface="Arial"/>
                <a:ea typeface="Arial"/>
                <a:cs typeface="Arial"/>
                <a:sym typeface="Arial"/>
              </a:rPr>
              <a:t>Establish functioning biodiversity </a:t>
            </a:r>
            <a:r>
              <a:rPr kumimoji="0" lang="en-GB" sz="1800" b="1" i="0" u="none" strike="noStrike" kern="0" cap="none" spc="0" normalizeH="0" baseline="0" noProof="0" dirty="0">
                <a:ln>
                  <a:noFill/>
                </a:ln>
                <a:solidFill>
                  <a:srgbClr val="42289B"/>
                </a:solidFill>
                <a:effectLst/>
                <a:uLnTx/>
                <a:uFillTx/>
                <a:latin typeface="Arial"/>
                <a:ea typeface="Arial"/>
                <a:cs typeface="Arial"/>
                <a:sym typeface="Arial"/>
              </a:rPr>
              <a:t>networks</a:t>
            </a:r>
            <a:r>
              <a:rPr kumimoji="0" lang="en-GB" sz="1800" b="0" i="0" u="none" strike="noStrike" kern="0" cap="none" spc="0" normalizeH="0" baseline="0" noProof="0" dirty="0">
                <a:ln>
                  <a:noFill/>
                </a:ln>
                <a:solidFill>
                  <a:srgbClr val="42289B"/>
                </a:solidFill>
                <a:effectLst/>
                <a:uLnTx/>
                <a:uFillTx/>
                <a:latin typeface="Arial"/>
                <a:ea typeface="Arial"/>
                <a:cs typeface="Arial"/>
                <a:sym typeface="Arial"/>
              </a:rPr>
              <a:t> at the European level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1800" b="0" i="0" u="none" strike="noStrike" kern="0" cap="none" spc="0" normalizeH="0" baseline="0" noProof="0" dirty="0">
              <a:ln>
                <a:noFill/>
              </a:ln>
              <a:solidFill>
                <a:srgbClr val="42289B"/>
              </a:solidFill>
              <a:effectLst/>
              <a:uLnTx/>
              <a:uFillTx/>
              <a:latin typeface="Arial"/>
              <a:ea typeface="Arial"/>
              <a:cs typeface="Arial"/>
              <a:sym typeface="Arial"/>
            </a:endParaRPr>
          </a:p>
        </p:txBody>
      </p:sp>
      <p:sp>
        <p:nvSpPr>
          <p:cNvPr id="388" name="Google Shape;388;p19"/>
          <p:cNvSpPr txBox="1"/>
          <p:nvPr/>
        </p:nvSpPr>
        <p:spPr>
          <a:xfrm>
            <a:off x="7337464" y="2318367"/>
            <a:ext cx="2550324" cy="1469603"/>
          </a:xfrm>
          <a:prstGeom prst="rect">
            <a:avLst/>
          </a:prstGeom>
          <a:solidFill>
            <a:srgbClr val="73C4FF"/>
          </a:solid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GB" sz="1900" b="1" i="0" u="none" strike="noStrike" kern="0" cap="none" spc="0" normalizeH="0" baseline="0" noProof="0" dirty="0">
                <a:ln>
                  <a:noFill/>
                </a:ln>
                <a:solidFill>
                  <a:srgbClr val="42289B"/>
                </a:solidFill>
                <a:effectLst/>
                <a:uLnTx/>
                <a:uFillTx/>
                <a:latin typeface="Arial"/>
                <a:ea typeface="Arial"/>
                <a:cs typeface="Arial"/>
                <a:sym typeface="Arial"/>
              </a:rPr>
              <a:t>Production</a:t>
            </a:r>
            <a:endParaRPr kumimoji="0" sz="900" b="0" i="0" u="none" strike="noStrike" kern="0" cap="none" spc="0" normalizeH="0" baseline="0" noProof="0" dirty="0">
              <a:ln>
                <a:noFill/>
              </a:ln>
              <a:solidFill>
                <a:srgbClr val="42289B"/>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GB" sz="1800" b="0" i="0" u="none" strike="noStrike" kern="0" cap="none" spc="0" normalizeH="0" baseline="0" noProof="0" dirty="0">
                <a:ln>
                  <a:noFill/>
                </a:ln>
                <a:solidFill>
                  <a:srgbClr val="42289B"/>
                </a:solidFill>
                <a:effectLst/>
                <a:uLnTx/>
                <a:uFillTx/>
                <a:latin typeface="Arial"/>
                <a:ea typeface="Arial"/>
                <a:cs typeface="Arial"/>
                <a:sym typeface="Arial"/>
              </a:rPr>
              <a:t>large-scale biodiversity genomic </a:t>
            </a:r>
            <a:r>
              <a:rPr kumimoji="0" lang="en-GB" sz="1800" b="1" i="0" u="none" strike="noStrike" kern="0" cap="none" spc="0" normalizeH="0" baseline="0" noProof="0" dirty="0">
                <a:ln>
                  <a:noFill/>
                </a:ln>
                <a:solidFill>
                  <a:srgbClr val="42289B"/>
                </a:solidFill>
                <a:effectLst/>
                <a:uLnTx/>
                <a:uFillTx/>
                <a:latin typeface="Arial"/>
                <a:ea typeface="Arial"/>
                <a:cs typeface="Arial"/>
                <a:sym typeface="Arial"/>
              </a:rPr>
              <a:t>data generation pipelines</a:t>
            </a:r>
            <a:r>
              <a:rPr kumimoji="0" lang="en-GB" sz="1800" b="0" i="0" u="none" strike="noStrike" kern="0" cap="none" spc="0" normalizeH="0" baseline="0" noProof="0" dirty="0">
                <a:ln>
                  <a:noFill/>
                </a:ln>
                <a:solidFill>
                  <a:srgbClr val="42289B"/>
                </a:solidFill>
                <a:effectLst/>
                <a:uLnTx/>
                <a:uFillTx/>
                <a:latin typeface="Arial"/>
                <a:ea typeface="Arial"/>
                <a:cs typeface="Arial"/>
                <a:sym typeface="Arial"/>
              </a:rPr>
              <a:t> for Europe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19"/>
          <p:cNvSpPr txBox="1"/>
          <p:nvPr/>
        </p:nvSpPr>
        <p:spPr>
          <a:xfrm>
            <a:off x="5690564" y="3980455"/>
            <a:ext cx="3293800" cy="1469603"/>
          </a:xfrm>
          <a:prstGeom prst="rect">
            <a:avLst/>
          </a:prstGeom>
          <a:solidFill>
            <a:srgbClr val="92D050">
              <a:alpha val="28627"/>
            </a:srgbClr>
          </a:solidFill>
          <a:ln w="9525" cap="flat" cmpd="sng">
            <a:solidFill>
              <a:srgbClr val="210AFD"/>
            </a:solidFill>
            <a:prstDash val="solid"/>
            <a:round/>
            <a:headEnd type="none" w="sm" len="sm"/>
            <a:tailEnd type="none" w="sm" len="sm"/>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GB" sz="1900" b="1" i="0" u="none" strike="noStrike" kern="0" cap="none" spc="0" normalizeH="0" baseline="0" noProof="0" dirty="0">
                <a:ln>
                  <a:noFill/>
                </a:ln>
                <a:solidFill>
                  <a:srgbClr val="42289B"/>
                </a:solidFill>
                <a:effectLst/>
                <a:uLnTx/>
                <a:uFillTx/>
                <a:latin typeface="Arial"/>
                <a:ea typeface="Arial"/>
                <a:cs typeface="Arial"/>
                <a:sym typeface="Arial"/>
              </a:rPr>
              <a:t>Application</a:t>
            </a:r>
            <a:endParaRPr kumimoji="0" sz="900" b="0" i="0" u="none" strike="noStrike" kern="0" cap="none" spc="0" normalizeH="0" baseline="0" noProof="0" dirty="0">
              <a:ln>
                <a:noFill/>
              </a:ln>
              <a:solidFill>
                <a:srgbClr val="42289B"/>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GB" sz="1800" b="0" i="0" u="none" strike="noStrike" kern="0" cap="none" spc="0" normalizeH="0" baseline="0" noProof="0" dirty="0">
                <a:ln>
                  <a:noFill/>
                </a:ln>
                <a:solidFill>
                  <a:srgbClr val="42289B"/>
                </a:solidFill>
                <a:effectLst/>
                <a:uLnTx/>
                <a:uFillTx/>
                <a:latin typeface="Arial"/>
                <a:ea typeface="Arial"/>
                <a:cs typeface="Arial"/>
                <a:sym typeface="Arial"/>
              </a:rPr>
              <a:t>Apply genomic </a:t>
            </a:r>
            <a:r>
              <a:rPr kumimoji="0" lang="en-GB" sz="1800" b="1" i="0" u="none" strike="noStrike" kern="0" cap="none" spc="0" normalizeH="0" baseline="0" noProof="0" dirty="0">
                <a:ln>
                  <a:noFill/>
                </a:ln>
                <a:solidFill>
                  <a:srgbClr val="42289B"/>
                </a:solidFill>
                <a:effectLst/>
                <a:uLnTx/>
                <a:uFillTx/>
                <a:latin typeface="Arial"/>
                <a:ea typeface="Arial"/>
                <a:cs typeface="Arial"/>
                <a:sym typeface="Arial"/>
              </a:rPr>
              <a:t>tools</a:t>
            </a:r>
            <a:r>
              <a:rPr kumimoji="0" lang="en-GB" sz="1800" b="0" i="0" u="none" strike="noStrike" kern="0" cap="none" spc="0" normalizeH="0" baseline="0" noProof="0" dirty="0">
                <a:ln>
                  <a:noFill/>
                </a:ln>
                <a:solidFill>
                  <a:srgbClr val="42289B"/>
                </a:solidFill>
                <a:effectLst/>
                <a:uLnTx/>
                <a:uFillTx/>
                <a:latin typeface="Arial"/>
                <a:ea typeface="Arial"/>
                <a:cs typeface="Arial"/>
                <a:sym typeface="Arial"/>
              </a:rPr>
              <a:t> to enhance </a:t>
            </a:r>
            <a:r>
              <a:rPr kumimoji="0" lang="en-GB" sz="1800" b="1" i="0" u="none" strike="noStrike" kern="0" cap="none" spc="0" normalizeH="0" baseline="0" noProof="0" dirty="0">
                <a:ln>
                  <a:noFill/>
                </a:ln>
                <a:solidFill>
                  <a:srgbClr val="42289B"/>
                </a:solidFill>
                <a:effectLst/>
                <a:uLnTx/>
                <a:uFillTx/>
                <a:latin typeface="Arial"/>
                <a:ea typeface="Arial"/>
                <a:cs typeface="Arial"/>
                <a:sym typeface="Arial"/>
              </a:rPr>
              <a:t>understanding</a:t>
            </a:r>
            <a:r>
              <a:rPr kumimoji="0" lang="en-GB" sz="1800" b="0" i="0" u="none" strike="noStrike" kern="0" cap="none" spc="0" normalizeH="0" baseline="0" noProof="0" dirty="0">
                <a:ln>
                  <a:noFill/>
                </a:ln>
                <a:solidFill>
                  <a:srgbClr val="42289B"/>
                </a:solidFill>
                <a:effectLst/>
                <a:uLnTx/>
                <a:uFillTx/>
                <a:latin typeface="Arial"/>
                <a:ea typeface="Arial"/>
                <a:cs typeface="Arial"/>
                <a:sym typeface="Arial"/>
              </a:rPr>
              <a:t> of pan-European biodiversity and biodiversity declines</a:t>
            </a:r>
            <a:endParaRPr kumimoji="0" sz="1800" b="0" i="0" u="none" strike="noStrike" kern="0" cap="none" spc="0" normalizeH="0" baseline="0" noProof="0" dirty="0">
              <a:ln>
                <a:noFill/>
              </a:ln>
              <a:solidFill>
                <a:srgbClr val="42289B"/>
              </a:solidFill>
              <a:effectLst/>
              <a:uLnTx/>
              <a:uFillTx/>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393"/>
        <p:cNvGrpSpPr/>
        <p:nvPr/>
      </p:nvGrpSpPr>
      <p:grpSpPr>
        <a:xfrm>
          <a:off x="0" y="0"/>
          <a:ext cx="0" cy="0"/>
          <a:chOff x="0" y="0"/>
          <a:chExt cx="0" cy="0"/>
        </a:xfrm>
      </p:grpSpPr>
      <p:pic>
        <p:nvPicPr>
          <p:cNvPr id="394" name="Google Shape;394;p2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95" name="Google Shape;395;p20"/>
          <p:cNvPicPr preferRelativeResize="0"/>
          <p:nvPr/>
        </p:nvPicPr>
        <p:blipFill rotWithShape="1">
          <a:blip r:embed="rId4">
            <a:alphaModFix/>
          </a:blip>
          <a:srcRect/>
          <a:stretch/>
        </p:blipFill>
        <p:spPr>
          <a:xfrm>
            <a:off x="0" y="72038"/>
            <a:ext cx="2975021" cy="1767389"/>
          </a:xfrm>
          <a:prstGeom prst="rect">
            <a:avLst/>
          </a:prstGeom>
          <a:noFill/>
          <a:ln>
            <a:noFill/>
          </a:ln>
        </p:spPr>
      </p:pic>
      <p:grpSp>
        <p:nvGrpSpPr>
          <p:cNvPr id="396" name="Google Shape;396;p20"/>
          <p:cNvGrpSpPr/>
          <p:nvPr/>
        </p:nvGrpSpPr>
        <p:grpSpPr>
          <a:xfrm>
            <a:off x="1676400" y="6388938"/>
            <a:ext cx="8839200" cy="338700"/>
            <a:chOff x="257330" y="6367046"/>
            <a:chExt cx="8839200" cy="338700"/>
          </a:xfrm>
        </p:grpSpPr>
        <p:sp>
          <p:nvSpPr>
            <p:cNvPr id="397" name="Google Shape;397;p20"/>
            <p:cNvSpPr txBox="1"/>
            <p:nvPr/>
          </p:nvSpPr>
          <p:spPr>
            <a:xfrm>
              <a:off x="257330" y="6367046"/>
              <a:ext cx="8839200" cy="338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600" b="0" i="0" u="none" strike="noStrike" kern="0" cap="none" spc="0" normalizeH="0" baseline="0" noProof="0">
                  <a:ln>
                    <a:noFill/>
                  </a:ln>
                  <a:solidFill>
                    <a:srgbClr val="000000"/>
                  </a:solidFill>
                  <a:effectLst/>
                  <a:uLnTx/>
                  <a:uFillTx/>
                  <a:latin typeface="Avenir"/>
                  <a:ea typeface="Avenir"/>
                  <a:cs typeface="Avenir"/>
                  <a:sym typeface="Avenir"/>
                </a:rPr>
                <a:t>            @BioGenEurope                  biodiversitygenomics.eu</a:t>
              </a:r>
              <a:endParaRPr kumimoji="0" sz="1400" b="0" i="0" u="none" strike="noStrike" kern="0" cap="none" spc="0" normalizeH="0" baseline="0" noProof="0">
                <a:ln>
                  <a:noFill/>
                </a:ln>
                <a:solidFill>
                  <a:srgbClr val="000000"/>
                </a:solidFill>
                <a:effectLst/>
                <a:uLnTx/>
                <a:uFillTx/>
                <a:latin typeface="Avenir"/>
                <a:ea typeface="Avenir"/>
                <a:cs typeface="Avenir"/>
                <a:sym typeface="Avenir"/>
              </a:endParaRPr>
            </a:p>
          </p:txBody>
        </p:sp>
        <p:pic>
          <p:nvPicPr>
            <p:cNvPr id="398" name="Google Shape;398;p20" descr="http://bytegyan.com/wp-content/uploads/2012/11/new-twitter-logo.jpg"/>
            <p:cNvPicPr preferRelativeResize="0"/>
            <p:nvPr/>
          </p:nvPicPr>
          <p:blipFill rotWithShape="1">
            <a:blip r:embed="rId5">
              <a:alphaModFix/>
            </a:blip>
            <a:srcRect/>
            <a:stretch/>
          </p:blipFill>
          <p:spPr>
            <a:xfrm>
              <a:off x="2366281" y="6485400"/>
              <a:ext cx="177049" cy="144000"/>
            </a:xfrm>
            <a:prstGeom prst="rect">
              <a:avLst/>
            </a:prstGeom>
            <a:noFill/>
            <a:ln>
              <a:noFill/>
            </a:ln>
          </p:spPr>
        </p:pic>
        <p:pic>
          <p:nvPicPr>
            <p:cNvPr id="399" name="Google Shape;399;p20" descr="https://image.freepik.com/free-icon/internet-world_318-30029.png"/>
            <p:cNvPicPr preferRelativeResize="0"/>
            <p:nvPr/>
          </p:nvPicPr>
          <p:blipFill rotWithShape="1">
            <a:blip r:embed="rId6">
              <a:alphaModFix/>
            </a:blip>
            <a:srcRect/>
            <a:stretch/>
          </p:blipFill>
          <p:spPr>
            <a:xfrm>
              <a:off x="4907108" y="6485400"/>
              <a:ext cx="144000" cy="144000"/>
            </a:xfrm>
            <a:prstGeom prst="rect">
              <a:avLst/>
            </a:prstGeom>
            <a:noFill/>
            <a:ln>
              <a:noFill/>
            </a:ln>
          </p:spPr>
        </p:pic>
      </p:grpSp>
      <p:pic>
        <p:nvPicPr>
          <p:cNvPr id="400" name="Google Shape;400;p20" descr="A diagram of a process&#10;&#10;Description automatically generated with medium confidence"/>
          <p:cNvPicPr preferRelativeResize="0"/>
          <p:nvPr/>
        </p:nvPicPr>
        <p:blipFill rotWithShape="1">
          <a:blip r:embed="rId7">
            <a:alphaModFix/>
          </a:blip>
          <a:srcRect/>
          <a:stretch/>
        </p:blipFill>
        <p:spPr>
          <a:xfrm>
            <a:off x="140029" y="2831247"/>
            <a:ext cx="5073044" cy="2281052"/>
          </a:xfrm>
          <a:prstGeom prst="rect">
            <a:avLst/>
          </a:prstGeom>
          <a:noFill/>
          <a:ln>
            <a:noFill/>
          </a:ln>
        </p:spPr>
      </p:pic>
      <p:pic>
        <p:nvPicPr>
          <p:cNvPr id="401" name="Google Shape;401;p20" descr="A logo with green and white text&#10;&#10;Description automatically generated"/>
          <p:cNvPicPr preferRelativeResize="0"/>
          <p:nvPr/>
        </p:nvPicPr>
        <p:blipFill rotWithShape="1">
          <a:blip r:embed="rId8">
            <a:alphaModFix/>
          </a:blip>
          <a:srcRect/>
          <a:stretch/>
        </p:blipFill>
        <p:spPr>
          <a:xfrm>
            <a:off x="140029" y="3879034"/>
            <a:ext cx="629228" cy="3736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05"/>
        <p:cNvGrpSpPr/>
        <p:nvPr/>
      </p:nvGrpSpPr>
      <p:grpSpPr>
        <a:xfrm>
          <a:off x="0" y="0"/>
          <a:ext cx="0" cy="0"/>
          <a:chOff x="0" y="0"/>
          <a:chExt cx="0" cy="0"/>
        </a:xfrm>
      </p:grpSpPr>
      <p:sp>
        <p:nvSpPr>
          <p:cNvPr id="406" name="Google Shape;406;p21"/>
          <p:cNvSpPr txBox="1"/>
          <p:nvPr/>
        </p:nvSpPr>
        <p:spPr>
          <a:xfrm>
            <a:off x="8301448" y="2785713"/>
            <a:ext cx="3687090" cy="1711331"/>
          </a:xfrm>
          <a:prstGeom prst="rect">
            <a:avLst/>
          </a:prstGeom>
          <a:noFill/>
          <a:ln>
            <a:noFill/>
          </a:ln>
        </p:spPr>
        <p:txBody>
          <a:bodyPr spcFirstLastPara="1" wrap="square" lIns="121900" tIns="120000" rIns="121900" bIns="121900" anchor="t" anchorCtr="0">
            <a:spAutoFit/>
          </a:bodyPr>
          <a:lstStyle/>
          <a:p>
            <a:pPr marL="0" marR="0" lvl="0" indent="0" algn="l" defTabSz="914400" rtl="0" eaLnBrk="1" fontAlgn="auto" latinLnBrk="0" hangingPunct="1">
              <a:lnSpc>
                <a:spcPct val="100000"/>
              </a:lnSpc>
              <a:spcBef>
                <a:spcPts val="700"/>
              </a:spcBef>
              <a:spcAft>
                <a:spcPts val="0"/>
              </a:spcAft>
              <a:buClr>
                <a:srgbClr val="980000"/>
              </a:buClr>
              <a:buSzPts val="1300"/>
              <a:buFont typeface="Consolas"/>
              <a:buNone/>
              <a:tabLst/>
              <a:defRPr/>
            </a:pPr>
            <a:r>
              <a:rPr kumimoji="0" lang="en-GB" sz="1800" b="1" i="1" u="none" strike="noStrike" kern="0" cap="none" spc="0" normalizeH="0" baseline="0" noProof="0" dirty="0">
                <a:ln>
                  <a:noFill/>
                </a:ln>
                <a:solidFill>
                  <a:srgbClr val="4D4EE6"/>
                </a:solidFill>
                <a:effectLst/>
                <a:uLnTx/>
                <a:uFillTx/>
                <a:latin typeface="Consolas"/>
                <a:ea typeface="Consolas"/>
                <a:cs typeface="Consolas"/>
                <a:sym typeface="Consolas"/>
              </a:rPr>
              <a:t>SOPs development</a:t>
            </a:r>
            <a:endParaRPr kumimoji="0" sz="1800" b="1" i="1" u="none" strike="noStrike" kern="0" cap="none" spc="0" normalizeH="0" baseline="0" noProof="0" dirty="0">
              <a:ln>
                <a:noFill/>
              </a:ln>
              <a:solidFill>
                <a:srgbClr val="4D4EE6"/>
              </a:solidFill>
              <a:effectLst/>
              <a:uLnTx/>
              <a:uFillTx/>
              <a:latin typeface="Consolas"/>
              <a:ea typeface="Consolas"/>
              <a:cs typeface="Consolas"/>
              <a:sym typeface="Consolas"/>
            </a:endParaRPr>
          </a:p>
          <a:p>
            <a:pPr marL="0" marR="0" lvl="0" indent="0" algn="l" defTabSz="914400" rtl="0" eaLnBrk="1" fontAlgn="auto" latinLnBrk="0" hangingPunct="1">
              <a:lnSpc>
                <a:spcPct val="100000"/>
              </a:lnSpc>
              <a:spcBef>
                <a:spcPts val="700"/>
              </a:spcBef>
              <a:spcAft>
                <a:spcPts val="0"/>
              </a:spcAft>
              <a:buClr>
                <a:srgbClr val="980000"/>
              </a:buClr>
              <a:buSzPts val="1300"/>
              <a:buFont typeface="Consolas"/>
              <a:buNone/>
              <a:tabLst/>
              <a:defRPr/>
            </a:pPr>
            <a:r>
              <a:rPr kumimoji="0" lang="en-GB" sz="1800" b="1" i="1" u="none" strike="noStrike" kern="0" cap="none" spc="0" normalizeH="0" baseline="0" noProof="0" dirty="0">
                <a:ln>
                  <a:noFill/>
                </a:ln>
                <a:solidFill>
                  <a:srgbClr val="4D4EE6"/>
                </a:solidFill>
                <a:effectLst/>
                <a:uLnTx/>
                <a:uFillTx/>
                <a:latin typeface="Consolas"/>
                <a:ea typeface="Consolas"/>
                <a:cs typeface="Consolas"/>
                <a:sym typeface="Consolas"/>
              </a:rPr>
              <a:t>Analysis toolkits</a:t>
            </a:r>
            <a:endParaRPr kumimoji="0" sz="1800" b="1" i="1" u="none" strike="noStrike" kern="0" cap="none" spc="0" normalizeH="0" baseline="0" noProof="0" dirty="0">
              <a:ln>
                <a:noFill/>
              </a:ln>
              <a:solidFill>
                <a:srgbClr val="4D4EE6"/>
              </a:solidFill>
              <a:effectLst/>
              <a:uLnTx/>
              <a:uFillTx/>
              <a:latin typeface="Consolas"/>
              <a:ea typeface="Consolas"/>
              <a:cs typeface="Consolas"/>
              <a:sym typeface="Consolas"/>
            </a:endParaRPr>
          </a:p>
          <a:p>
            <a:pPr marL="0" marR="0" lvl="0" indent="0" algn="l" defTabSz="914400" rtl="0" eaLnBrk="1" fontAlgn="auto" latinLnBrk="0" hangingPunct="1">
              <a:lnSpc>
                <a:spcPct val="100000"/>
              </a:lnSpc>
              <a:spcBef>
                <a:spcPts val="700"/>
              </a:spcBef>
              <a:spcAft>
                <a:spcPts val="0"/>
              </a:spcAft>
              <a:buClr>
                <a:srgbClr val="980000"/>
              </a:buClr>
              <a:buSzPts val="1300"/>
              <a:buFont typeface="Consolas"/>
              <a:buNone/>
              <a:tabLst/>
              <a:defRPr/>
            </a:pPr>
            <a:r>
              <a:rPr kumimoji="0" lang="en-GB" sz="1800" b="1" i="1" u="none" strike="noStrike" kern="0" cap="none" spc="0" normalizeH="0" baseline="0" noProof="0" dirty="0">
                <a:ln>
                  <a:noFill/>
                </a:ln>
                <a:solidFill>
                  <a:srgbClr val="4D4EE6"/>
                </a:solidFill>
                <a:effectLst/>
                <a:uLnTx/>
                <a:uFillTx/>
                <a:latin typeface="Consolas"/>
                <a:ea typeface="Consolas"/>
                <a:cs typeface="Consolas"/>
                <a:sym typeface="Consolas"/>
              </a:rPr>
              <a:t>Genomics training</a:t>
            </a:r>
            <a:endParaRPr kumimoji="0" sz="1800" b="1" i="1" u="none" strike="noStrike" kern="0" cap="none" spc="0" normalizeH="0" baseline="0" noProof="0" dirty="0">
              <a:ln>
                <a:noFill/>
              </a:ln>
              <a:solidFill>
                <a:srgbClr val="4D4EE6"/>
              </a:solidFill>
              <a:effectLst/>
              <a:uLnTx/>
              <a:uFillTx/>
              <a:latin typeface="Consolas"/>
              <a:ea typeface="Consolas"/>
              <a:cs typeface="Consolas"/>
              <a:sym typeface="Consolas"/>
            </a:endParaRPr>
          </a:p>
          <a:p>
            <a:pPr marL="0" marR="0" lvl="0" indent="0" algn="l" defTabSz="914400" rtl="0" eaLnBrk="1" fontAlgn="auto" latinLnBrk="0" hangingPunct="1">
              <a:lnSpc>
                <a:spcPct val="100000"/>
              </a:lnSpc>
              <a:spcBef>
                <a:spcPts val="700"/>
              </a:spcBef>
              <a:spcAft>
                <a:spcPts val="0"/>
              </a:spcAft>
              <a:buClr>
                <a:srgbClr val="980000"/>
              </a:buClr>
              <a:buSzPts val="1300"/>
              <a:buFont typeface="Consolas"/>
              <a:buNone/>
              <a:tabLst/>
              <a:defRPr/>
            </a:pPr>
            <a:r>
              <a:rPr kumimoji="0" lang="en-GB" sz="1800" b="1" i="1" u="none" strike="noStrike" kern="0" cap="none" spc="0" normalizeH="0" baseline="0" noProof="0" dirty="0">
                <a:ln>
                  <a:noFill/>
                </a:ln>
                <a:solidFill>
                  <a:srgbClr val="4D4EE6"/>
                </a:solidFill>
                <a:effectLst/>
                <a:uLnTx/>
                <a:uFillTx/>
                <a:latin typeface="Consolas"/>
                <a:ea typeface="Consolas"/>
                <a:cs typeface="Consolas"/>
                <a:sym typeface="Consolas"/>
              </a:rPr>
              <a:t>Knowledge sharing platform</a:t>
            </a:r>
            <a:endParaRPr kumimoji="0" sz="1800" b="1" i="1" u="none" strike="noStrike" kern="0" cap="none" spc="0" normalizeH="0" baseline="0" noProof="0" dirty="0">
              <a:ln>
                <a:noFill/>
              </a:ln>
              <a:solidFill>
                <a:srgbClr val="4D4EE6"/>
              </a:solidFill>
              <a:effectLst/>
              <a:uLnTx/>
              <a:uFillTx/>
              <a:latin typeface="Consolas"/>
              <a:ea typeface="Consolas"/>
              <a:cs typeface="Consolas"/>
              <a:sym typeface="Consolas"/>
            </a:endParaRPr>
          </a:p>
        </p:txBody>
      </p:sp>
      <p:sp>
        <p:nvSpPr>
          <p:cNvPr id="407" name="Google Shape;407;p21"/>
          <p:cNvSpPr/>
          <p:nvPr/>
        </p:nvSpPr>
        <p:spPr>
          <a:xfrm>
            <a:off x="3368182" y="1838547"/>
            <a:ext cx="4448100" cy="4448100"/>
          </a:xfrm>
          <a:prstGeom prst="ellipse">
            <a:avLst/>
          </a:prstGeom>
          <a:noFill/>
          <a:ln w="28575" cap="flat" cmpd="sng">
            <a:solidFill>
              <a:srgbClr val="0488A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venir"/>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pic>
        <p:nvPicPr>
          <p:cNvPr id="408" name="Google Shape;408;p21"/>
          <p:cNvPicPr preferRelativeResize="0"/>
          <p:nvPr/>
        </p:nvPicPr>
        <p:blipFill rotWithShape="1">
          <a:blip r:embed="rId3">
            <a:alphaModFix/>
          </a:blip>
          <a:srcRect/>
          <a:stretch/>
        </p:blipFill>
        <p:spPr>
          <a:xfrm>
            <a:off x="3466630" y="4586494"/>
            <a:ext cx="1931100" cy="1734900"/>
          </a:xfrm>
          <a:prstGeom prst="roundRect">
            <a:avLst>
              <a:gd name="adj" fmla="val 44638"/>
            </a:avLst>
          </a:prstGeom>
          <a:noFill/>
          <a:ln>
            <a:noFill/>
          </a:ln>
        </p:spPr>
      </p:pic>
      <p:pic>
        <p:nvPicPr>
          <p:cNvPr id="409" name="Google Shape;409;p21"/>
          <p:cNvPicPr preferRelativeResize="0"/>
          <p:nvPr/>
        </p:nvPicPr>
        <p:blipFill rotWithShape="1">
          <a:blip r:embed="rId4">
            <a:alphaModFix/>
          </a:blip>
          <a:srcRect/>
          <a:stretch/>
        </p:blipFill>
        <p:spPr>
          <a:xfrm>
            <a:off x="4643948" y="3449813"/>
            <a:ext cx="1709252" cy="825000"/>
          </a:xfrm>
          <a:prstGeom prst="rect">
            <a:avLst/>
          </a:prstGeom>
          <a:noFill/>
          <a:ln>
            <a:noFill/>
          </a:ln>
        </p:spPr>
      </p:pic>
      <p:pic>
        <p:nvPicPr>
          <p:cNvPr id="410" name="Google Shape;410;p21" descr="ERGA_Logo.png"/>
          <p:cNvPicPr preferRelativeResize="0"/>
          <p:nvPr/>
        </p:nvPicPr>
        <p:blipFill rotWithShape="1">
          <a:blip r:embed="rId5">
            <a:alphaModFix/>
          </a:blip>
          <a:srcRect/>
          <a:stretch/>
        </p:blipFill>
        <p:spPr>
          <a:xfrm>
            <a:off x="5498844" y="4107301"/>
            <a:ext cx="762032" cy="316905"/>
          </a:xfrm>
          <a:prstGeom prst="rect">
            <a:avLst/>
          </a:prstGeom>
          <a:noFill/>
          <a:ln>
            <a:noFill/>
          </a:ln>
        </p:spPr>
      </p:pic>
      <p:pic>
        <p:nvPicPr>
          <p:cNvPr id="411" name="Google Shape;411;p21"/>
          <p:cNvPicPr preferRelativeResize="0"/>
          <p:nvPr/>
        </p:nvPicPr>
        <p:blipFill rotWithShape="1">
          <a:blip r:embed="rId6">
            <a:alphaModFix/>
          </a:blip>
          <a:srcRect/>
          <a:stretch/>
        </p:blipFill>
        <p:spPr>
          <a:xfrm>
            <a:off x="4819411" y="960759"/>
            <a:ext cx="1589620" cy="1589620"/>
          </a:xfrm>
          <a:prstGeom prst="rect">
            <a:avLst/>
          </a:prstGeom>
          <a:noFill/>
          <a:ln>
            <a:noFill/>
          </a:ln>
        </p:spPr>
      </p:pic>
      <p:sp>
        <p:nvSpPr>
          <p:cNvPr id="412" name="Google Shape;412;p21"/>
          <p:cNvSpPr txBox="1"/>
          <p:nvPr/>
        </p:nvSpPr>
        <p:spPr>
          <a:xfrm>
            <a:off x="2409540" y="3927332"/>
            <a:ext cx="1513500" cy="6003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sz="23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 name="Google Shape;413;p21"/>
          <p:cNvSpPr txBox="1"/>
          <p:nvPr/>
        </p:nvSpPr>
        <p:spPr>
          <a:xfrm>
            <a:off x="3240481" y="3935115"/>
            <a:ext cx="2021700" cy="4308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49ECD"/>
              </a:buClr>
              <a:buSzPts val="1200"/>
              <a:buFont typeface="Comic Sans MS"/>
              <a:buNone/>
              <a:tabLst/>
              <a:defRPr/>
            </a:pPr>
            <a:r>
              <a:rPr kumimoji="0" lang="en-GB" sz="1200" b="1" i="0" u="none" strike="noStrike" kern="0" cap="none" spc="0" normalizeH="0" baseline="0" noProof="0">
                <a:ln>
                  <a:noFill/>
                </a:ln>
                <a:solidFill>
                  <a:srgbClr val="049ECD"/>
                </a:solidFill>
                <a:effectLst/>
                <a:uLnTx/>
                <a:uFillTx/>
                <a:latin typeface="Comic Sans MS"/>
                <a:ea typeface="Comic Sans MS"/>
                <a:cs typeface="Comic Sans MS"/>
                <a:sym typeface="Comic Sans MS"/>
              </a:rPr>
              <a:t> &gt;500 genomes </a:t>
            </a:r>
            <a:endParaRPr kumimoji="0" sz="1500" b="0" i="0" u="none" strike="noStrike" kern="0" cap="none" spc="0" normalizeH="0" baseline="0" noProof="0">
              <a:ln>
                <a:noFill/>
              </a:ln>
              <a:solidFill>
                <a:srgbClr val="049ECD"/>
              </a:solidFill>
              <a:effectLst/>
              <a:uLnTx/>
              <a:uFillTx/>
              <a:latin typeface="Avenir"/>
              <a:ea typeface="Avenir"/>
              <a:cs typeface="Avenir"/>
              <a:sym typeface="Avenir"/>
            </a:endParaRPr>
          </a:p>
        </p:txBody>
      </p:sp>
      <p:sp>
        <p:nvSpPr>
          <p:cNvPr id="414" name="Google Shape;414;p21"/>
          <p:cNvSpPr txBox="1"/>
          <p:nvPr/>
        </p:nvSpPr>
        <p:spPr>
          <a:xfrm>
            <a:off x="203462" y="2498080"/>
            <a:ext cx="2786386" cy="2362791"/>
          </a:xfrm>
          <a:prstGeom prst="rect">
            <a:avLst/>
          </a:prstGeom>
          <a:noFill/>
          <a:ln>
            <a:noFill/>
          </a:ln>
        </p:spPr>
        <p:txBody>
          <a:bodyPr spcFirstLastPara="1" wrap="square" lIns="72000" tIns="120000" rIns="121900" bIns="121900" anchor="t" anchorCtr="0">
            <a:spAutoFit/>
          </a:bodyPr>
          <a:lstStyle/>
          <a:p>
            <a:pPr marL="0" marR="0" lvl="0" indent="0" algn="l" defTabSz="914400" rtl="0" eaLnBrk="1" fontAlgn="auto" latinLnBrk="0" hangingPunct="1">
              <a:lnSpc>
                <a:spcPct val="100000"/>
              </a:lnSpc>
              <a:spcBef>
                <a:spcPts val="700"/>
              </a:spcBef>
              <a:spcAft>
                <a:spcPts val="0"/>
              </a:spcAft>
              <a:buClr>
                <a:srgbClr val="980000"/>
              </a:buClr>
              <a:buSzPts val="1300"/>
              <a:buFont typeface="Consolas"/>
              <a:buNone/>
              <a:tabLst/>
              <a:defRPr/>
            </a:pPr>
            <a:r>
              <a:rPr kumimoji="0" lang="en-GB" sz="1800" b="0" i="1" u="none" strike="noStrike" kern="0" cap="none" spc="0" normalizeH="0" baseline="0" noProof="0">
                <a:ln>
                  <a:noFill/>
                </a:ln>
                <a:solidFill>
                  <a:srgbClr val="980000"/>
                </a:solidFill>
                <a:effectLst/>
                <a:uLnTx/>
                <a:uFillTx/>
                <a:latin typeface="Consolas"/>
                <a:ea typeface="Consolas"/>
                <a:cs typeface="Consolas"/>
                <a:sym typeface="Consolas"/>
              </a:rPr>
              <a:t>Distributed across Europe and the Eukaryotic Tree</a:t>
            </a:r>
            <a:endParaRPr kumimoji="0" sz="1800" b="0" i="1" u="none" strike="noStrike" kern="0" cap="none" spc="0" normalizeH="0" baseline="0" noProof="0">
              <a:ln>
                <a:noFill/>
              </a:ln>
              <a:solidFill>
                <a:srgbClr val="980000"/>
              </a:solidFill>
              <a:effectLst/>
              <a:uLnTx/>
              <a:uFillTx/>
              <a:latin typeface="Consolas"/>
              <a:ea typeface="Consolas"/>
              <a:cs typeface="Consolas"/>
              <a:sym typeface="Consolas"/>
            </a:endParaRPr>
          </a:p>
          <a:p>
            <a:pPr marL="0" marR="0" lvl="0" indent="0" algn="l" defTabSz="914400" rtl="0" eaLnBrk="1" fontAlgn="auto" latinLnBrk="0" hangingPunct="1">
              <a:lnSpc>
                <a:spcPct val="100000"/>
              </a:lnSpc>
              <a:spcBef>
                <a:spcPts val="700"/>
              </a:spcBef>
              <a:spcAft>
                <a:spcPts val="0"/>
              </a:spcAft>
              <a:buClr>
                <a:srgbClr val="980000"/>
              </a:buClr>
              <a:buSzPts val="1300"/>
              <a:buFont typeface="Consolas"/>
              <a:buNone/>
              <a:tabLst/>
              <a:defRPr/>
            </a:pPr>
            <a:r>
              <a:rPr kumimoji="0" lang="en-GB" sz="1800" b="0" i="1" u="none" strike="noStrike" kern="0" cap="none" spc="0" normalizeH="0" baseline="0" noProof="0">
                <a:ln>
                  <a:noFill/>
                </a:ln>
                <a:solidFill>
                  <a:srgbClr val="980000"/>
                </a:solidFill>
                <a:effectLst/>
                <a:uLnTx/>
                <a:uFillTx/>
                <a:latin typeface="Consolas"/>
                <a:ea typeface="Consolas"/>
                <a:cs typeface="Consolas"/>
                <a:sym typeface="Consolas"/>
              </a:rPr>
              <a:t>From Critical Biodiversity and Biodiversity Hotspots </a:t>
            </a:r>
            <a:endParaRPr kumimoji="0" sz="1800" b="0" i="1" u="none" strike="noStrike" kern="0" cap="none" spc="0" normalizeH="0" baseline="0" noProof="0">
              <a:ln>
                <a:noFill/>
              </a:ln>
              <a:solidFill>
                <a:srgbClr val="980000"/>
              </a:solidFill>
              <a:effectLst/>
              <a:uLnTx/>
              <a:uFillTx/>
              <a:latin typeface="Consolas"/>
              <a:ea typeface="Consolas"/>
              <a:cs typeface="Consolas"/>
              <a:sym typeface="Consolas"/>
            </a:endParaRPr>
          </a:p>
        </p:txBody>
      </p:sp>
      <p:sp>
        <p:nvSpPr>
          <p:cNvPr id="415" name="Google Shape;415;p21"/>
          <p:cNvSpPr txBox="1"/>
          <p:nvPr/>
        </p:nvSpPr>
        <p:spPr>
          <a:xfrm>
            <a:off x="1" y="5269780"/>
            <a:ext cx="3672752" cy="1711331"/>
          </a:xfrm>
          <a:prstGeom prst="rect">
            <a:avLst/>
          </a:prstGeom>
          <a:noFill/>
          <a:ln>
            <a:noFill/>
          </a:ln>
        </p:spPr>
        <p:txBody>
          <a:bodyPr spcFirstLastPara="1" wrap="square" lIns="121900" tIns="120000" rIns="121900" bIns="121900" anchor="t" anchorCtr="0">
            <a:spAutoFit/>
          </a:bodyPr>
          <a:lstStyle/>
          <a:p>
            <a:pPr marL="609600" marR="0" lvl="0" indent="0" algn="l" defTabSz="914400" rtl="0" eaLnBrk="1" fontAlgn="auto" latinLnBrk="0" hangingPunct="1">
              <a:lnSpc>
                <a:spcPct val="100000"/>
              </a:lnSpc>
              <a:spcBef>
                <a:spcPts val="700"/>
              </a:spcBef>
              <a:spcAft>
                <a:spcPts val="0"/>
              </a:spcAft>
              <a:buClr>
                <a:srgbClr val="980000"/>
              </a:buClr>
              <a:buSzPts val="1300"/>
              <a:buFont typeface="Consolas"/>
              <a:buNone/>
              <a:tabLst/>
              <a:defRPr/>
            </a:pPr>
            <a:r>
              <a:rPr kumimoji="0" lang="en-GB" sz="1800" b="0" i="1" u="none" strike="noStrike" kern="0" cap="none" spc="0" normalizeH="0" baseline="0" noProof="0">
                <a:ln>
                  <a:noFill/>
                </a:ln>
                <a:solidFill>
                  <a:srgbClr val="980000"/>
                </a:solidFill>
                <a:effectLst/>
                <a:uLnTx/>
                <a:uFillTx/>
                <a:latin typeface="Consolas"/>
                <a:ea typeface="Consolas"/>
                <a:cs typeface="Consolas"/>
                <a:sym typeface="Consolas"/>
              </a:rPr>
              <a:t>Sequencing Centres</a:t>
            </a:r>
            <a:endParaRPr kumimoji="0" sz="1800" b="0" i="1" u="none" strike="noStrike" kern="0" cap="none" spc="0" normalizeH="0" baseline="0" noProof="0">
              <a:ln>
                <a:noFill/>
              </a:ln>
              <a:solidFill>
                <a:srgbClr val="980000"/>
              </a:solidFill>
              <a:effectLst/>
              <a:uLnTx/>
              <a:uFillTx/>
              <a:latin typeface="Consolas"/>
              <a:ea typeface="Consolas"/>
              <a:cs typeface="Consolas"/>
              <a:sym typeface="Consolas"/>
            </a:endParaRPr>
          </a:p>
          <a:p>
            <a:pPr marL="609600" marR="0" lvl="0" indent="0" algn="l" defTabSz="914400" rtl="0" eaLnBrk="1" fontAlgn="auto" latinLnBrk="0" hangingPunct="1">
              <a:lnSpc>
                <a:spcPct val="100000"/>
              </a:lnSpc>
              <a:spcBef>
                <a:spcPts val="700"/>
              </a:spcBef>
              <a:spcAft>
                <a:spcPts val="0"/>
              </a:spcAft>
              <a:buClr>
                <a:srgbClr val="980000"/>
              </a:buClr>
              <a:buSzPts val="1300"/>
              <a:buFont typeface="Consolas"/>
              <a:buNone/>
              <a:tabLst/>
              <a:defRPr/>
            </a:pPr>
            <a:r>
              <a:rPr kumimoji="0" lang="en-GB" sz="1800" b="0" i="1" u="none" strike="noStrike" kern="0" cap="none" spc="0" normalizeH="0" baseline="0" noProof="0">
                <a:ln>
                  <a:noFill/>
                </a:ln>
                <a:solidFill>
                  <a:srgbClr val="980000"/>
                </a:solidFill>
                <a:effectLst/>
                <a:uLnTx/>
                <a:uFillTx/>
                <a:latin typeface="Consolas"/>
                <a:ea typeface="Consolas"/>
                <a:cs typeface="Consolas"/>
                <a:sym typeface="Consolas"/>
              </a:rPr>
              <a:t>Computational </a:t>
            </a:r>
            <a:endParaRPr kumimoji="0" sz="1800" b="0" i="1" u="none" strike="noStrike" kern="0" cap="none" spc="0" normalizeH="0" baseline="0" noProof="0">
              <a:ln>
                <a:noFill/>
              </a:ln>
              <a:solidFill>
                <a:srgbClr val="980000"/>
              </a:solidFill>
              <a:effectLst/>
              <a:uLnTx/>
              <a:uFillTx/>
              <a:latin typeface="Consolas"/>
              <a:ea typeface="Consolas"/>
              <a:cs typeface="Consolas"/>
              <a:sym typeface="Consolas"/>
            </a:endParaRPr>
          </a:p>
          <a:p>
            <a:pPr marL="609600" marR="0" lvl="0" indent="0" algn="l" defTabSz="914400" rtl="0" eaLnBrk="1" fontAlgn="auto" latinLnBrk="0" hangingPunct="1">
              <a:lnSpc>
                <a:spcPct val="100000"/>
              </a:lnSpc>
              <a:spcBef>
                <a:spcPts val="700"/>
              </a:spcBef>
              <a:spcAft>
                <a:spcPts val="0"/>
              </a:spcAft>
              <a:buClr>
                <a:srgbClr val="980000"/>
              </a:buClr>
              <a:buSzPts val="1300"/>
              <a:buFont typeface="Consolas"/>
              <a:buNone/>
              <a:tabLst/>
              <a:defRPr/>
            </a:pPr>
            <a:r>
              <a:rPr kumimoji="0" lang="en-GB" sz="1800" b="0" i="1" u="none" strike="noStrike" kern="0" cap="none" spc="0" normalizeH="0" baseline="0" noProof="0">
                <a:ln>
                  <a:noFill/>
                </a:ln>
                <a:solidFill>
                  <a:srgbClr val="980000"/>
                </a:solidFill>
                <a:effectLst/>
                <a:uLnTx/>
                <a:uFillTx/>
                <a:latin typeface="Consolas"/>
                <a:ea typeface="Consolas"/>
                <a:cs typeface="Consolas"/>
                <a:sym typeface="Consolas"/>
              </a:rPr>
              <a:t>Training</a:t>
            </a:r>
            <a:endParaRPr kumimoji="0" sz="1800" b="0" i="1" u="none" strike="noStrike" kern="0" cap="none" spc="0" normalizeH="0" baseline="0" noProof="0">
              <a:ln>
                <a:noFill/>
              </a:ln>
              <a:solidFill>
                <a:srgbClr val="980000"/>
              </a:solidFill>
              <a:effectLst/>
              <a:uLnTx/>
              <a:uFillTx/>
              <a:latin typeface="Consolas"/>
              <a:ea typeface="Consolas"/>
              <a:cs typeface="Consolas"/>
              <a:sym typeface="Consolas"/>
            </a:endParaRPr>
          </a:p>
          <a:p>
            <a:pPr marL="609600" marR="0" lvl="0" indent="0" algn="l" defTabSz="914400" rtl="0" eaLnBrk="1" fontAlgn="auto" latinLnBrk="0" hangingPunct="1">
              <a:lnSpc>
                <a:spcPct val="100000"/>
              </a:lnSpc>
              <a:spcBef>
                <a:spcPts val="700"/>
              </a:spcBef>
              <a:spcAft>
                <a:spcPts val="0"/>
              </a:spcAft>
              <a:buClr>
                <a:srgbClr val="980000"/>
              </a:buClr>
              <a:buSzPts val="1300"/>
              <a:buFont typeface="Consolas"/>
              <a:buNone/>
              <a:tabLst/>
              <a:defRPr/>
            </a:pPr>
            <a:r>
              <a:rPr kumimoji="0" lang="en-GB" sz="1800" b="0" i="1" u="none" strike="noStrike" kern="0" cap="none" spc="0" normalizeH="0" baseline="0" noProof="0">
                <a:ln>
                  <a:noFill/>
                </a:ln>
                <a:solidFill>
                  <a:srgbClr val="980000"/>
                </a:solidFill>
                <a:effectLst/>
                <a:uLnTx/>
                <a:uFillTx/>
                <a:latin typeface="Consolas"/>
                <a:ea typeface="Consolas"/>
                <a:cs typeface="Consolas"/>
                <a:sym typeface="Consolas"/>
              </a:rPr>
              <a:t>Molecular labs</a:t>
            </a:r>
            <a:endParaRPr kumimoji="0" sz="1800" b="0" i="1" u="none" strike="noStrike" kern="0" cap="none" spc="0" normalizeH="0" baseline="0" noProof="0">
              <a:ln>
                <a:noFill/>
              </a:ln>
              <a:solidFill>
                <a:srgbClr val="980000"/>
              </a:solidFill>
              <a:effectLst/>
              <a:uLnTx/>
              <a:uFillTx/>
              <a:latin typeface="Consolas"/>
              <a:ea typeface="Consolas"/>
              <a:cs typeface="Consolas"/>
              <a:sym typeface="Consolas"/>
            </a:endParaRPr>
          </a:p>
        </p:txBody>
      </p:sp>
      <p:sp>
        <p:nvSpPr>
          <p:cNvPr id="416" name="Google Shape;416;p21"/>
          <p:cNvSpPr txBox="1"/>
          <p:nvPr/>
        </p:nvSpPr>
        <p:spPr>
          <a:xfrm>
            <a:off x="3828632" y="6219513"/>
            <a:ext cx="1817700" cy="6156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49ECD"/>
              </a:buClr>
              <a:buSzPts val="1200"/>
              <a:buFont typeface="Comic Sans MS"/>
              <a:buNone/>
              <a:tabLst/>
              <a:defRPr/>
            </a:pPr>
            <a:r>
              <a:rPr kumimoji="0" lang="en-GB" sz="1200" b="1" i="0" u="none" strike="noStrike" kern="0" cap="none" spc="0" normalizeH="0" baseline="0" noProof="0">
                <a:ln>
                  <a:noFill/>
                </a:ln>
                <a:solidFill>
                  <a:srgbClr val="049ECD"/>
                </a:solidFill>
                <a:effectLst/>
                <a:uLnTx/>
                <a:uFillTx/>
                <a:latin typeface="Comic Sans MS"/>
                <a:ea typeface="Comic Sans MS"/>
                <a:cs typeface="Comic Sans MS"/>
                <a:sym typeface="Comic Sans MS"/>
              </a:rPr>
              <a:t>Multi-national infrastructure</a:t>
            </a:r>
            <a:endParaRPr kumimoji="0" sz="1200" b="0" i="0" u="none" strike="noStrike" kern="0" cap="none" spc="0" normalizeH="0" baseline="0" noProof="0">
              <a:ln>
                <a:noFill/>
              </a:ln>
              <a:solidFill>
                <a:srgbClr val="049ECD"/>
              </a:solidFill>
              <a:effectLst/>
              <a:uLnTx/>
              <a:uFillTx/>
              <a:latin typeface="Avenir"/>
              <a:ea typeface="Avenir"/>
              <a:cs typeface="Avenir"/>
              <a:sym typeface="Avenir"/>
            </a:endParaRPr>
          </a:p>
        </p:txBody>
      </p:sp>
      <p:sp>
        <p:nvSpPr>
          <p:cNvPr id="417" name="Google Shape;417;p21"/>
          <p:cNvSpPr txBox="1"/>
          <p:nvPr/>
        </p:nvSpPr>
        <p:spPr>
          <a:xfrm>
            <a:off x="4671017" y="2412320"/>
            <a:ext cx="1886100" cy="6156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
                <a:srgbClr val="049ECD"/>
              </a:buClr>
              <a:buSzPts val="1200"/>
              <a:buFont typeface="Comic Sans MS"/>
              <a:buNone/>
              <a:tabLst/>
              <a:defRPr/>
            </a:pPr>
            <a:r>
              <a:rPr kumimoji="0" lang="en-GB" sz="1200" b="1" i="0" u="none" strike="noStrike" kern="0" cap="none" spc="0" normalizeH="0" baseline="0" noProof="0">
                <a:ln>
                  <a:noFill/>
                </a:ln>
                <a:solidFill>
                  <a:srgbClr val="049ECD"/>
                </a:solidFill>
                <a:effectLst/>
                <a:uLnTx/>
                <a:uFillTx/>
                <a:latin typeface="Comic Sans MS"/>
                <a:ea typeface="Comic Sans MS"/>
                <a:cs typeface="Comic Sans MS"/>
                <a:sym typeface="Comic Sans MS"/>
              </a:rPr>
              <a:t>New collaborative Networks</a:t>
            </a:r>
            <a:endParaRPr kumimoji="0" sz="900" b="0" i="0" u="none" strike="noStrike" kern="0" cap="none" spc="0" normalizeH="0" baseline="0" noProof="0">
              <a:ln>
                <a:noFill/>
              </a:ln>
              <a:solidFill>
                <a:srgbClr val="049ECD"/>
              </a:solidFill>
              <a:effectLst/>
              <a:uLnTx/>
              <a:uFillTx/>
              <a:latin typeface="Avenir"/>
              <a:ea typeface="Avenir"/>
              <a:cs typeface="Avenir"/>
              <a:sym typeface="Avenir"/>
            </a:endParaRPr>
          </a:p>
        </p:txBody>
      </p:sp>
      <p:sp>
        <p:nvSpPr>
          <p:cNvPr id="418" name="Google Shape;418;p21"/>
          <p:cNvSpPr txBox="1"/>
          <p:nvPr/>
        </p:nvSpPr>
        <p:spPr>
          <a:xfrm>
            <a:off x="6347630" y="510340"/>
            <a:ext cx="3891600" cy="1344564"/>
          </a:xfrm>
          <a:prstGeom prst="rect">
            <a:avLst/>
          </a:prstGeom>
          <a:noFill/>
          <a:ln>
            <a:noFill/>
          </a:ln>
        </p:spPr>
        <p:txBody>
          <a:bodyPr spcFirstLastPara="1" wrap="square" lIns="121900" tIns="120000" rIns="121900" bIns="121900" anchor="t" anchorCtr="0">
            <a:spAutoFit/>
          </a:bodyPr>
          <a:lstStyle/>
          <a:p>
            <a:pPr marL="0" marR="0" lvl="0" indent="0" algn="l" defTabSz="914400" rtl="0" eaLnBrk="1" fontAlgn="auto" latinLnBrk="0" hangingPunct="1">
              <a:lnSpc>
                <a:spcPct val="100000"/>
              </a:lnSpc>
              <a:spcBef>
                <a:spcPts val="700"/>
              </a:spcBef>
              <a:spcAft>
                <a:spcPts val="0"/>
              </a:spcAft>
              <a:buClr>
                <a:srgbClr val="980000"/>
              </a:buClr>
              <a:buSzPts val="1300"/>
              <a:buFont typeface="Consolas"/>
              <a:buNone/>
              <a:tabLst/>
              <a:defRPr/>
            </a:pPr>
            <a:r>
              <a:rPr kumimoji="0" lang="en-GB" sz="1800" b="0" i="1" u="none" strike="noStrike" kern="0" cap="none" spc="0" normalizeH="0" baseline="0" noProof="0">
                <a:ln>
                  <a:noFill/>
                </a:ln>
                <a:solidFill>
                  <a:srgbClr val="980000"/>
                </a:solidFill>
                <a:effectLst/>
                <a:uLnTx/>
                <a:uFillTx/>
                <a:latin typeface="Consolas"/>
                <a:ea typeface="Consolas"/>
                <a:cs typeface="Consolas"/>
                <a:sym typeface="Consolas"/>
              </a:rPr>
              <a:t>Biodiversity Sequencing</a:t>
            </a:r>
            <a:endParaRPr kumimoji="0" sz="1800" b="0" i="1" u="none" strike="noStrike" kern="0" cap="none" spc="0" normalizeH="0" baseline="0" noProof="0">
              <a:ln>
                <a:noFill/>
              </a:ln>
              <a:solidFill>
                <a:srgbClr val="980000"/>
              </a:solidFill>
              <a:effectLst/>
              <a:uLnTx/>
              <a:uFillTx/>
              <a:latin typeface="Consolas"/>
              <a:ea typeface="Consolas"/>
              <a:cs typeface="Consolas"/>
              <a:sym typeface="Consolas"/>
            </a:endParaRPr>
          </a:p>
          <a:p>
            <a:pPr marL="0" marR="0" lvl="0" indent="0" algn="l" defTabSz="914400" rtl="0" eaLnBrk="1" fontAlgn="auto" latinLnBrk="0" hangingPunct="1">
              <a:lnSpc>
                <a:spcPct val="100000"/>
              </a:lnSpc>
              <a:spcBef>
                <a:spcPts val="700"/>
              </a:spcBef>
              <a:spcAft>
                <a:spcPts val="0"/>
              </a:spcAft>
              <a:buClr>
                <a:srgbClr val="980000"/>
              </a:buClr>
              <a:buSzPts val="1300"/>
              <a:buFont typeface="Consolas"/>
              <a:buNone/>
              <a:tabLst/>
              <a:defRPr/>
            </a:pPr>
            <a:r>
              <a:rPr kumimoji="0" lang="en-GB" sz="1800" b="0" i="1" u="none" strike="noStrike" kern="0" cap="none" spc="0" normalizeH="0" baseline="0" noProof="0">
                <a:ln>
                  <a:noFill/>
                </a:ln>
                <a:solidFill>
                  <a:srgbClr val="980000"/>
                </a:solidFill>
                <a:effectLst/>
                <a:uLnTx/>
                <a:uFillTx/>
                <a:latin typeface="Consolas"/>
                <a:ea typeface="Consolas"/>
                <a:cs typeface="Consolas"/>
                <a:sym typeface="Consolas"/>
              </a:rPr>
              <a:t>BioGenome Applications</a:t>
            </a:r>
            <a:endParaRPr kumimoji="0" sz="1800" b="0" i="1" u="none" strike="noStrike" kern="0" cap="none" spc="0" normalizeH="0" baseline="0" noProof="0">
              <a:ln>
                <a:noFill/>
              </a:ln>
              <a:solidFill>
                <a:srgbClr val="980000"/>
              </a:solidFill>
              <a:effectLst/>
              <a:uLnTx/>
              <a:uFillTx/>
              <a:latin typeface="Consolas"/>
              <a:ea typeface="Consolas"/>
              <a:cs typeface="Consolas"/>
              <a:sym typeface="Consolas"/>
            </a:endParaRPr>
          </a:p>
          <a:p>
            <a:pPr marL="0" marR="0" lvl="0" indent="0" algn="l" defTabSz="914400" rtl="0" eaLnBrk="1" fontAlgn="auto" latinLnBrk="0" hangingPunct="1">
              <a:lnSpc>
                <a:spcPct val="100000"/>
              </a:lnSpc>
              <a:spcBef>
                <a:spcPts val="700"/>
              </a:spcBef>
              <a:spcAft>
                <a:spcPts val="0"/>
              </a:spcAft>
              <a:buClr>
                <a:srgbClr val="980000"/>
              </a:buClr>
              <a:buSzPts val="1300"/>
              <a:buFont typeface="Consolas"/>
              <a:buNone/>
              <a:tabLst/>
              <a:defRPr/>
            </a:pPr>
            <a:r>
              <a:rPr kumimoji="0" lang="en-GB" sz="1800" b="0" i="1" u="none" strike="noStrike" kern="0" cap="none" spc="0" normalizeH="0" baseline="0" noProof="0">
                <a:ln>
                  <a:noFill/>
                </a:ln>
                <a:solidFill>
                  <a:srgbClr val="980000"/>
                </a:solidFill>
                <a:effectLst/>
                <a:uLnTx/>
                <a:uFillTx/>
                <a:latin typeface="Consolas"/>
                <a:ea typeface="Consolas"/>
                <a:cs typeface="Consolas"/>
                <a:sym typeface="Consolas"/>
              </a:rPr>
              <a:t>Genomics for Society</a:t>
            </a:r>
            <a:endParaRPr kumimoji="0" sz="1800" b="0" i="1" u="none" strike="noStrike" kern="0" cap="none" spc="0" normalizeH="0" baseline="0" noProof="0">
              <a:ln>
                <a:noFill/>
              </a:ln>
              <a:solidFill>
                <a:srgbClr val="980000"/>
              </a:solidFill>
              <a:effectLst/>
              <a:uLnTx/>
              <a:uFillTx/>
              <a:latin typeface="Consolas"/>
              <a:ea typeface="Consolas"/>
              <a:cs typeface="Consolas"/>
              <a:sym typeface="Consolas"/>
            </a:endParaRPr>
          </a:p>
        </p:txBody>
      </p:sp>
      <p:sp>
        <p:nvSpPr>
          <p:cNvPr id="419" name="Google Shape;419;p21"/>
          <p:cNvSpPr txBox="1"/>
          <p:nvPr/>
        </p:nvSpPr>
        <p:spPr>
          <a:xfrm>
            <a:off x="6396888" y="3935126"/>
            <a:ext cx="1886100" cy="6156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
                <a:srgbClr val="049ECD"/>
              </a:buClr>
              <a:buSzPts val="1200"/>
              <a:buFont typeface="Comic Sans MS"/>
              <a:buNone/>
              <a:tabLst/>
              <a:defRPr/>
            </a:pPr>
            <a:r>
              <a:rPr kumimoji="0" lang="en-GB" sz="1200" b="1" i="0" u="none" strike="noStrike" kern="0" cap="none" spc="0" normalizeH="0" baseline="0" noProof="0">
                <a:ln>
                  <a:noFill/>
                </a:ln>
                <a:solidFill>
                  <a:srgbClr val="049ECD"/>
                </a:solidFill>
                <a:effectLst/>
                <a:uLnTx/>
                <a:uFillTx/>
                <a:latin typeface="Comic Sans MS"/>
                <a:ea typeface="Comic Sans MS"/>
                <a:cs typeface="Comic Sans MS"/>
                <a:sym typeface="Comic Sans MS"/>
              </a:rPr>
              <a:t>Knowledge </a:t>
            </a:r>
            <a:endParaRPr kumimoji="0" sz="1200" b="1" i="0" u="none" strike="noStrike" kern="0" cap="none" spc="0" normalizeH="0" baseline="0" noProof="0">
              <a:ln>
                <a:noFill/>
              </a:ln>
              <a:solidFill>
                <a:srgbClr val="049ECD"/>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49ECD"/>
              </a:buClr>
              <a:buSzPts val="1200"/>
              <a:buFont typeface="Comic Sans MS"/>
              <a:buNone/>
              <a:tabLst/>
              <a:defRPr/>
            </a:pPr>
            <a:r>
              <a:rPr kumimoji="0" lang="en-GB" sz="1200" b="1" i="0" u="none" strike="noStrike" kern="0" cap="none" spc="0" normalizeH="0" baseline="0" noProof="0">
                <a:ln>
                  <a:noFill/>
                </a:ln>
                <a:solidFill>
                  <a:srgbClr val="049ECD"/>
                </a:solidFill>
                <a:effectLst/>
                <a:uLnTx/>
                <a:uFillTx/>
                <a:latin typeface="Comic Sans MS"/>
                <a:ea typeface="Comic Sans MS"/>
                <a:cs typeface="Comic Sans MS"/>
                <a:sym typeface="Comic Sans MS"/>
              </a:rPr>
              <a:t>sharing</a:t>
            </a:r>
            <a:endParaRPr kumimoji="0" sz="1200" b="0" i="0" u="none" strike="noStrike" kern="0" cap="none" spc="0" normalizeH="0" baseline="0" noProof="0">
              <a:ln>
                <a:noFill/>
              </a:ln>
              <a:solidFill>
                <a:srgbClr val="049ECD"/>
              </a:solidFill>
              <a:effectLst/>
              <a:uLnTx/>
              <a:uFillTx/>
              <a:latin typeface="Avenir"/>
              <a:ea typeface="Avenir"/>
              <a:cs typeface="Avenir"/>
              <a:sym typeface="Avenir"/>
            </a:endParaRPr>
          </a:p>
        </p:txBody>
      </p:sp>
      <p:sp>
        <p:nvSpPr>
          <p:cNvPr id="420" name="Google Shape;420;p21"/>
          <p:cNvSpPr txBox="1"/>
          <p:nvPr/>
        </p:nvSpPr>
        <p:spPr>
          <a:xfrm>
            <a:off x="7816282" y="5457932"/>
            <a:ext cx="4349100" cy="1531794"/>
          </a:xfrm>
          <a:prstGeom prst="rect">
            <a:avLst/>
          </a:prstGeom>
          <a:noFill/>
          <a:ln>
            <a:noFill/>
          </a:ln>
        </p:spPr>
        <p:txBody>
          <a:bodyPr spcFirstLastPara="1" wrap="square" lIns="121900" tIns="120000" rIns="121900" bIns="121900" anchor="t" anchorCtr="0">
            <a:spAutoFit/>
          </a:bodyPr>
          <a:lstStyle/>
          <a:p>
            <a:pPr marL="0" marR="0" lvl="0" indent="0" algn="l" defTabSz="914400" rtl="0" eaLnBrk="1" fontAlgn="auto" latinLnBrk="0" hangingPunct="1">
              <a:lnSpc>
                <a:spcPct val="100000"/>
              </a:lnSpc>
              <a:spcBef>
                <a:spcPts val="700"/>
              </a:spcBef>
              <a:spcAft>
                <a:spcPts val="0"/>
              </a:spcAft>
              <a:buClr>
                <a:srgbClr val="980000"/>
              </a:buClr>
              <a:buSzPts val="1300"/>
              <a:buFont typeface="Consolas"/>
              <a:buNone/>
              <a:tabLst/>
              <a:defRPr/>
            </a:pPr>
            <a:r>
              <a:rPr kumimoji="0" lang="en-GB" sz="1800" b="0" i="1" u="none" strike="noStrike" kern="0" cap="none" spc="0" normalizeH="0" baseline="0" noProof="0">
                <a:ln>
                  <a:noFill/>
                </a:ln>
                <a:solidFill>
                  <a:srgbClr val="980000"/>
                </a:solidFill>
                <a:effectLst/>
                <a:uLnTx/>
                <a:uFillTx/>
                <a:latin typeface="Consolas"/>
                <a:ea typeface="Consolas"/>
                <a:cs typeface="Consolas"/>
                <a:sym typeface="Consolas"/>
              </a:rPr>
              <a:t>Consolidation as EBP Regional node</a:t>
            </a:r>
            <a:endParaRPr kumimoji="0" sz="1800" b="0" i="1" u="none" strike="noStrike" kern="0" cap="none" spc="0" normalizeH="0" baseline="0" noProof="0">
              <a:ln>
                <a:noFill/>
              </a:ln>
              <a:solidFill>
                <a:srgbClr val="980000"/>
              </a:solidFill>
              <a:effectLst/>
              <a:uLnTx/>
              <a:uFillTx/>
              <a:latin typeface="Consolas"/>
              <a:ea typeface="Consolas"/>
              <a:cs typeface="Consolas"/>
              <a:sym typeface="Consolas"/>
            </a:endParaRPr>
          </a:p>
          <a:p>
            <a:pPr marL="0" marR="0" lvl="0" indent="0" algn="l" defTabSz="914400" rtl="0" eaLnBrk="1" fontAlgn="auto" latinLnBrk="0" hangingPunct="1">
              <a:lnSpc>
                <a:spcPct val="100000"/>
              </a:lnSpc>
              <a:spcBef>
                <a:spcPts val="700"/>
              </a:spcBef>
              <a:spcAft>
                <a:spcPts val="0"/>
              </a:spcAft>
              <a:buClr>
                <a:srgbClr val="980000"/>
              </a:buClr>
              <a:buSzPts val="1300"/>
              <a:buFont typeface="Consolas"/>
              <a:buNone/>
              <a:tabLst/>
              <a:defRPr/>
            </a:pPr>
            <a:r>
              <a:rPr kumimoji="0" lang="en-GB" sz="1800" b="0" i="1" u="none" strike="noStrike" kern="0" cap="none" spc="0" normalizeH="0" baseline="0" noProof="0">
                <a:ln>
                  <a:noFill/>
                </a:ln>
                <a:solidFill>
                  <a:srgbClr val="980000"/>
                </a:solidFill>
                <a:effectLst/>
                <a:uLnTx/>
                <a:uFillTx/>
                <a:latin typeface="Consolas"/>
                <a:ea typeface="Consolas"/>
                <a:cs typeface="Consolas"/>
                <a:sym typeface="Consolas"/>
              </a:rPr>
              <a:t>Plan scaling up reference genomes production </a:t>
            </a:r>
            <a:endParaRPr kumimoji="0" sz="1800" b="0" i="1" u="none" strike="noStrike" kern="0" cap="none" spc="0" normalizeH="0" baseline="0" noProof="0">
              <a:ln>
                <a:noFill/>
              </a:ln>
              <a:solidFill>
                <a:srgbClr val="980000"/>
              </a:solidFill>
              <a:effectLst/>
              <a:uLnTx/>
              <a:uFillTx/>
              <a:latin typeface="Consolas"/>
              <a:ea typeface="Consolas"/>
              <a:cs typeface="Consolas"/>
              <a:sym typeface="Consolas"/>
            </a:endParaRPr>
          </a:p>
        </p:txBody>
      </p:sp>
      <p:pic>
        <p:nvPicPr>
          <p:cNvPr id="421" name="Google Shape;421;p21"/>
          <p:cNvPicPr preferRelativeResize="0"/>
          <p:nvPr/>
        </p:nvPicPr>
        <p:blipFill rotWithShape="1">
          <a:blip r:embed="rId7">
            <a:alphaModFix/>
          </a:blip>
          <a:srcRect/>
          <a:stretch/>
        </p:blipFill>
        <p:spPr>
          <a:xfrm>
            <a:off x="6703224" y="2549365"/>
            <a:ext cx="1589620" cy="1455838"/>
          </a:xfrm>
          <a:prstGeom prst="rect">
            <a:avLst/>
          </a:prstGeom>
          <a:noFill/>
          <a:ln>
            <a:noFill/>
          </a:ln>
        </p:spPr>
      </p:pic>
      <p:pic>
        <p:nvPicPr>
          <p:cNvPr id="422" name="Google Shape;422;p21"/>
          <p:cNvPicPr preferRelativeResize="0"/>
          <p:nvPr/>
        </p:nvPicPr>
        <p:blipFill rotWithShape="1">
          <a:blip r:embed="rId8">
            <a:alphaModFix/>
          </a:blip>
          <a:srcRect/>
          <a:stretch/>
        </p:blipFill>
        <p:spPr>
          <a:xfrm>
            <a:off x="6005335" y="4749428"/>
            <a:ext cx="1589621" cy="1692703"/>
          </a:xfrm>
          <a:prstGeom prst="rect">
            <a:avLst/>
          </a:prstGeom>
          <a:noFill/>
          <a:ln>
            <a:noFill/>
          </a:ln>
        </p:spPr>
      </p:pic>
      <p:pic>
        <p:nvPicPr>
          <p:cNvPr id="423" name="Google Shape;423;p21"/>
          <p:cNvPicPr preferRelativeResize="0"/>
          <p:nvPr/>
        </p:nvPicPr>
        <p:blipFill rotWithShape="1">
          <a:blip r:embed="rId9">
            <a:alphaModFix/>
          </a:blip>
          <a:srcRect/>
          <a:stretch/>
        </p:blipFill>
        <p:spPr>
          <a:xfrm>
            <a:off x="2847270" y="2498078"/>
            <a:ext cx="1446668" cy="1558407"/>
          </a:xfrm>
          <a:prstGeom prst="rect">
            <a:avLst/>
          </a:prstGeom>
          <a:noFill/>
          <a:ln>
            <a:noFill/>
          </a:ln>
        </p:spPr>
      </p:pic>
      <p:sp>
        <p:nvSpPr>
          <p:cNvPr id="424" name="Google Shape;424;p21"/>
          <p:cNvSpPr txBox="1"/>
          <p:nvPr/>
        </p:nvSpPr>
        <p:spPr>
          <a:xfrm>
            <a:off x="5903747" y="6160583"/>
            <a:ext cx="1886100" cy="4308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
                <a:srgbClr val="049ECD"/>
              </a:buClr>
              <a:buSzPts val="1200"/>
              <a:buFont typeface="Comic Sans MS"/>
              <a:buNone/>
              <a:tabLst/>
              <a:defRPr/>
            </a:pPr>
            <a:r>
              <a:rPr kumimoji="0" lang="en-GB" sz="1200" b="1" i="0" u="none" strike="noStrike" kern="0" cap="none" spc="0" normalizeH="0" baseline="0" noProof="0">
                <a:ln>
                  <a:noFill/>
                </a:ln>
                <a:solidFill>
                  <a:srgbClr val="049ECD"/>
                </a:solidFill>
                <a:effectLst/>
                <a:uLnTx/>
                <a:uFillTx/>
                <a:latin typeface="Comic Sans MS"/>
                <a:ea typeface="Comic Sans MS"/>
                <a:cs typeface="Comic Sans MS"/>
                <a:sym typeface="Comic Sans MS"/>
              </a:rPr>
              <a:t>EBP European node</a:t>
            </a:r>
            <a:endParaRPr kumimoji="0" sz="1200" b="0" i="0" u="none" strike="noStrike" kern="0" cap="none" spc="0" normalizeH="0" baseline="0" noProof="0">
              <a:ln>
                <a:noFill/>
              </a:ln>
              <a:solidFill>
                <a:srgbClr val="049ECD"/>
              </a:solidFill>
              <a:effectLst/>
              <a:uLnTx/>
              <a:uFillTx/>
              <a:latin typeface="Avenir"/>
              <a:ea typeface="Avenir"/>
              <a:cs typeface="Avenir"/>
              <a:sym typeface="Avenir"/>
            </a:endParaRPr>
          </a:p>
        </p:txBody>
      </p:sp>
      <p:sp>
        <p:nvSpPr>
          <p:cNvPr id="425" name="Google Shape;425;p21"/>
          <p:cNvSpPr/>
          <p:nvPr/>
        </p:nvSpPr>
        <p:spPr>
          <a:xfrm rot="10800000" flipH="1">
            <a:off x="2612748" y="3652189"/>
            <a:ext cx="627718" cy="316906"/>
          </a:xfrm>
          <a:custGeom>
            <a:avLst/>
            <a:gdLst/>
            <a:ahLst/>
            <a:cxnLst/>
            <a:rect l="l" t="t" r="r" b="b"/>
            <a:pathLst>
              <a:path w="18832" h="9329" extrusionOk="0">
                <a:moveTo>
                  <a:pt x="18832" y="9329"/>
                </a:moveTo>
                <a:cubicBezTo>
                  <a:pt x="17577" y="7795"/>
                  <a:pt x="14438" y="610"/>
                  <a:pt x="11299" y="122"/>
                </a:cubicBezTo>
                <a:cubicBezTo>
                  <a:pt x="8160" y="-366"/>
                  <a:pt x="1883" y="5353"/>
                  <a:pt x="0" y="6399"/>
                </a:cubicBezTo>
              </a:path>
            </a:pathLst>
          </a:custGeom>
          <a:noFill/>
          <a:ln w="19050" cap="flat" cmpd="sng">
            <a:solidFill>
              <a:srgbClr val="98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426" name="Google Shape;426;p21"/>
          <p:cNvSpPr/>
          <p:nvPr/>
        </p:nvSpPr>
        <p:spPr>
          <a:xfrm rot="10800000" flipH="1">
            <a:off x="3045015" y="5889873"/>
            <a:ext cx="627718" cy="316906"/>
          </a:xfrm>
          <a:custGeom>
            <a:avLst/>
            <a:gdLst/>
            <a:ahLst/>
            <a:cxnLst/>
            <a:rect l="l" t="t" r="r" b="b"/>
            <a:pathLst>
              <a:path w="18832" h="9329" extrusionOk="0">
                <a:moveTo>
                  <a:pt x="18832" y="9329"/>
                </a:moveTo>
                <a:cubicBezTo>
                  <a:pt x="17577" y="7795"/>
                  <a:pt x="14438" y="610"/>
                  <a:pt x="11299" y="122"/>
                </a:cubicBezTo>
                <a:cubicBezTo>
                  <a:pt x="8160" y="-366"/>
                  <a:pt x="1883" y="5353"/>
                  <a:pt x="0" y="6399"/>
                </a:cubicBezTo>
              </a:path>
            </a:pathLst>
          </a:custGeom>
          <a:noFill/>
          <a:ln w="19050" cap="flat" cmpd="sng">
            <a:solidFill>
              <a:srgbClr val="98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427" name="Google Shape;427;p21"/>
          <p:cNvSpPr/>
          <p:nvPr/>
        </p:nvSpPr>
        <p:spPr>
          <a:xfrm rot="695485" flipH="1">
            <a:off x="7487742" y="5295336"/>
            <a:ext cx="627714" cy="316903"/>
          </a:xfrm>
          <a:custGeom>
            <a:avLst/>
            <a:gdLst/>
            <a:ahLst/>
            <a:cxnLst/>
            <a:rect l="l" t="t" r="r" b="b"/>
            <a:pathLst>
              <a:path w="18832" h="9329" extrusionOk="0">
                <a:moveTo>
                  <a:pt x="18832" y="9329"/>
                </a:moveTo>
                <a:cubicBezTo>
                  <a:pt x="17577" y="7795"/>
                  <a:pt x="14438" y="610"/>
                  <a:pt x="11299" y="122"/>
                </a:cubicBezTo>
                <a:cubicBezTo>
                  <a:pt x="8160" y="-366"/>
                  <a:pt x="1883" y="5353"/>
                  <a:pt x="0" y="6399"/>
                </a:cubicBezTo>
              </a:path>
            </a:pathLst>
          </a:custGeom>
          <a:noFill/>
          <a:ln w="19050" cap="flat" cmpd="sng">
            <a:solidFill>
              <a:srgbClr val="98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428" name="Google Shape;428;p21"/>
          <p:cNvSpPr/>
          <p:nvPr/>
        </p:nvSpPr>
        <p:spPr>
          <a:xfrm rot="695485" flipH="1">
            <a:off x="7955975" y="2533569"/>
            <a:ext cx="627714" cy="316903"/>
          </a:xfrm>
          <a:custGeom>
            <a:avLst/>
            <a:gdLst/>
            <a:ahLst/>
            <a:cxnLst/>
            <a:rect l="l" t="t" r="r" b="b"/>
            <a:pathLst>
              <a:path w="18832" h="9329" extrusionOk="0">
                <a:moveTo>
                  <a:pt x="18832" y="9329"/>
                </a:moveTo>
                <a:cubicBezTo>
                  <a:pt x="17577" y="7795"/>
                  <a:pt x="14438" y="610"/>
                  <a:pt x="11299" y="122"/>
                </a:cubicBezTo>
                <a:cubicBezTo>
                  <a:pt x="8160" y="-366"/>
                  <a:pt x="1883" y="5353"/>
                  <a:pt x="0" y="6399"/>
                </a:cubicBezTo>
              </a:path>
            </a:pathLst>
          </a:custGeom>
          <a:noFill/>
          <a:ln w="19050" cap="flat" cmpd="sng">
            <a:solidFill>
              <a:srgbClr val="98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429" name="Google Shape;429;p21"/>
          <p:cNvSpPr/>
          <p:nvPr/>
        </p:nvSpPr>
        <p:spPr>
          <a:xfrm rot="-721832" flipH="1">
            <a:off x="5671701" y="770243"/>
            <a:ext cx="627710" cy="316892"/>
          </a:xfrm>
          <a:custGeom>
            <a:avLst/>
            <a:gdLst/>
            <a:ahLst/>
            <a:cxnLst/>
            <a:rect l="l" t="t" r="r" b="b"/>
            <a:pathLst>
              <a:path w="18832" h="9329" extrusionOk="0">
                <a:moveTo>
                  <a:pt x="18832" y="9329"/>
                </a:moveTo>
                <a:cubicBezTo>
                  <a:pt x="17577" y="7795"/>
                  <a:pt x="14438" y="610"/>
                  <a:pt x="11299" y="122"/>
                </a:cubicBezTo>
                <a:cubicBezTo>
                  <a:pt x="8160" y="-366"/>
                  <a:pt x="1883" y="5353"/>
                  <a:pt x="0" y="6399"/>
                </a:cubicBezTo>
              </a:path>
            </a:pathLst>
          </a:custGeom>
          <a:noFill/>
          <a:ln w="19050" cap="flat" cmpd="sng">
            <a:solidFill>
              <a:srgbClr val="98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430" name="Google Shape;430;p21"/>
          <p:cNvSpPr/>
          <p:nvPr/>
        </p:nvSpPr>
        <p:spPr>
          <a:xfrm>
            <a:off x="4673748" y="3109911"/>
            <a:ext cx="1817700" cy="1817700"/>
          </a:xfrm>
          <a:prstGeom prst="ellipse">
            <a:avLst/>
          </a:prstGeom>
          <a:noFill/>
          <a:ln w="28575" cap="flat" cmpd="sng">
            <a:solidFill>
              <a:srgbClr val="0488A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venir"/>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431" name="Google Shape;431;p21"/>
          <p:cNvSpPr txBox="1"/>
          <p:nvPr/>
        </p:nvSpPr>
        <p:spPr>
          <a:xfrm>
            <a:off x="166821" y="241957"/>
            <a:ext cx="4773558" cy="1061799"/>
          </a:xfrm>
          <a:prstGeom prst="rect">
            <a:avLst/>
          </a:prstGeom>
          <a:noFill/>
          <a:ln>
            <a:noFill/>
          </a:ln>
        </p:spPr>
        <p:txBody>
          <a:bodyPr spcFirstLastPara="1" wrap="square" lIns="91425" tIns="91425" rIns="91425" bIns="91425" anchor="t" anchorCtr="0">
            <a:spAutoFit/>
          </a:bodyPr>
          <a:lstStyle/>
          <a:p>
            <a:pPr marL="457200" marR="0" lvl="0" indent="-349250" algn="l" defTabSz="914400" rtl="0" eaLnBrk="1" fontAlgn="auto" latinLnBrk="0" hangingPunct="1">
              <a:lnSpc>
                <a:spcPct val="100000"/>
              </a:lnSpc>
              <a:spcBef>
                <a:spcPts val="0"/>
              </a:spcBef>
              <a:spcAft>
                <a:spcPts val="0"/>
              </a:spcAft>
              <a:buClr>
                <a:srgbClr val="0488AB"/>
              </a:buClr>
              <a:buSzPts val="1900"/>
              <a:buFont typeface="Comfortaa"/>
              <a:buChar char="❖"/>
              <a:tabLst/>
              <a:defRPr/>
            </a:pPr>
            <a:r>
              <a:rPr kumimoji="0" lang="en-GB" sz="1900" b="1" i="0" u="none" strike="noStrike" kern="0" cap="none" spc="0" normalizeH="0" baseline="0" noProof="0" dirty="0">
                <a:ln>
                  <a:noFill/>
                </a:ln>
                <a:solidFill>
                  <a:srgbClr val="0488AB"/>
                </a:solidFill>
                <a:effectLst/>
                <a:uLnTx/>
                <a:uFillTx/>
                <a:latin typeface="Comfortaa"/>
                <a:ea typeface="Comfortaa"/>
                <a:cs typeface="Comfortaa"/>
                <a:sym typeface="Comfortaa"/>
              </a:rPr>
              <a:t>&gt; 1000 Europe-based scientists</a:t>
            </a:r>
            <a:endParaRPr kumimoji="0" sz="1900" b="1" i="0" u="none" strike="noStrike" kern="0" cap="none" spc="0" normalizeH="0" baseline="0" noProof="0" dirty="0">
              <a:ln>
                <a:noFill/>
              </a:ln>
              <a:solidFill>
                <a:srgbClr val="0488AB"/>
              </a:solidFill>
              <a:effectLst/>
              <a:uLnTx/>
              <a:uFillTx/>
              <a:latin typeface="Comfortaa"/>
              <a:ea typeface="Comfortaa"/>
              <a:cs typeface="Comfortaa"/>
              <a:sym typeface="Comfortaa"/>
            </a:endParaRPr>
          </a:p>
          <a:p>
            <a:pPr marL="457200" marR="0" lvl="0" indent="-349250" algn="l" defTabSz="914400" rtl="0" eaLnBrk="1" fontAlgn="auto" latinLnBrk="0" hangingPunct="1">
              <a:lnSpc>
                <a:spcPct val="100000"/>
              </a:lnSpc>
              <a:spcBef>
                <a:spcPts val="0"/>
              </a:spcBef>
              <a:spcAft>
                <a:spcPts val="0"/>
              </a:spcAft>
              <a:buClr>
                <a:srgbClr val="0488AB"/>
              </a:buClr>
              <a:buSzPts val="1900"/>
              <a:buFont typeface="Comfortaa"/>
              <a:buChar char="❖"/>
              <a:tabLst/>
              <a:defRPr/>
            </a:pPr>
            <a:r>
              <a:rPr kumimoji="0" lang="en-GB" sz="1900" b="1" i="0" u="none" strike="noStrike" kern="0" cap="none" spc="0" normalizeH="0" baseline="0" noProof="0" dirty="0">
                <a:ln>
                  <a:noFill/>
                </a:ln>
                <a:solidFill>
                  <a:srgbClr val="0488AB"/>
                </a:solidFill>
                <a:effectLst/>
                <a:uLnTx/>
                <a:uFillTx/>
                <a:latin typeface="Comfortaa"/>
                <a:ea typeface="Comfortaa"/>
                <a:cs typeface="Comfortaa"/>
                <a:sym typeface="Comfortaa"/>
              </a:rPr>
              <a:t>&gt;200 Research Institutions</a:t>
            </a:r>
            <a:endParaRPr kumimoji="0" sz="1900" b="1" i="0" u="none" strike="noStrike" kern="0" cap="none" spc="0" normalizeH="0" baseline="0" noProof="0" dirty="0">
              <a:ln>
                <a:noFill/>
              </a:ln>
              <a:solidFill>
                <a:srgbClr val="0488AB"/>
              </a:solidFill>
              <a:effectLst/>
              <a:uLnTx/>
              <a:uFillTx/>
              <a:latin typeface="Comfortaa"/>
              <a:ea typeface="Comfortaa"/>
              <a:cs typeface="Comfortaa"/>
              <a:sym typeface="Comfortaa"/>
            </a:endParaRPr>
          </a:p>
          <a:p>
            <a:pPr marL="457200" marR="0" lvl="0" indent="-349250" algn="l" defTabSz="914400" rtl="0" eaLnBrk="1" fontAlgn="auto" latinLnBrk="0" hangingPunct="1">
              <a:lnSpc>
                <a:spcPct val="100000"/>
              </a:lnSpc>
              <a:spcBef>
                <a:spcPts val="0"/>
              </a:spcBef>
              <a:spcAft>
                <a:spcPts val="0"/>
              </a:spcAft>
              <a:buClr>
                <a:srgbClr val="0488AB"/>
              </a:buClr>
              <a:buSzPts val="1900"/>
              <a:buFont typeface="Comfortaa"/>
              <a:buChar char="❖"/>
              <a:tabLst/>
              <a:defRPr/>
            </a:pPr>
            <a:r>
              <a:rPr kumimoji="0" lang="en-GB" sz="1900" b="1" i="0" u="none" strike="noStrike" kern="0" cap="none" spc="0" normalizeH="0" baseline="0" noProof="0" dirty="0">
                <a:ln>
                  <a:noFill/>
                </a:ln>
                <a:solidFill>
                  <a:srgbClr val="0488AB"/>
                </a:solidFill>
                <a:effectLst/>
                <a:uLnTx/>
                <a:uFillTx/>
                <a:latin typeface="Comfortaa"/>
                <a:ea typeface="Comfortaa"/>
                <a:cs typeface="Comfortaa"/>
                <a:sym typeface="Comfortaa"/>
              </a:rPr>
              <a:t>39 countries</a:t>
            </a:r>
            <a:endParaRPr kumimoji="0" sz="1900" b="1" i="0" u="none" strike="noStrike" kern="0" cap="none" spc="0" normalizeH="0" baseline="0" noProof="0" dirty="0">
              <a:ln>
                <a:noFill/>
              </a:ln>
              <a:solidFill>
                <a:srgbClr val="0488AB"/>
              </a:solidFill>
              <a:effectLst/>
              <a:uLnTx/>
              <a:uFillTx/>
              <a:latin typeface="Comfortaa"/>
              <a:ea typeface="Comfortaa"/>
              <a:cs typeface="Comfortaa"/>
              <a:sym typeface="Comforta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435"/>
        <p:cNvGrpSpPr/>
        <p:nvPr/>
      </p:nvGrpSpPr>
      <p:grpSpPr>
        <a:xfrm>
          <a:off x="0" y="0"/>
          <a:ext cx="0" cy="0"/>
          <a:chOff x="0" y="0"/>
          <a:chExt cx="0" cy="0"/>
        </a:xfrm>
      </p:grpSpPr>
      <p:pic>
        <p:nvPicPr>
          <p:cNvPr id="436" name="Google Shape;436;p22"/>
          <p:cNvPicPr preferRelativeResize="0"/>
          <p:nvPr/>
        </p:nvPicPr>
        <p:blipFill rotWithShape="1">
          <a:blip r:embed="rId3">
            <a:alphaModFix/>
          </a:blip>
          <a:srcRect/>
          <a:stretch/>
        </p:blipFill>
        <p:spPr>
          <a:xfrm>
            <a:off x="22225" y="0"/>
            <a:ext cx="7972873" cy="4500563"/>
          </a:xfrm>
          <a:prstGeom prst="rect">
            <a:avLst/>
          </a:prstGeom>
          <a:noFill/>
          <a:ln>
            <a:noFill/>
          </a:ln>
        </p:spPr>
      </p:pic>
      <p:sp>
        <p:nvSpPr>
          <p:cNvPr id="437" name="Google Shape;437;p22"/>
          <p:cNvSpPr txBox="1"/>
          <p:nvPr/>
        </p:nvSpPr>
        <p:spPr>
          <a:xfrm>
            <a:off x="331895" y="4640647"/>
            <a:ext cx="61007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a:ln>
                  <a:noFill/>
                </a:ln>
                <a:solidFill>
                  <a:srgbClr val="000000"/>
                </a:solidFill>
                <a:effectLst/>
                <a:uLnTx/>
                <a:uFillTx/>
                <a:latin typeface="Avenir"/>
                <a:ea typeface="Avenir"/>
                <a:cs typeface="Avenir"/>
                <a:sym typeface="Avenir"/>
              </a:rPr>
              <a:t>Global Genome Biodiversity Network (GGBN.org)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38" name="Google Shape;438;p22"/>
          <p:cNvPicPr preferRelativeResize="0"/>
          <p:nvPr/>
        </p:nvPicPr>
        <p:blipFill rotWithShape="1">
          <a:blip r:embed="rId4">
            <a:alphaModFix/>
          </a:blip>
          <a:srcRect/>
          <a:stretch/>
        </p:blipFill>
        <p:spPr>
          <a:xfrm>
            <a:off x="6185442" y="3668876"/>
            <a:ext cx="1955800" cy="1892300"/>
          </a:xfrm>
          <a:prstGeom prst="rect">
            <a:avLst/>
          </a:prstGeom>
          <a:noFill/>
          <a:ln>
            <a:noFill/>
          </a:ln>
        </p:spPr>
      </p:pic>
      <p:sp>
        <p:nvSpPr>
          <p:cNvPr id="439" name="Google Shape;439;p22"/>
          <p:cNvSpPr txBox="1"/>
          <p:nvPr/>
        </p:nvSpPr>
        <p:spPr>
          <a:xfrm>
            <a:off x="9207378" y="3429000"/>
            <a:ext cx="2451000" cy="646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venir"/>
                <a:ea typeface="Avenir"/>
                <a:cs typeface="Avenir"/>
                <a:sym typeface="Avenir"/>
              </a:rPr>
              <a:t>&gt;5M samples</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40" name="Google Shape;440;p22"/>
          <p:cNvPicPr preferRelativeResize="0"/>
          <p:nvPr/>
        </p:nvPicPr>
        <p:blipFill rotWithShape="1">
          <a:blip r:embed="rId5">
            <a:alphaModFix/>
          </a:blip>
          <a:srcRect/>
          <a:stretch/>
        </p:blipFill>
        <p:spPr>
          <a:xfrm>
            <a:off x="8244126" y="872975"/>
            <a:ext cx="3709541" cy="2795900"/>
          </a:xfrm>
          <a:prstGeom prst="rect">
            <a:avLst/>
          </a:prstGeom>
          <a:noFill/>
          <a:ln>
            <a:noFill/>
          </a:ln>
        </p:spPr>
      </p:pic>
      <p:pic>
        <p:nvPicPr>
          <p:cNvPr id="441" name="Google Shape;441;p22" descr="Map&#10;&#10;Description automatically generated"/>
          <p:cNvPicPr preferRelativeResize="0"/>
          <p:nvPr/>
        </p:nvPicPr>
        <p:blipFill rotWithShape="1">
          <a:blip r:embed="rId6">
            <a:alphaModFix/>
          </a:blip>
          <a:srcRect/>
          <a:stretch/>
        </p:blipFill>
        <p:spPr>
          <a:xfrm>
            <a:off x="8392764" y="4102742"/>
            <a:ext cx="3655074" cy="1951682"/>
          </a:xfrm>
          <a:prstGeom prst="rect">
            <a:avLst/>
          </a:prstGeom>
          <a:noFill/>
          <a:ln>
            <a:noFill/>
          </a:ln>
        </p:spPr>
      </p:pic>
      <p:sp>
        <p:nvSpPr>
          <p:cNvPr id="442" name="Google Shape;442;p22"/>
          <p:cNvSpPr txBox="1"/>
          <p:nvPr/>
        </p:nvSpPr>
        <p:spPr>
          <a:xfrm>
            <a:off x="7649247" y="349794"/>
            <a:ext cx="460330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800" b="1" i="0" u="none" strike="noStrike" kern="0" cap="none" spc="0" normalizeH="0" baseline="0" noProof="0">
                <a:ln>
                  <a:noFill/>
                </a:ln>
                <a:solidFill>
                  <a:srgbClr val="0E5F4D"/>
                </a:solidFill>
                <a:effectLst/>
                <a:uLnTx/>
                <a:uFillTx/>
                <a:latin typeface="Avenir"/>
                <a:ea typeface="Avenir"/>
                <a:cs typeface="Avenir"/>
                <a:sym typeface="Avenir"/>
              </a:rPr>
              <a:t>Vouchering / Biobanking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3" name="Google Shape;443;p22"/>
          <p:cNvSpPr txBox="1"/>
          <p:nvPr/>
        </p:nvSpPr>
        <p:spPr>
          <a:xfrm>
            <a:off x="9367530" y="6150896"/>
            <a:ext cx="1911300" cy="646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venir"/>
                <a:ea typeface="Avenir"/>
                <a:cs typeface="Avenir"/>
                <a:sym typeface="Avenir"/>
              </a:rPr>
              <a:t>&gt;110 members</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000000"/>
                </a:solidFill>
                <a:effectLst/>
                <a:uLnTx/>
                <a:uFillTx/>
                <a:latin typeface="Avenir"/>
                <a:ea typeface="Avenir"/>
                <a:cs typeface="Avenir"/>
                <a:sym typeface="Avenir"/>
              </a:rPr>
              <a:t>~40 countries</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4" name="Google Shape;444;p22"/>
          <p:cNvSpPr txBox="1"/>
          <p:nvPr/>
        </p:nvSpPr>
        <p:spPr>
          <a:xfrm>
            <a:off x="255372" y="5204596"/>
            <a:ext cx="7739726" cy="184661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C00000"/>
                </a:solidFill>
                <a:effectLst/>
                <a:uLnTx/>
                <a:uFillTx/>
                <a:latin typeface="Avenir"/>
                <a:ea typeface="Avenir"/>
                <a:cs typeface="Avenir"/>
                <a:sym typeface="Avenir"/>
              </a:rPr>
              <a:t>Eastern European Countries </a:t>
            </a:r>
            <a:endParaRPr kumimoji="0" sz="24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42289B"/>
                </a:solidFill>
                <a:effectLst/>
                <a:uLnTx/>
                <a:uFillTx/>
                <a:latin typeface="Avenir"/>
                <a:ea typeface="Avenir"/>
                <a:cs typeface="Avenir"/>
                <a:sym typeface="Avenir"/>
              </a:rPr>
              <a:t>Lack of infrastructure</a:t>
            </a:r>
            <a:r>
              <a:rPr kumimoji="0" lang="en-GB" sz="1800" b="1" i="0" u="none" strike="noStrike" kern="0" cap="none" spc="0" normalizeH="0" baseline="0" noProof="0" dirty="0">
                <a:ln>
                  <a:noFill/>
                </a:ln>
                <a:solidFill>
                  <a:srgbClr val="42289B"/>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deposition of </a:t>
            </a:r>
            <a:r>
              <a:rPr kumimoji="0" lang="en-GB" sz="2400" b="0" i="0" u="sng" strike="noStrike" kern="0" cap="none" spc="0" normalizeH="0" baseline="0" noProof="0" dirty="0">
                <a:ln>
                  <a:noFill/>
                </a:ln>
                <a:solidFill>
                  <a:srgbClr val="000000"/>
                </a:solidFill>
                <a:effectLst/>
                <a:uLnTx/>
                <a:uFillTx/>
                <a:latin typeface="Arial"/>
                <a:ea typeface="Arial"/>
                <a:cs typeface="Arial"/>
                <a:sym typeface="Arial"/>
              </a:rPr>
              <a:t>Molecular vouchers</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(DNA, tissue, or cells) in biobanks is not yet as established</a:t>
            </a:r>
            <a:endParaRPr kumimoji="0" sz="2400" b="1" i="0" u="none" strike="noStrike" kern="0" cap="none" spc="0" normalizeH="0" baseline="0" noProof="0" dirty="0">
              <a:ln>
                <a:noFill/>
              </a:ln>
              <a:solidFill>
                <a:srgbClr val="C00000"/>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48"/>
        <p:cNvGrpSpPr/>
        <p:nvPr/>
      </p:nvGrpSpPr>
      <p:grpSpPr>
        <a:xfrm>
          <a:off x="0" y="0"/>
          <a:ext cx="0" cy="0"/>
          <a:chOff x="0" y="0"/>
          <a:chExt cx="0" cy="0"/>
        </a:xfrm>
      </p:grpSpPr>
      <p:pic>
        <p:nvPicPr>
          <p:cNvPr id="449" name="Google Shape;449;p23" descr="A screenshot of a document&#10;&#10;Description automatically generated"/>
          <p:cNvPicPr preferRelativeResize="0"/>
          <p:nvPr/>
        </p:nvPicPr>
        <p:blipFill rotWithShape="1">
          <a:blip r:embed="rId3">
            <a:alphaModFix/>
          </a:blip>
          <a:srcRect t="2797"/>
          <a:stretch/>
        </p:blipFill>
        <p:spPr>
          <a:xfrm>
            <a:off x="309791" y="2230297"/>
            <a:ext cx="7382780" cy="4558417"/>
          </a:xfrm>
          <a:prstGeom prst="rect">
            <a:avLst/>
          </a:prstGeom>
          <a:noFill/>
          <a:ln>
            <a:noFill/>
          </a:ln>
        </p:spPr>
      </p:pic>
      <p:sp>
        <p:nvSpPr>
          <p:cNvPr id="450" name="Google Shape;450;p23"/>
          <p:cNvSpPr txBox="1"/>
          <p:nvPr/>
        </p:nvSpPr>
        <p:spPr>
          <a:xfrm>
            <a:off x="8098970" y="4011923"/>
            <a:ext cx="4242887" cy="232367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000000"/>
                </a:solidFill>
                <a:effectLst/>
                <a:uLnTx/>
                <a:uFillTx/>
                <a:latin typeface="Calibri"/>
                <a:ea typeface="Calibri"/>
                <a:cs typeface="Calibri"/>
                <a:sym typeface="Calibri"/>
              </a:rPr>
              <a:t>EU Regulations and Directives are applicable in </a:t>
            </a:r>
            <a:r>
              <a:rPr kumimoji="0" lang="en-GB" sz="1800" b="1" i="0" u="none" strike="noStrike" kern="0" cap="none" spc="0" normalizeH="0" baseline="0" noProof="0">
                <a:ln>
                  <a:noFill/>
                </a:ln>
                <a:solidFill>
                  <a:srgbClr val="000000"/>
                </a:solidFill>
                <a:effectLst/>
                <a:uLnTx/>
                <a:uFillTx/>
                <a:latin typeface="Calibri"/>
                <a:ea typeface="Calibri"/>
                <a:cs typeface="Calibri"/>
                <a:sym typeface="Calibri"/>
              </a:rPr>
              <a:t>all EU 27 Member States</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114300" algn="l" defTabSz="914400" rtl="0" eaLnBrk="1" fontAlgn="auto" latinLnBrk="0" hangingPunct="1">
              <a:lnSpc>
                <a:spcPct val="100000"/>
              </a:lnSpc>
              <a:spcBef>
                <a:spcPts val="600"/>
              </a:spcBef>
              <a:spcAft>
                <a:spcPts val="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all Countries of the Schengen Area, i.e. Switzerland, Norway and Island</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114300" algn="l" defTabSz="914400" rtl="0" eaLnBrk="1" fontAlgn="auto" latinLnBrk="0" hangingPunct="1">
              <a:lnSpc>
                <a:spcPct val="100000"/>
              </a:lnSpc>
              <a:spcBef>
                <a:spcPts val="600"/>
              </a:spcBef>
              <a:spcAft>
                <a:spcPts val="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in Northern Ireland</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114300" algn="l" defTabSz="914400" rtl="0" eaLnBrk="1" fontAlgn="auto" latinLnBrk="0" hangingPunct="1">
              <a:lnSpc>
                <a:spcPct val="100000"/>
              </a:lnSpc>
              <a:spcBef>
                <a:spcPts val="600"/>
              </a:spcBef>
              <a:spcAft>
                <a:spcPts val="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and may be aligned with national laws in further non-EU Countries</a:t>
            </a: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pic>
        <p:nvPicPr>
          <p:cNvPr id="451" name="Google Shape;451;p23"/>
          <p:cNvPicPr preferRelativeResize="0"/>
          <p:nvPr/>
        </p:nvPicPr>
        <p:blipFill rotWithShape="1">
          <a:blip r:embed="rId4">
            <a:alphaModFix/>
          </a:blip>
          <a:srcRect/>
          <a:stretch/>
        </p:blipFill>
        <p:spPr>
          <a:xfrm>
            <a:off x="7120579" y="106679"/>
            <a:ext cx="4810083" cy="3677798"/>
          </a:xfrm>
          <a:prstGeom prst="rect">
            <a:avLst/>
          </a:prstGeom>
          <a:noFill/>
          <a:ln>
            <a:noFill/>
          </a:ln>
        </p:spPr>
      </p:pic>
      <p:sp>
        <p:nvSpPr>
          <p:cNvPr id="452" name="Google Shape;452;p23"/>
          <p:cNvSpPr txBox="1"/>
          <p:nvPr/>
        </p:nvSpPr>
        <p:spPr>
          <a:xfrm>
            <a:off x="464456" y="106679"/>
            <a:ext cx="8011887" cy="21236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C00000"/>
                </a:solidFill>
                <a:effectLst/>
                <a:uLnTx/>
                <a:uFillTx/>
                <a:latin typeface="Avenir"/>
                <a:ea typeface="Avenir"/>
                <a:cs typeface="Avenir"/>
                <a:sym typeface="Avenir"/>
              </a:rPr>
              <a:t>Eastern European Countries </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800" b="0" i="0" u="none" strike="noStrike" kern="0" cap="none" spc="0" normalizeH="0" baseline="0" noProof="0">
                <a:ln>
                  <a:noFill/>
                </a:ln>
                <a:solidFill>
                  <a:srgbClr val="000000"/>
                </a:solidFill>
                <a:effectLst/>
                <a:uLnTx/>
                <a:uFillTx/>
                <a:latin typeface="Avenir"/>
                <a:ea typeface="Avenir"/>
                <a:cs typeface="Avenir"/>
                <a:sym typeface="Avenir"/>
              </a:rPr>
              <a:t>Not  members of EU</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0" i="0" u="none" strike="noStrike" kern="0" cap="none" spc="0" normalizeH="0" baseline="0" noProof="0">
                <a:ln>
                  <a:noFill/>
                </a:ln>
                <a:solidFill>
                  <a:srgbClr val="000000"/>
                </a:solidFill>
                <a:effectLst/>
                <a:uLnTx/>
                <a:uFillTx/>
                <a:latin typeface="Avenir"/>
                <a:ea typeface="Avenir"/>
                <a:cs typeface="Avenir"/>
                <a:sym typeface="Avenir"/>
              </a:rPr>
              <a:t>Lack of guidelines for</a:t>
            </a:r>
            <a:endParaRPr kumimoji="0" sz="2400" b="1" i="0" u="none" strike="noStrike" kern="0" cap="none" spc="0" normalizeH="0" baseline="0" noProof="0">
              <a:ln>
                <a:noFill/>
              </a:ln>
              <a:solidFill>
                <a:srgbClr val="42289B"/>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1" i="0" u="none" strike="noStrike" kern="0" cap="none" spc="0" normalizeH="0" baseline="0" noProof="0">
                <a:ln>
                  <a:noFill/>
                </a:ln>
                <a:solidFill>
                  <a:srgbClr val="42289B"/>
                </a:solidFill>
                <a:effectLst/>
                <a:uLnTx/>
                <a:uFillTx/>
                <a:latin typeface="Arial"/>
                <a:ea typeface="Arial"/>
                <a:cs typeface="Arial"/>
                <a:sym typeface="Arial"/>
              </a:rPr>
              <a:t>Sampling permits</a:t>
            </a:r>
            <a:endParaRPr kumimoji="0" sz="24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1" i="0" u="none" strike="noStrike" kern="0" cap="none" spc="0" normalizeH="0" baseline="0" noProof="0">
                <a:ln>
                  <a:noFill/>
                </a:ln>
                <a:solidFill>
                  <a:srgbClr val="42289B"/>
                </a:solidFill>
                <a:effectLst/>
                <a:uLnTx/>
                <a:uFillTx/>
                <a:latin typeface="Arial"/>
                <a:ea typeface="Arial"/>
                <a:cs typeface="Arial"/>
                <a:sym typeface="Arial"/>
              </a:rPr>
              <a:t>Ethics permits </a:t>
            </a:r>
            <a:r>
              <a:rPr kumimoji="0" lang="en-GB" sz="2400" b="0" i="0" u="none" strike="noStrike" kern="0" cap="none" spc="0" normalizeH="0" baseline="0" noProof="0">
                <a:ln>
                  <a:noFill/>
                </a:ln>
                <a:solidFill>
                  <a:srgbClr val="000000"/>
                </a:solidFill>
                <a:effectLst/>
                <a:uLnTx/>
                <a:uFillTx/>
                <a:latin typeface="Arial"/>
                <a:ea typeface="Arial"/>
                <a:cs typeface="Arial"/>
                <a:sym typeface="Arial"/>
              </a:rPr>
              <a:t>(not yet established)</a:t>
            </a:r>
            <a:endParaRPr kumimoji="0" sz="2400" b="1" i="0" u="none" strike="noStrike" kern="0" cap="none" spc="0" normalizeH="0" baseline="0" noProof="0">
              <a:ln>
                <a:noFill/>
              </a:ln>
              <a:solidFill>
                <a:srgbClr val="C00000"/>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4"/>
          <p:cNvSpPr txBox="1"/>
          <p:nvPr/>
        </p:nvSpPr>
        <p:spPr>
          <a:xfrm>
            <a:off x="5268686" y="152326"/>
            <a:ext cx="6923414" cy="6705599"/>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GB" sz="3500" b="1" i="0" u="none" strike="noStrike" kern="0" cap="none" spc="0" normalizeH="0" baseline="0" noProof="0" dirty="0">
                <a:ln>
                  <a:noFill/>
                </a:ln>
                <a:solidFill>
                  <a:srgbClr val="4D4EE6"/>
                </a:solidFill>
                <a:effectLst/>
                <a:uLnTx/>
                <a:uFillTx/>
                <a:latin typeface="Calibri"/>
                <a:ea typeface="Calibri"/>
                <a:cs typeface="Calibri"/>
                <a:sym typeface="Calibri"/>
              </a:rPr>
              <a:t>Access and Benefit-sharing (ABS)</a:t>
            </a:r>
            <a:endParaRPr kumimoji="0" sz="3500" b="1" i="0" u="none" strike="noStrike" kern="0" cap="none" spc="0" normalizeH="0" baseline="0" noProof="0" dirty="0">
              <a:ln>
                <a:noFill/>
              </a:ln>
              <a:solidFill>
                <a:srgbClr val="4D4EE6"/>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ct val="108108"/>
              <a:buFont typeface="Arial"/>
              <a:buNone/>
              <a:tabLst/>
              <a:defRPr/>
            </a:pPr>
            <a:endParaRPr kumimoji="0" sz="2632" b="1" i="0" u="none" strike="noStrike" kern="0" cap="none" spc="0" normalizeH="0" baseline="0" noProof="0" dirty="0">
              <a:ln>
                <a:noFill/>
              </a:ln>
              <a:solidFill>
                <a:srgbClr val="C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ct val="108108"/>
              <a:buFont typeface="Arial"/>
              <a:buNone/>
              <a:tabLst/>
              <a:defRPr/>
            </a:pPr>
            <a:endParaRPr kumimoji="0" sz="2632" b="1" i="0" u="none" strike="noStrike" kern="0" cap="none" spc="0" normalizeH="0" baseline="0" noProof="0" dirty="0">
              <a:ln>
                <a:noFill/>
              </a:ln>
              <a:solidFill>
                <a:srgbClr val="C00000"/>
              </a:solidFill>
              <a:effectLst/>
              <a:uLnTx/>
              <a:uFillTx/>
              <a:latin typeface="Calibri"/>
              <a:ea typeface="Calibri"/>
              <a:cs typeface="Calibri"/>
              <a:sym typeface="Calibri"/>
            </a:endParaRPr>
          </a:p>
          <a:p>
            <a:pPr marL="457200" marR="0" lvl="0" indent="-457200" algn="l" defTabSz="914400" rtl="0" eaLnBrk="1" fontAlgn="auto" latinLnBrk="0" hangingPunct="1">
              <a:lnSpc>
                <a:spcPct val="90000"/>
              </a:lnSpc>
              <a:spcBef>
                <a:spcPts val="0"/>
              </a:spcBef>
              <a:spcAft>
                <a:spcPts val="0"/>
              </a:spcAft>
              <a:buClr>
                <a:srgbClr val="000000"/>
              </a:buClr>
              <a:buSzPct val="101621"/>
              <a:buFont typeface="Arial"/>
              <a:buChar char="•"/>
              <a:tabLst/>
              <a:defRPr/>
            </a:pPr>
            <a:r>
              <a:rPr kumimoji="0" lang="en-GB" sz="2800" b="0" i="0" u="none" strike="noStrike" kern="0" cap="none" spc="0" normalizeH="0" baseline="0" noProof="0" dirty="0">
                <a:ln>
                  <a:noFill/>
                </a:ln>
                <a:solidFill>
                  <a:srgbClr val="000000"/>
                </a:solidFill>
                <a:effectLst/>
                <a:uLnTx/>
                <a:uFillTx/>
                <a:latin typeface="Calibri"/>
                <a:ea typeface="Calibri"/>
                <a:cs typeface="Calibri"/>
                <a:sym typeface="Calibri"/>
              </a:rPr>
              <a:t>benefit-sharing should contribute to conservation and sustainable use of biodiversity</a:t>
            </a:r>
            <a:endParaRPr kumimoji="0" sz="22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44500" marR="0" lvl="0" indent="-99377" algn="l" defTabSz="914400" rtl="0" eaLnBrk="1" fontAlgn="auto" latinLnBrk="0" hangingPunct="1">
              <a:lnSpc>
                <a:spcPct val="90000"/>
              </a:lnSpc>
              <a:spcBef>
                <a:spcPts val="500"/>
              </a:spcBef>
              <a:spcAft>
                <a:spcPts val="0"/>
              </a:spcAft>
              <a:buClr>
                <a:srgbClr val="000000"/>
              </a:buClr>
              <a:buSzPct val="98877"/>
              <a:buFont typeface="Arial"/>
              <a:buNone/>
              <a:tabLst/>
              <a:defRPr/>
            </a:pPr>
            <a:endParaRPr kumimoji="0" sz="2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1093470" lvl="0" indent="-342900" algn="ctr" defTabSz="914400" rtl="0" eaLnBrk="1" fontAlgn="auto" latinLnBrk="0" hangingPunct="1">
              <a:lnSpc>
                <a:spcPct val="90000"/>
              </a:lnSpc>
              <a:spcBef>
                <a:spcPts val="0"/>
              </a:spcBef>
              <a:spcAft>
                <a:spcPts val="0"/>
              </a:spcAft>
              <a:buClr>
                <a:srgbClr val="000000"/>
              </a:buClr>
              <a:buSzPct val="91476"/>
              <a:buFont typeface="Noto Sans Symbols"/>
              <a:buChar char="❑"/>
              <a:tabLst/>
              <a:defRPr/>
            </a:pPr>
            <a:r>
              <a:rPr kumimoji="0" lang="en-GB" sz="2600" b="1" i="0" u="none" strike="noStrike" kern="0" cap="none" spc="0" normalizeH="0" baseline="0" noProof="0" dirty="0">
                <a:ln>
                  <a:noFill/>
                </a:ln>
                <a:solidFill>
                  <a:srgbClr val="C00000"/>
                </a:solidFill>
                <a:effectLst/>
                <a:uLnTx/>
                <a:uFillTx/>
                <a:latin typeface="Calibri"/>
                <a:ea typeface="Calibri"/>
                <a:cs typeface="Calibri"/>
                <a:sym typeface="Calibri"/>
              </a:rPr>
              <a:t>DILIGENCE OBLIGATIONS OF THE EU ABS Regulation, Art 4 (1) (EU) No 511/2014</a:t>
            </a:r>
            <a:br>
              <a:rPr kumimoji="0" lang="en-GB" sz="2200" b="0" i="0" u="none" strike="noStrike" kern="0" cap="none" spc="0" normalizeH="0" baseline="0" noProof="0" dirty="0">
                <a:ln>
                  <a:noFill/>
                </a:ln>
                <a:solidFill>
                  <a:srgbClr val="000000"/>
                </a:solidFill>
                <a:effectLst/>
                <a:uLnTx/>
                <a:uFillTx/>
                <a:latin typeface="Calibri"/>
                <a:ea typeface="Calibri"/>
                <a:cs typeface="Calibri"/>
                <a:sym typeface="Calibri"/>
              </a:rPr>
            </a:br>
            <a:endParaRPr kumimoji="0" sz="2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1093470" lvl="0" indent="-342900" algn="l" defTabSz="914400" rtl="0" eaLnBrk="1" fontAlgn="auto" latinLnBrk="0" hangingPunct="1">
              <a:lnSpc>
                <a:spcPct val="110000"/>
              </a:lnSpc>
              <a:spcBef>
                <a:spcPts val="0"/>
              </a:spcBef>
              <a:spcAft>
                <a:spcPts val="0"/>
              </a:spcAft>
              <a:buClr>
                <a:srgbClr val="000000"/>
              </a:buClr>
              <a:buSzPct val="116855"/>
              <a:buFont typeface="Arial"/>
              <a:buChar char="•"/>
              <a:tabLst/>
              <a:defRPr/>
            </a:pPr>
            <a:r>
              <a:rPr kumimoji="0" lang="en-GB" sz="2200" b="0" i="0" u="none" strike="noStrike" kern="0" cap="none" spc="0" normalizeH="0" baseline="0" noProof="0" dirty="0">
                <a:ln>
                  <a:noFill/>
                </a:ln>
                <a:solidFill>
                  <a:srgbClr val="000000"/>
                </a:solidFill>
                <a:effectLst/>
                <a:uLnTx/>
                <a:uFillTx/>
                <a:latin typeface="Calibri"/>
                <a:ea typeface="Calibri"/>
                <a:cs typeface="Calibri"/>
                <a:sym typeface="Calibri"/>
              </a:rPr>
              <a:t>Date and place where material was collected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1093470" lvl="0" indent="-342900" algn="l" defTabSz="914400" rtl="0" eaLnBrk="1" fontAlgn="auto" latinLnBrk="0" hangingPunct="1">
              <a:lnSpc>
                <a:spcPct val="110000"/>
              </a:lnSpc>
              <a:spcBef>
                <a:spcPts val="0"/>
              </a:spcBef>
              <a:spcAft>
                <a:spcPts val="0"/>
              </a:spcAft>
              <a:buClr>
                <a:srgbClr val="000000"/>
              </a:buClr>
              <a:buSzPct val="116855"/>
              <a:buFont typeface="Arial"/>
              <a:buChar char="•"/>
              <a:tabLst/>
              <a:defRPr/>
            </a:pPr>
            <a:r>
              <a:rPr kumimoji="0" lang="en-GB" sz="2200" b="0" i="0" u="none" strike="noStrike" kern="0" cap="none" spc="0" normalizeH="0" baseline="0" noProof="0" dirty="0">
                <a:ln>
                  <a:noFill/>
                </a:ln>
                <a:solidFill>
                  <a:srgbClr val="000000"/>
                </a:solidFill>
                <a:effectLst/>
                <a:uLnTx/>
                <a:uFillTx/>
                <a:latin typeface="Calibri"/>
                <a:ea typeface="Calibri"/>
                <a:cs typeface="Calibri"/>
                <a:sym typeface="Calibri"/>
              </a:rPr>
              <a:t>Description and identification of the used material</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1093470" lvl="0" indent="-342900" algn="l" defTabSz="914400" rtl="0" eaLnBrk="1" fontAlgn="auto" latinLnBrk="0" hangingPunct="1">
              <a:lnSpc>
                <a:spcPct val="110000"/>
              </a:lnSpc>
              <a:spcBef>
                <a:spcPts val="0"/>
              </a:spcBef>
              <a:spcAft>
                <a:spcPts val="0"/>
              </a:spcAft>
              <a:buClr>
                <a:srgbClr val="000000"/>
              </a:buClr>
              <a:buSzPct val="116855"/>
              <a:buFont typeface="Arial"/>
              <a:buChar char="•"/>
              <a:tabLst/>
              <a:defRPr/>
            </a:pPr>
            <a:r>
              <a:rPr kumimoji="0" lang="en-GB" sz="2200" b="0" i="0" u="none" strike="noStrike" kern="0" cap="none" spc="0" normalizeH="0" baseline="0" noProof="0" dirty="0">
                <a:ln>
                  <a:noFill/>
                </a:ln>
                <a:solidFill>
                  <a:srgbClr val="000000"/>
                </a:solidFill>
                <a:effectLst/>
                <a:uLnTx/>
                <a:uFillTx/>
                <a:latin typeface="Calibri"/>
                <a:ea typeface="Calibri"/>
                <a:cs typeface="Calibri"/>
                <a:sym typeface="Calibri"/>
              </a:rPr>
              <a:t>Source where material was directly obtained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1093470" lvl="0" indent="-342900" algn="l" defTabSz="914400" rtl="0" eaLnBrk="1" fontAlgn="auto" latinLnBrk="0" hangingPunct="1">
              <a:lnSpc>
                <a:spcPct val="110000"/>
              </a:lnSpc>
              <a:spcBef>
                <a:spcPts val="0"/>
              </a:spcBef>
              <a:spcAft>
                <a:spcPts val="0"/>
              </a:spcAft>
              <a:buClr>
                <a:srgbClr val="000000"/>
              </a:buClr>
              <a:buSzPct val="116855"/>
              <a:buFont typeface="Arial"/>
              <a:buChar char="•"/>
              <a:tabLst/>
              <a:defRPr/>
            </a:pPr>
            <a:r>
              <a:rPr kumimoji="0" lang="en-GB" sz="2200" b="0" i="0" u="none" strike="noStrike" kern="0" cap="none" spc="0" normalizeH="0" baseline="0" noProof="0" dirty="0">
                <a:ln>
                  <a:noFill/>
                </a:ln>
                <a:solidFill>
                  <a:srgbClr val="000000"/>
                </a:solidFill>
                <a:effectLst/>
                <a:uLnTx/>
                <a:uFillTx/>
                <a:latin typeface="Calibri"/>
                <a:ea typeface="Calibri"/>
                <a:cs typeface="Calibri"/>
                <a:sym typeface="Calibri"/>
              </a:rPr>
              <a:t>Relevant Permits (e.g. collecting, access, export, import permits)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1093470" lvl="0" indent="-342900" algn="l" defTabSz="914400" rtl="0" eaLnBrk="1" fontAlgn="auto" latinLnBrk="0" hangingPunct="1">
              <a:lnSpc>
                <a:spcPct val="110000"/>
              </a:lnSpc>
              <a:spcBef>
                <a:spcPts val="0"/>
              </a:spcBef>
              <a:spcAft>
                <a:spcPts val="0"/>
              </a:spcAft>
              <a:buClr>
                <a:srgbClr val="000000"/>
              </a:buClr>
              <a:buSzPct val="116855"/>
              <a:buFont typeface="Arial"/>
              <a:buChar char="•"/>
              <a:tabLst/>
              <a:defRPr/>
            </a:pPr>
            <a:r>
              <a:rPr kumimoji="0" lang="en-GB" sz="2200" b="0" i="0" u="none" strike="noStrike" kern="0" cap="none" spc="0" normalizeH="0" baseline="0" noProof="0" dirty="0">
                <a:ln>
                  <a:noFill/>
                </a:ln>
                <a:solidFill>
                  <a:srgbClr val="000000"/>
                </a:solidFill>
                <a:effectLst/>
                <a:uLnTx/>
                <a:uFillTx/>
                <a:latin typeface="Calibri"/>
                <a:ea typeface="Calibri"/>
                <a:cs typeface="Calibri"/>
                <a:sym typeface="Calibri"/>
              </a:rPr>
              <a:t>Who is the responsible scientist for the samples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1093470" lvl="0" indent="-342900" algn="l" defTabSz="914400" rtl="0" eaLnBrk="1" fontAlgn="auto" latinLnBrk="0" hangingPunct="1">
              <a:lnSpc>
                <a:spcPct val="110000"/>
              </a:lnSpc>
              <a:spcBef>
                <a:spcPts val="0"/>
              </a:spcBef>
              <a:spcAft>
                <a:spcPts val="0"/>
              </a:spcAft>
              <a:buClr>
                <a:srgbClr val="000000"/>
              </a:buClr>
              <a:buSzPct val="116855"/>
              <a:buFont typeface="Arial"/>
              <a:buChar char="•"/>
              <a:tabLst/>
              <a:defRPr/>
            </a:pPr>
            <a:r>
              <a:rPr kumimoji="0" lang="en-GB" sz="2200" b="0" i="0" u="none" strike="noStrike" kern="0" cap="none" spc="0" normalizeH="0" baseline="0" noProof="0" dirty="0">
                <a:ln>
                  <a:noFill/>
                </a:ln>
                <a:solidFill>
                  <a:srgbClr val="000000"/>
                </a:solidFill>
                <a:effectLst/>
                <a:uLnTx/>
                <a:uFillTx/>
                <a:latin typeface="Calibri"/>
                <a:ea typeface="Calibri"/>
                <a:cs typeface="Calibri"/>
                <a:sym typeface="Calibri"/>
              </a:rPr>
              <a:t>Where I can find samples and documents in 20 years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ct val="109438"/>
              <a:buFont typeface="Arial"/>
              <a:buNone/>
              <a:tabLst/>
              <a:defRPr/>
            </a:pPr>
            <a:endParaRPr kumimoji="0" sz="2600" b="1" i="0" u="none" strike="noStrike" kern="0" cap="none" spc="0" normalizeH="0" baseline="0" noProof="0" dirty="0">
              <a:ln>
                <a:noFill/>
              </a:ln>
              <a:solidFill>
                <a:srgbClr val="C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ct val="109438"/>
              <a:buFont typeface="Arial"/>
              <a:buNone/>
              <a:tabLst/>
              <a:defRPr/>
            </a:pPr>
            <a:r>
              <a:rPr kumimoji="0" lang="en-GB" sz="2600" b="1" i="0" u="none" strike="noStrike" kern="0" cap="none" spc="0" normalizeH="0" baseline="0" noProof="0" dirty="0">
                <a:ln>
                  <a:noFill/>
                </a:ln>
                <a:solidFill>
                  <a:srgbClr val="C00000"/>
                </a:solidFill>
                <a:effectLst/>
                <a:uLnTx/>
                <a:uFillTx/>
                <a:latin typeface="Calibri"/>
                <a:ea typeface="Calibri"/>
                <a:cs typeface="Calibri"/>
                <a:sym typeface="Calibri"/>
              </a:rPr>
              <a:t>Eastern European Countries</a:t>
            </a:r>
            <a:endParaRPr kumimoji="0" sz="2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ct val="86943"/>
              <a:buFont typeface="Arial"/>
              <a:buNone/>
              <a:tabLst/>
              <a:defRPr/>
            </a:pPr>
            <a:r>
              <a:rPr kumimoji="0" lang="en-GB" sz="2600" b="0" i="0" u="none" strike="noStrike" kern="0" cap="none" spc="0" normalizeH="0" baseline="0" noProof="0" dirty="0">
                <a:ln>
                  <a:noFill/>
                </a:ln>
                <a:solidFill>
                  <a:srgbClr val="000000"/>
                </a:solidFill>
                <a:effectLst/>
                <a:uLnTx/>
                <a:uFillTx/>
                <a:latin typeface="Calibri"/>
                <a:ea typeface="Calibri"/>
                <a:cs typeface="Calibri"/>
                <a:sym typeface="Calibri"/>
              </a:rPr>
              <a:t>Not  members of EU (not obliged )</a:t>
            </a:r>
            <a:endParaRPr kumimoji="0" sz="26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44500" marR="0" lvl="0" indent="-169861" algn="l" defTabSz="914400" rtl="0" eaLnBrk="1" fontAlgn="auto" latinLnBrk="0" hangingPunct="1">
              <a:lnSpc>
                <a:spcPct val="90000"/>
              </a:lnSpc>
              <a:spcBef>
                <a:spcPts val="500"/>
              </a:spcBef>
              <a:spcAft>
                <a:spcPts val="0"/>
              </a:spcAft>
              <a:buClr>
                <a:srgbClr val="000000"/>
              </a:buClr>
              <a:buSzPct val="116864"/>
              <a:buFont typeface="Arial"/>
              <a:buNone/>
              <a:tabLst/>
              <a:defRPr/>
            </a:pPr>
            <a:endParaRPr kumimoji="0" sz="1000" b="0" i="0" u="none" strike="noStrike" kern="0" cap="none" spc="0" normalizeH="0" baseline="0" noProof="0" dirty="0">
              <a:ln>
                <a:noFill/>
              </a:ln>
              <a:solidFill>
                <a:srgbClr val="000000"/>
              </a:solidFill>
              <a:effectLst/>
              <a:uLnTx/>
              <a:uFillTx/>
              <a:latin typeface="Avenir"/>
              <a:ea typeface="Avenir"/>
              <a:cs typeface="Avenir"/>
              <a:sym typeface="Avenir"/>
            </a:endParaRPr>
          </a:p>
          <a:p>
            <a:pPr marL="0" marR="0" lvl="0" indent="-68643" algn="l" defTabSz="914400" rtl="0" eaLnBrk="1" fontAlgn="auto" latinLnBrk="0" hangingPunct="1">
              <a:lnSpc>
                <a:spcPct val="90000"/>
              </a:lnSpc>
              <a:spcBef>
                <a:spcPts val="0"/>
              </a:spcBef>
              <a:spcAft>
                <a:spcPts val="0"/>
              </a:spcAft>
              <a:buClr>
                <a:srgbClr val="000000"/>
              </a:buClr>
              <a:buSzPct val="116864"/>
              <a:buFont typeface="Arial"/>
              <a:buChar char="•"/>
              <a:tabLst/>
              <a:defRPr/>
            </a:pPr>
            <a:r>
              <a:rPr kumimoji="0" lang="en-GB" sz="1000" b="1" i="0" u="none" strike="noStrike" kern="0" cap="none" spc="0" normalizeH="0" baseline="0" noProof="0" dirty="0">
                <a:ln>
                  <a:noFill/>
                </a:ln>
                <a:solidFill>
                  <a:srgbClr val="000000"/>
                </a:solidFill>
                <a:effectLst/>
                <a:uLnTx/>
                <a:uFillTx/>
                <a:latin typeface="Avenir"/>
                <a:ea typeface="Avenir"/>
                <a:cs typeface="Avenir"/>
                <a:sym typeface="Avenir"/>
              </a:rPr>
              <a: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58" name="Google Shape;458;p24"/>
          <p:cNvPicPr preferRelativeResize="0"/>
          <p:nvPr/>
        </p:nvPicPr>
        <p:blipFill rotWithShape="1">
          <a:blip r:embed="rId3">
            <a:alphaModFix/>
          </a:blip>
          <a:srcRect r="43741"/>
          <a:stretch/>
        </p:blipFill>
        <p:spPr>
          <a:xfrm>
            <a:off x="-72700" y="0"/>
            <a:ext cx="5341386"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462"/>
        <p:cNvGrpSpPr/>
        <p:nvPr/>
      </p:nvGrpSpPr>
      <p:grpSpPr>
        <a:xfrm>
          <a:off x="0" y="0"/>
          <a:ext cx="0" cy="0"/>
          <a:chOff x="0" y="0"/>
          <a:chExt cx="0" cy="0"/>
        </a:xfrm>
      </p:grpSpPr>
      <p:pic>
        <p:nvPicPr>
          <p:cNvPr id="463" name="Google Shape;463;p25" descr="A map of europe with different colored countries/regions&#10;&#10;Description automatically generated"/>
          <p:cNvPicPr preferRelativeResize="0"/>
          <p:nvPr/>
        </p:nvPicPr>
        <p:blipFill rotWithShape="1">
          <a:blip r:embed="rId3">
            <a:alphaModFix/>
          </a:blip>
          <a:srcRect l="22864" t="24851" r="17483"/>
          <a:stretch/>
        </p:blipFill>
        <p:spPr>
          <a:xfrm>
            <a:off x="4354275" y="0"/>
            <a:ext cx="7230798" cy="4261718"/>
          </a:xfrm>
          <a:prstGeom prst="rect">
            <a:avLst/>
          </a:prstGeom>
          <a:noFill/>
          <a:ln>
            <a:noFill/>
          </a:ln>
        </p:spPr>
      </p:pic>
      <p:pic>
        <p:nvPicPr>
          <p:cNvPr id="464" name="Google Shape;464;p25" descr="A drawing of a building with columns&#10;&#10;Description automatically generated"/>
          <p:cNvPicPr preferRelativeResize="0"/>
          <p:nvPr/>
        </p:nvPicPr>
        <p:blipFill rotWithShape="1">
          <a:blip r:embed="rId4">
            <a:alphaModFix/>
          </a:blip>
          <a:srcRect l="17322" r="27535" b="30857"/>
          <a:stretch/>
        </p:blipFill>
        <p:spPr>
          <a:xfrm>
            <a:off x="143771" y="246742"/>
            <a:ext cx="3783081" cy="2570551"/>
          </a:xfrm>
          <a:prstGeom prst="rect">
            <a:avLst/>
          </a:prstGeom>
          <a:noFill/>
          <a:ln>
            <a:noFill/>
          </a:ln>
        </p:spPr>
      </p:pic>
      <p:sp>
        <p:nvSpPr>
          <p:cNvPr id="465" name="Google Shape;465;p25"/>
          <p:cNvSpPr txBox="1"/>
          <p:nvPr/>
        </p:nvSpPr>
        <p:spPr>
          <a:xfrm>
            <a:off x="188686" y="2817294"/>
            <a:ext cx="3783081" cy="1300326"/>
          </a:xfrm>
          <a:prstGeom prst="rect">
            <a:avLst/>
          </a:prstGeom>
          <a:solidFill>
            <a:srgbClr val="BDB8AA">
              <a:alpha val="28627"/>
            </a:srgbClr>
          </a:solid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GB" sz="2000" b="1" i="0" u="none" strike="noStrike" kern="0" cap="none" spc="0" normalizeH="0" baseline="0" noProof="0" dirty="0">
                <a:ln>
                  <a:noFill/>
                </a:ln>
                <a:solidFill>
                  <a:srgbClr val="42289B"/>
                </a:solidFill>
                <a:effectLst/>
                <a:uLnTx/>
                <a:uFillTx/>
                <a:latin typeface="Arial"/>
                <a:ea typeface="Arial"/>
                <a:cs typeface="Arial"/>
                <a:sym typeface="Arial"/>
              </a:rPr>
              <a:t>NOT implemented at EU Level – </a:t>
            </a:r>
            <a:r>
              <a:rPr kumimoji="0" lang="en-GB" sz="2000" b="0" i="0" u="none" strike="noStrike" kern="0" cap="none" spc="0" normalizeH="0" baseline="0" noProof="0" dirty="0">
                <a:ln>
                  <a:noFill/>
                </a:ln>
                <a:solidFill>
                  <a:srgbClr val="42289B"/>
                </a:solidFill>
                <a:effectLst/>
                <a:uLnTx/>
                <a:uFillTx/>
                <a:latin typeface="Arial"/>
                <a:ea typeface="Arial"/>
                <a:cs typeface="Arial"/>
                <a:sym typeface="Arial"/>
              </a:rPr>
              <a:t>each state/Party decides if they establish rules, incl. EU member states</a:t>
            </a:r>
            <a:endParaRPr kumimoji="0" sz="2000" b="0" i="0" u="none" strike="noStrike" kern="0" cap="none" spc="0" normalizeH="0" baseline="0" noProof="0" dirty="0">
              <a:ln>
                <a:noFill/>
              </a:ln>
              <a:solidFill>
                <a:srgbClr val="42289B"/>
              </a:solidFill>
              <a:effectLst/>
              <a:uLnTx/>
              <a:uFillTx/>
              <a:latin typeface="Arial"/>
              <a:ea typeface="Arial"/>
              <a:cs typeface="Arial"/>
              <a:sym typeface="Arial"/>
            </a:endParaRPr>
          </a:p>
        </p:txBody>
      </p:sp>
      <p:sp>
        <p:nvSpPr>
          <p:cNvPr id="466" name="Google Shape;466;p25"/>
          <p:cNvSpPr txBox="1"/>
          <p:nvPr/>
        </p:nvSpPr>
        <p:spPr>
          <a:xfrm>
            <a:off x="188686" y="4253876"/>
            <a:ext cx="3783000" cy="1300500"/>
          </a:xfrm>
          <a:prstGeom prst="rect">
            <a:avLst/>
          </a:prstGeom>
          <a:solidFill>
            <a:srgbClr val="BDB8AA">
              <a:alpha val="28627"/>
            </a:srgbClr>
          </a:solid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GB" sz="2000" b="1" i="0" u="none" strike="noStrike" kern="0" cap="none" spc="0" normalizeH="0" baseline="0" noProof="0" dirty="0">
                <a:ln>
                  <a:noFill/>
                </a:ln>
                <a:solidFill>
                  <a:srgbClr val="42289B"/>
                </a:solidFill>
                <a:effectLst/>
                <a:uLnTx/>
                <a:uFillTx/>
                <a:latin typeface="Arial"/>
                <a:ea typeface="Arial"/>
                <a:cs typeface="Arial"/>
                <a:sym typeface="Arial"/>
              </a:rPr>
              <a:t>Subject to contractual </a:t>
            </a:r>
            <a:r>
              <a:rPr kumimoji="0" lang="en-GB" sz="2000" b="0" i="0" u="none" strike="noStrike" kern="0" cap="none" spc="0" normalizeH="0" baseline="0" noProof="0" dirty="0">
                <a:ln>
                  <a:noFill/>
                </a:ln>
                <a:solidFill>
                  <a:srgbClr val="42289B"/>
                </a:solidFill>
                <a:effectLst/>
                <a:uLnTx/>
                <a:uFillTx/>
                <a:latin typeface="Arial"/>
                <a:ea typeface="Arial"/>
                <a:cs typeface="Arial"/>
                <a:sym typeface="Arial"/>
              </a:rPr>
              <a:t>agreements between provider </a:t>
            </a:r>
            <a:r>
              <a:rPr kumimoji="0" lang="en-GB" sz="2000" b="0" i="0" u="none" strike="noStrike" kern="0" cap="none" spc="0" normalizeH="0" baseline="0" noProof="0" dirty="0">
                <a:ln>
                  <a:noFill/>
                </a:ln>
                <a:solidFill>
                  <a:srgbClr val="42289B"/>
                </a:solidFill>
                <a:effectLst/>
                <a:uLnTx/>
                <a:uFillTx/>
                <a:latin typeface="Arial"/>
                <a:cs typeface="Arial"/>
                <a:sym typeface="Arial"/>
              </a:rPr>
              <a:t>c</a:t>
            </a:r>
            <a:r>
              <a:rPr kumimoji="0" lang="en-GB" sz="2000" b="0" i="0" u="none" strike="noStrike" kern="0" cap="none" spc="0" normalizeH="0" baseline="0" noProof="0" dirty="0">
                <a:ln>
                  <a:noFill/>
                </a:ln>
                <a:solidFill>
                  <a:srgbClr val="42289B"/>
                </a:solidFill>
                <a:effectLst/>
                <a:uLnTx/>
                <a:uFillTx/>
                <a:latin typeface="Arial"/>
                <a:ea typeface="Arial"/>
                <a:cs typeface="Arial"/>
                <a:sym typeface="Arial"/>
              </a:rPr>
              <a:t>ountry and user</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2000" b="0" i="0" u="none" strike="noStrike" kern="0" cap="none" spc="0" normalizeH="0" baseline="0" noProof="0" dirty="0">
              <a:ln>
                <a:noFill/>
              </a:ln>
              <a:solidFill>
                <a:srgbClr val="42289B"/>
              </a:solidFill>
              <a:effectLst/>
              <a:uLnTx/>
              <a:uFillTx/>
              <a:latin typeface="Arial"/>
              <a:ea typeface="Arial"/>
              <a:cs typeface="Arial"/>
              <a:sym typeface="Arial"/>
            </a:endParaRPr>
          </a:p>
        </p:txBody>
      </p:sp>
      <p:sp>
        <p:nvSpPr>
          <p:cNvPr id="467" name="Google Shape;467;p25"/>
          <p:cNvSpPr txBox="1"/>
          <p:nvPr/>
        </p:nvSpPr>
        <p:spPr>
          <a:xfrm>
            <a:off x="143772" y="5625386"/>
            <a:ext cx="3827995" cy="1300326"/>
          </a:xfrm>
          <a:prstGeom prst="rect">
            <a:avLst/>
          </a:prstGeom>
          <a:solidFill>
            <a:srgbClr val="BDB8AA">
              <a:alpha val="28627"/>
            </a:srgbClr>
          </a:solid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GB" sz="2000" b="1" i="0" u="none" strike="noStrike" kern="0" cap="none" spc="0" normalizeH="0" baseline="0" noProof="0">
                <a:ln>
                  <a:noFill/>
                </a:ln>
                <a:solidFill>
                  <a:srgbClr val="42289B"/>
                </a:solidFill>
                <a:effectLst/>
                <a:uLnTx/>
                <a:uFillTx/>
                <a:latin typeface="Arial"/>
                <a:ea typeface="Arial"/>
                <a:cs typeface="Arial"/>
                <a:sym typeface="Arial"/>
              </a:rPr>
              <a:t>EU ABS regulation – </a:t>
            </a:r>
            <a:r>
              <a:rPr kumimoji="0" lang="en-GB" sz="2000" b="0" i="0" u="none" strike="noStrike" kern="0" cap="none" spc="0" normalizeH="0" baseline="0" noProof="0">
                <a:ln>
                  <a:noFill/>
                </a:ln>
                <a:solidFill>
                  <a:srgbClr val="42289B"/>
                </a:solidFill>
                <a:effectLst/>
                <a:uLnTx/>
                <a:uFillTx/>
                <a:latin typeface="Arial"/>
                <a:ea typeface="Arial"/>
                <a:cs typeface="Arial"/>
                <a:sym typeface="Arial"/>
              </a:rPr>
              <a:t>due diligence obligations for all users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2000" b="0" i="0" u="none" strike="noStrike" kern="0" cap="none" spc="0" normalizeH="0" baseline="0" noProof="0">
              <a:ln>
                <a:noFill/>
              </a:ln>
              <a:solidFill>
                <a:srgbClr val="42289B"/>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GB" sz="2000" b="0" i="0" u="none" strike="noStrike" kern="0" cap="none" spc="0" normalizeH="0" baseline="0" noProof="0">
                <a:ln>
                  <a:noFill/>
                </a:ln>
                <a:solidFill>
                  <a:srgbClr val="42289B"/>
                </a:solidFill>
                <a:effectLst/>
                <a:uLnTx/>
                <a:uFillTx/>
                <a:latin typeface="Arial"/>
                <a:ea typeface="Arial"/>
                <a:cs typeface="Arial"/>
                <a:sym typeface="Arial"/>
              </a:rPr>
              <a:t> </a:t>
            </a:r>
            <a:endParaRPr kumimoji="0" sz="2000" b="0" i="0" u="none" strike="noStrike" kern="0" cap="none" spc="0" normalizeH="0" baseline="0" noProof="0">
              <a:ln>
                <a:noFill/>
              </a:ln>
              <a:solidFill>
                <a:srgbClr val="42289B"/>
              </a:solidFill>
              <a:effectLst/>
              <a:uLnTx/>
              <a:uFillTx/>
              <a:latin typeface="Arial"/>
              <a:ea typeface="Arial"/>
              <a:cs typeface="Arial"/>
              <a:sym typeface="Arial"/>
            </a:endParaRPr>
          </a:p>
        </p:txBody>
      </p:sp>
      <p:sp>
        <p:nvSpPr>
          <p:cNvPr id="468" name="Google Shape;468;p25"/>
          <p:cNvSpPr txBox="1"/>
          <p:nvPr/>
        </p:nvSpPr>
        <p:spPr>
          <a:xfrm>
            <a:off x="4354275" y="3736625"/>
            <a:ext cx="7373400" cy="3001500"/>
          </a:xfrm>
          <a:prstGeom prst="rect">
            <a:avLst/>
          </a:prstGeom>
          <a:noFill/>
          <a:ln>
            <a:noFill/>
          </a:ln>
        </p:spPr>
        <p:txBody>
          <a:bodyPr spcFirstLastPara="1" wrap="square" lIns="91425" tIns="45700" rIns="91425" bIns="45700" anchor="t" anchorCtr="0">
            <a:spAutoFit/>
          </a:bodyPr>
          <a:lstStyle/>
          <a:p>
            <a:pPr marL="444500" marR="0" lvl="0" indent="-99377" algn="l" defTabSz="914400" rtl="0" eaLnBrk="1" fontAlgn="auto" latinLnBrk="0" hangingPunct="1">
              <a:lnSpc>
                <a:spcPct val="90000"/>
              </a:lnSpc>
              <a:spcBef>
                <a:spcPts val="500"/>
              </a:spcBef>
              <a:spcAft>
                <a:spcPts val="0"/>
              </a:spcAft>
              <a:buClr>
                <a:srgbClr val="000000"/>
              </a:buClr>
              <a:buSzPts val="2378"/>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1093470" lvl="0" indent="-342900" algn="l" defTabSz="914400" rtl="0" eaLnBrk="1" fontAlgn="auto" latinLnBrk="0" hangingPunct="1">
              <a:lnSpc>
                <a:spcPct val="90000"/>
              </a:lnSpc>
              <a:spcBef>
                <a:spcPts val="0"/>
              </a:spcBef>
              <a:spcAft>
                <a:spcPts val="0"/>
              </a:spcAft>
              <a:buClr>
                <a:srgbClr val="000000"/>
              </a:buClr>
              <a:buSzPts val="2200"/>
              <a:buFont typeface="Noto Sans Symbols"/>
              <a:buChar char="❑"/>
              <a:tabLst/>
              <a:defRPr/>
            </a:pPr>
            <a:r>
              <a:rPr kumimoji="0" lang="en-GB" sz="2400" b="1" i="0" u="none" strike="noStrike" kern="0" cap="none" spc="0" normalizeH="0" baseline="0" noProof="0" dirty="0">
                <a:ln>
                  <a:noFill/>
                </a:ln>
                <a:solidFill>
                  <a:srgbClr val="002060"/>
                </a:solidFill>
                <a:effectLst/>
                <a:uLnTx/>
                <a:uFillTx/>
                <a:latin typeface="Calibri"/>
                <a:ea typeface="Calibri"/>
                <a:cs typeface="Calibri"/>
                <a:sym typeface="Calibri"/>
              </a:rPr>
              <a:t>NAGOYA PROTOCOL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109347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2060"/>
              </a:solidFill>
              <a:effectLst/>
              <a:uLnTx/>
              <a:uFillTx/>
              <a:latin typeface="Avenir"/>
              <a:ea typeface="Avenir"/>
              <a:cs typeface="Avenir"/>
              <a:sym typeface="Avenir"/>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C00000"/>
                </a:solidFill>
                <a:effectLst/>
                <a:uLnTx/>
                <a:uFillTx/>
                <a:latin typeface="Avenir"/>
                <a:ea typeface="Avenir"/>
                <a:cs typeface="Avenir"/>
                <a:sym typeface="Avenir"/>
              </a:rPr>
              <a:t>Eastern European Countries</a:t>
            </a:r>
            <a:endParaRPr kumimoji="0" sz="2400" b="1" i="0" u="none" strike="noStrike" kern="0" cap="none" spc="0" normalizeH="0" baseline="0" noProof="0" dirty="0">
              <a:ln>
                <a:noFill/>
              </a:ln>
              <a:solidFill>
                <a:srgbClr val="C00000"/>
              </a:solidFill>
              <a:effectLst/>
              <a:uLnTx/>
              <a:uFillTx/>
              <a:latin typeface="Avenir"/>
              <a:ea typeface="Avenir"/>
              <a:cs typeface="Avenir"/>
              <a:sym typeface="Avenir"/>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0" i="0" u="none" strike="noStrike" kern="0" cap="none" spc="0" normalizeH="0" baseline="0" noProof="0" dirty="0">
                <a:ln>
                  <a:noFill/>
                </a:ln>
                <a:solidFill>
                  <a:srgbClr val="000000"/>
                </a:solidFill>
                <a:effectLst/>
                <a:uLnTx/>
                <a:uFillTx/>
                <a:latin typeface="Avenir"/>
                <a:ea typeface="Avenir"/>
                <a:cs typeface="Avenir"/>
                <a:sym typeface="Avenir"/>
              </a:rPr>
              <a:t>More support needed from policy makers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0" i="0" u="none" strike="noStrike" kern="0" cap="none" spc="0" normalizeH="0" baseline="0" noProof="0" dirty="0">
                <a:ln>
                  <a:noFill/>
                </a:ln>
                <a:solidFill>
                  <a:srgbClr val="000000"/>
                </a:solidFill>
                <a:effectLst/>
                <a:uLnTx/>
                <a:uFillTx/>
                <a:latin typeface="Avenir"/>
                <a:ea typeface="Avenir"/>
                <a:cs typeface="Avenir"/>
                <a:sym typeface="Avenir"/>
              </a:rPr>
              <a:t>Focal contact point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Avenir"/>
              <a:ea typeface="Avenir"/>
              <a:cs typeface="Avenir"/>
              <a:sym typeface="Avenir"/>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Avenir"/>
              <a:ea typeface="Avenir"/>
              <a:cs typeface="Avenir"/>
              <a:sym typeface="Avenir"/>
            </a:endParaRPr>
          </a:p>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469" name="Google Shape;469;p25"/>
          <p:cNvSpPr txBox="1"/>
          <p:nvPr/>
        </p:nvSpPr>
        <p:spPr>
          <a:xfrm>
            <a:off x="6874065" y="5399315"/>
            <a:ext cx="5236269" cy="110795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2400" b="0" i="0" u="none" strike="noStrike" kern="0" cap="none" spc="0" normalizeH="0" baseline="0" noProof="0">
                <a:ln>
                  <a:noFill/>
                </a:ln>
                <a:solidFill>
                  <a:srgbClr val="000000"/>
                </a:solidFill>
                <a:effectLst/>
                <a:uLnTx/>
                <a:uFillTx/>
                <a:latin typeface="Avenir"/>
                <a:ea typeface="Avenir"/>
                <a:cs typeface="Avenir"/>
                <a:sym typeface="Avenir"/>
              </a:rPr>
              <a:t>ABS rules might precede the NP</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2400" b="0" i="0" u="none" strike="noStrike" kern="0" cap="none" spc="0" normalizeH="0" baseline="0" noProof="0">
                <a:ln>
                  <a:noFill/>
                </a:ln>
                <a:solidFill>
                  <a:srgbClr val="000000"/>
                </a:solidFill>
                <a:effectLst/>
                <a:uLnTx/>
                <a:uFillTx/>
                <a:latin typeface="Avenir"/>
                <a:ea typeface="Avenir"/>
                <a:cs typeface="Avenir"/>
                <a:sym typeface="Avenir"/>
              </a:rPr>
              <a:t>Access date ≠ collection date </a:t>
            </a: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70" name="Google Shape;470;p25"/>
          <p:cNvPicPr preferRelativeResize="0"/>
          <p:nvPr/>
        </p:nvPicPr>
        <p:blipFill rotWithShape="1">
          <a:blip r:embed="rId5">
            <a:alphaModFix/>
          </a:blip>
          <a:srcRect/>
          <a:stretch/>
        </p:blipFill>
        <p:spPr>
          <a:xfrm>
            <a:off x="5887645" y="5828052"/>
            <a:ext cx="798905" cy="95371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6"/>
          <p:cNvSpPr txBox="1"/>
          <p:nvPr/>
        </p:nvSpPr>
        <p:spPr>
          <a:xfrm>
            <a:off x="3037114" y="3244334"/>
            <a:ext cx="610688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a:ln>
                  <a:noFill/>
                </a:ln>
                <a:solidFill>
                  <a:srgbClr val="000000"/>
                </a:solidFill>
                <a:effectLst/>
                <a:uLnTx/>
                <a:uFillTx/>
                <a:latin typeface="Avenir"/>
                <a:ea typeface="Avenir"/>
                <a:cs typeface="Avenir"/>
                <a:sym typeface="Avenir"/>
              </a:rPr>
              <a:t> </a:t>
            </a: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476" name="Google Shape;476;p26"/>
          <p:cNvSpPr txBox="1"/>
          <p:nvPr/>
        </p:nvSpPr>
        <p:spPr>
          <a:xfrm>
            <a:off x="1130575" y="2261300"/>
            <a:ext cx="9454800" cy="2460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400"/>
              <a:buFont typeface="Arial"/>
              <a:buNone/>
              <a:tabLst/>
              <a:defRPr/>
            </a:pPr>
            <a:r>
              <a:rPr kumimoji="0" lang="en-GB" sz="3400" b="1" i="0" u="none" strike="noStrike" kern="0" cap="none" spc="0" normalizeH="0" baseline="0" noProof="0">
                <a:ln>
                  <a:noFill/>
                </a:ln>
                <a:solidFill>
                  <a:srgbClr val="201449"/>
                </a:solidFill>
                <a:effectLst/>
                <a:uLnTx/>
                <a:uFillTx/>
                <a:latin typeface="Arial"/>
                <a:ea typeface="Arial"/>
                <a:cs typeface="Arial"/>
                <a:sym typeface="Arial"/>
              </a:rPr>
              <a:t>THANK YOU FOR YOUR ATTENTION!</a:t>
            </a:r>
            <a:endParaRPr kumimoji="0" sz="3400" b="1" i="0" u="none" strike="noStrike" kern="0" cap="none" spc="0" normalizeH="0" baseline="0" noProof="0">
              <a:ln>
                <a:noFill/>
              </a:ln>
              <a:solidFill>
                <a:srgbClr val="20144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sz="3000" b="0" i="0" u="none" strike="noStrike" kern="0" cap="none" spc="0" normalizeH="0" baseline="0" noProof="0">
              <a:ln>
                <a:noFill/>
              </a:ln>
              <a:solidFill>
                <a:srgbClr val="20144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sz="3000" b="0" i="0" u="none" strike="noStrike" kern="0" cap="none" spc="0" normalizeH="0" baseline="0" noProof="0">
              <a:ln>
                <a:noFill/>
              </a:ln>
              <a:solidFill>
                <a:srgbClr val="20144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sz="3000" b="0" i="0" u="none" strike="noStrike" kern="0" cap="none" spc="0" normalizeH="0" baseline="0" noProof="0">
              <a:ln>
                <a:noFill/>
              </a:ln>
              <a:solidFill>
                <a:srgbClr val="20144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GB" sz="3000" b="0" i="0" u="none" strike="noStrike" kern="0" cap="none" spc="0" normalizeH="0" baseline="0" noProof="0">
                <a:ln>
                  <a:noFill/>
                </a:ln>
                <a:solidFill>
                  <a:srgbClr val="201449"/>
                </a:solidFill>
                <a:effectLst/>
                <a:uLnTx/>
                <a:uFillTx/>
                <a:latin typeface="Arial"/>
                <a:ea typeface="Arial"/>
                <a:cs typeface="Arial"/>
                <a:sym typeface="Arial"/>
              </a:rPr>
              <a:t>Contact:</a:t>
            </a:r>
            <a:endParaRPr kumimoji="0" sz="3000" b="0" i="0" u="none" strike="noStrike" kern="0" cap="none" spc="0" normalizeH="0" baseline="0" noProof="0">
              <a:ln>
                <a:noFill/>
              </a:ln>
              <a:solidFill>
                <a:srgbClr val="20144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GB" sz="3000" b="0" i="0" u="none" strike="noStrike" kern="0" cap="none" spc="0" normalizeH="0" baseline="0" noProof="0">
                <a:ln>
                  <a:noFill/>
                </a:ln>
                <a:solidFill>
                  <a:srgbClr val="201449"/>
                </a:solidFill>
                <a:effectLst/>
                <a:uLnTx/>
                <a:uFillTx/>
                <a:latin typeface="Arial"/>
                <a:ea typeface="Arial"/>
                <a:cs typeface="Arial"/>
                <a:sym typeface="Arial"/>
              </a:rPr>
              <a:t>Ancuta Fedorca </a:t>
            </a:r>
            <a:r>
              <a:rPr kumimoji="0" lang="en-GB" sz="3000" b="0" i="0" u="sng" strike="noStrike" kern="0" cap="none" spc="0" normalizeH="0" baseline="0" noProof="0">
                <a:ln>
                  <a:noFill/>
                </a:ln>
                <a:solidFill>
                  <a:srgbClr val="F900A0"/>
                </a:solidFill>
                <a:effectLst/>
                <a:uLnTx/>
                <a:uFillTx/>
                <a:latin typeface="Arial"/>
                <a:ea typeface="Arial"/>
                <a:cs typeface="Arial"/>
                <a:sym typeface="Arial"/>
                <a:hlinkClick r:id="rId3"/>
              </a:rPr>
              <a:t>ancutacotovelea@yahoo.com</a:t>
            </a:r>
            <a:endParaRPr kumimoji="0" sz="3000" b="0" i="0" u="none" strike="noStrike" kern="0" cap="none" spc="0" normalizeH="0" baseline="0" noProof="0">
              <a:ln>
                <a:noFill/>
              </a:ln>
              <a:solidFill>
                <a:srgbClr val="20144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GB" sz="3000" b="0" i="0" u="none" strike="noStrike" kern="0" cap="none" spc="0" normalizeH="0" baseline="0" noProof="0">
                <a:ln>
                  <a:noFill/>
                </a:ln>
                <a:solidFill>
                  <a:srgbClr val="201449"/>
                </a:solidFill>
                <a:effectLst/>
                <a:uLnTx/>
                <a:uFillTx/>
                <a:latin typeface="Arial"/>
                <a:ea typeface="Arial"/>
                <a:cs typeface="Arial"/>
                <a:sym typeface="Arial"/>
              </a:rPr>
              <a:t>Elena Buzan </a:t>
            </a:r>
            <a:r>
              <a:rPr kumimoji="0" lang="en-GB" sz="3000" b="0" i="0" u="sng" strike="noStrike" kern="0" cap="none" spc="0" normalizeH="0" baseline="0" noProof="0">
                <a:ln>
                  <a:noFill/>
                </a:ln>
                <a:solidFill>
                  <a:srgbClr val="F900A0"/>
                </a:solidFill>
                <a:effectLst/>
                <a:uLnTx/>
                <a:uFillTx/>
                <a:latin typeface="Arial"/>
                <a:ea typeface="Arial"/>
                <a:cs typeface="Arial"/>
                <a:sym typeface="Arial"/>
                <a:hlinkClick r:id="rId4"/>
              </a:rPr>
              <a:t>elena.buzan@upr.si</a:t>
            </a:r>
            <a:endParaRPr kumimoji="0" sz="3000" b="0" i="0" u="sng" strike="noStrike" kern="0" cap="none" spc="0" normalizeH="0" baseline="0" noProof="0">
              <a:ln>
                <a:noFill/>
              </a:ln>
              <a:solidFill>
                <a:srgbClr val="0F69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sz="3000" b="0" i="0" u="sng" strike="noStrike" kern="0" cap="none" spc="0" normalizeH="0" baseline="0" noProof="0">
              <a:ln>
                <a:noFill/>
              </a:ln>
              <a:solidFill>
                <a:srgbClr val="0F69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201449"/>
              </a:solidFill>
              <a:effectLst/>
              <a:uLnTx/>
              <a:uFillTx/>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
          <p:cNvSpPr/>
          <p:nvPr/>
        </p:nvSpPr>
        <p:spPr>
          <a:xfrm>
            <a:off x="2063694" y="1161339"/>
            <a:ext cx="8402717" cy="4516351"/>
          </a:xfrm>
          <a:prstGeom prst="rect">
            <a:avLst/>
          </a:prstGeom>
          <a:noFill/>
          <a:ln>
            <a:noFill/>
          </a:ln>
        </p:spPr>
        <p:txBody>
          <a:bodyPr spcFirstLastPara="1" wrap="square" lIns="81625" tIns="40800" rIns="81625" bIns="40800" anchor="t" anchorCtr="0">
            <a:noAutofit/>
          </a:bodyPr>
          <a:lstStyle/>
          <a:p>
            <a:pPr marL="0" marR="0" lvl="0" indent="0" algn="l" rtl="0">
              <a:spcBef>
                <a:spcPts val="0"/>
              </a:spcBef>
              <a:spcAft>
                <a:spcPts val="0"/>
              </a:spcAft>
              <a:buNone/>
            </a:pPr>
            <a:endParaRPr sz="1633">
              <a:solidFill>
                <a:srgbClr val="000000"/>
              </a:solidFill>
              <a:latin typeface="Arial"/>
              <a:ea typeface="Arial"/>
              <a:cs typeface="Arial"/>
              <a:sym typeface="Arial"/>
            </a:endParaRPr>
          </a:p>
        </p:txBody>
      </p:sp>
      <p:sp>
        <p:nvSpPr>
          <p:cNvPr id="228" name="Google Shape;228;p5"/>
          <p:cNvSpPr/>
          <p:nvPr/>
        </p:nvSpPr>
        <p:spPr>
          <a:xfrm>
            <a:off x="1141089" y="1885381"/>
            <a:ext cx="5394865" cy="3290348"/>
          </a:xfrm>
          <a:prstGeom prst="rect">
            <a:avLst/>
          </a:prstGeom>
          <a:noFill/>
          <a:ln>
            <a:noFill/>
          </a:ln>
        </p:spPr>
        <p:txBody>
          <a:bodyPr spcFirstLastPara="1" wrap="square" lIns="81625" tIns="40800" rIns="81625" bIns="40800" anchor="t" anchorCtr="0">
            <a:noAutofit/>
          </a:bodyPr>
          <a:lstStyle/>
          <a:p>
            <a:pPr marL="0" marR="0" lvl="0" indent="0" algn="l" rtl="0">
              <a:spcBef>
                <a:spcPts val="0"/>
              </a:spcBef>
              <a:spcAft>
                <a:spcPts val="0"/>
              </a:spcAft>
              <a:buNone/>
            </a:pPr>
            <a:r>
              <a:rPr lang="en-GB" sz="2539" dirty="0">
                <a:solidFill>
                  <a:srgbClr val="31859C"/>
                </a:solidFill>
                <a:latin typeface="Arial"/>
                <a:ea typeface="Arial"/>
                <a:cs typeface="Arial"/>
                <a:sym typeface="Arial"/>
              </a:rPr>
              <a:t>Relevant: </a:t>
            </a:r>
            <a:r>
              <a:rPr lang="en-GB" sz="2539" dirty="0">
                <a:solidFill>
                  <a:srgbClr val="000000"/>
                </a:solidFill>
                <a:latin typeface="Arial"/>
                <a:ea typeface="Arial"/>
                <a:cs typeface="Arial"/>
                <a:sym typeface="Arial"/>
              </a:rPr>
              <a:t>“Sufficiently large” to prevent genetic erosion/ inbreeding, and maintain adaptive capacity</a:t>
            </a:r>
            <a:endParaRPr sz="2539" dirty="0">
              <a:solidFill>
                <a:srgbClr val="000000"/>
              </a:solidFill>
              <a:latin typeface="Arial"/>
              <a:ea typeface="Arial"/>
              <a:cs typeface="Arial"/>
              <a:sym typeface="Arial"/>
            </a:endParaRPr>
          </a:p>
          <a:p>
            <a:pPr marL="0" marR="0" lvl="0" indent="0" algn="l" rtl="0">
              <a:spcBef>
                <a:spcPts val="0"/>
              </a:spcBef>
              <a:spcAft>
                <a:spcPts val="0"/>
              </a:spcAft>
              <a:buNone/>
            </a:pPr>
            <a:endParaRPr sz="2539" dirty="0">
              <a:solidFill>
                <a:srgbClr val="000000"/>
              </a:solidFill>
              <a:latin typeface="Arial"/>
              <a:ea typeface="Arial"/>
              <a:cs typeface="Arial"/>
              <a:sym typeface="Arial"/>
            </a:endParaRPr>
          </a:p>
          <a:p>
            <a:pPr marL="0" marR="0" lvl="0" indent="0" algn="l" rtl="0">
              <a:spcBef>
                <a:spcPts val="0"/>
              </a:spcBef>
              <a:spcAft>
                <a:spcPts val="0"/>
              </a:spcAft>
              <a:buNone/>
            </a:pPr>
            <a:r>
              <a:rPr lang="en-GB" sz="2539" dirty="0">
                <a:solidFill>
                  <a:srgbClr val="31859C"/>
                </a:solidFill>
                <a:latin typeface="Arial"/>
                <a:ea typeface="Arial"/>
                <a:cs typeface="Arial"/>
                <a:sym typeface="Arial"/>
              </a:rPr>
              <a:t>Understandable: </a:t>
            </a:r>
            <a:r>
              <a:rPr lang="en-GB" sz="2539" dirty="0">
                <a:solidFill>
                  <a:srgbClr val="000000"/>
                </a:solidFill>
                <a:latin typeface="Arial"/>
                <a:ea typeface="Arial"/>
                <a:cs typeface="Arial"/>
                <a:sym typeface="Arial"/>
              </a:rPr>
              <a:t>Already used in forestry (seed orchards), agriculture (breeds), fisheries (hatcheries)</a:t>
            </a:r>
            <a:endParaRPr sz="2539" dirty="0">
              <a:solidFill>
                <a:srgbClr val="000000"/>
              </a:solidFill>
              <a:latin typeface="Arial"/>
              <a:ea typeface="Arial"/>
              <a:cs typeface="Arial"/>
              <a:sym typeface="Arial"/>
            </a:endParaRPr>
          </a:p>
          <a:p>
            <a:pPr marL="0" marR="0" lvl="0" indent="0" algn="l" rtl="0">
              <a:spcBef>
                <a:spcPts val="0"/>
              </a:spcBef>
              <a:spcAft>
                <a:spcPts val="0"/>
              </a:spcAft>
              <a:buNone/>
            </a:pPr>
            <a:endParaRPr sz="1633" dirty="0">
              <a:solidFill>
                <a:srgbClr val="000000"/>
              </a:solidFill>
              <a:latin typeface="Arial"/>
              <a:ea typeface="Arial"/>
              <a:cs typeface="Arial"/>
              <a:sym typeface="Arial"/>
            </a:endParaRPr>
          </a:p>
          <a:p>
            <a:pPr marL="0" marR="0" lvl="0" indent="0" algn="l" rtl="0">
              <a:spcBef>
                <a:spcPts val="0"/>
              </a:spcBef>
              <a:spcAft>
                <a:spcPts val="0"/>
              </a:spcAft>
              <a:buNone/>
            </a:pPr>
            <a:endParaRPr sz="2539" dirty="0">
              <a:solidFill>
                <a:srgbClr val="000000"/>
              </a:solidFill>
              <a:latin typeface="Arial"/>
              <a:ea typeface="Arial"/>
              <a:cs typeface="Arial"/>
              <a:sym typeface="Arial"/>
            </a:endParaRPr>
          </a:p>
          <a:p>
            <a:pPr marL="0" marR="0" lvl="0" indent="0" algn="l" rtl="0">
              <a:spcBef>
                <a:spcPts val="0"/>
              </a:spcBef>
              <a:spcAft>
                <a:spcPts val="0"/>
              </a:spcAft>
              <a:buNone/>
            </a:pPr>
            <a:endParaRPr sz="2539" dirty="0">
              <a:solidFill>
                <a:srgbClr val="000000"/>
              </a:solidFill>
              <a:latin typeface="Arial"/>
              <a:ea typeface="Arial"/>
              <a:cs typeface="Arial"/>
              <a:sym typeface="Arial"/>
            </a:endParaRPr>
          </a:p>
          <a:p>
            <a:pPr marL="0" marR="0" lvl="0" indent="0" algn="l" rtl="0">
              <a:spcBef>
                <a:spcPts val="0"/>
              </a:spcBef>
              <a:spcAft>
                <a:spcPts val="0"/>
              </a:spcAft>
              <a:buNone/>
            </a:pPr>
            <a:endParaRPr sz="2539" dirty="0">
              <a:solidFill>
                <a:srgbClr val="000000"/>
              </a:solidFill>
              <a:latin typeface="Arial"/>
              <a:ea typeface="Arial"/>
              <a:cs typeface="Arial"/>
              <a:sym typeface="Arial"/>
            </a:endParaRPr>
          </a:p>
        </p:txBody>
      </p:sp>
      <p:sp>
        <p:nvSpPr>
          <p:cNvPr id="229" name="Google Shape;229;p5"/>
          <p:cNvSpPr/>
          <p:nvPr/>
        </p:nvSpPr>
        <p:spPr>
          <a:xfrm>
            <a:off x="0" y="-33323"/>
            <a:ext cx="12192000" cy="1078353"/>
          </a:xfrm>
          <a:prstGeom prst="rect">
            <a:avLst/>
          </a:prstGeom>
          <a:solidFill>
            <a:srgbClr val="009999"/>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3000" b="1" dirty="0">
                <a:solidFill>
                  <a:srgbClr val="FFFFFF"/>
                </a:solidFill>
                <a:latin typeface="Arial"/>
                <a:ea typeface="Arial"/>
                <a:cs typeface="Arial"/>
                <a:sym typeface="Arial"/>
              </a:rPr>
              <a:t>Explanation: Proportion of populations [or breeds] with </a:t>
            </a:r>
            <a:endParaRPr sz="3000" dirty="0">
              <a:solidFill>
                <a:srgbClr val="000000"/>
              </a:solidFill>
              <a:latin typeface="Arial"/>
              <a:ea typeface="Arial"/>
              <a:cs typeface="Arial"/>
              <a:sym typeface="Arial"/>
            </a:endParaRPr>
          </a:p>
          <a:p>
            <a:pPr marL="0" marR="0" lvl="0" indent="0" algn="ctr" rtl="0">
              <a:spcBef>
                <a:spcPts val="0"/>
              </a:spcBef>
              <a:spcAft>
                <a:spcPts val="0"/>
              </a:spcAft>
              <a:buNone/>
            </a:pPr>
            <a:r>
              <a:rPr lang="en-GB" sz="3000" b="1" dirty="0">
                <a:solidFill>
                  <a:srgbClr val="FFFFFF"/>
                </a:solidFill>
                <a:latin typeface="Arial"/>
                <a:ea typeface="Arial"/>
                <a:cs typeface="Arial"/>
                <a:sym typeface="Arial"/>
              </a:rPr>
              <a:t>an effective population size (Ne) above 500 </a:t>
            </a:r>
            <a:endParaRPr sz="3000" dirty="0">
              <a:solidFill>
                <a:srgbClr val="000000"/>
              </a:solidFill>
              <a:latin typeface="Arial"/>
              <a:ea typeface="Arial"/>
              <a:cs typeface="Arial"/>
              <a:sym typeface="Arial"/>
            </a:endParaRPr>
          </a:p>
        </p:txBody>
      </p:sp>
      <p:pic>
        <p:nvPicPr>
          <p:cNvPr id="230" name="Google Shape;230;p5"/>
          <p:cNvPicPr preferRelativeResize="0"/>
          <p:nvPr/>
        </p:nvPicPr>
        <p:blipFill rotWithShape="1">
          <a:blip r:embed="rId3">
            <a:alphaModFix/>
          </a:blip>
          <a:srcRect l="3790" r="42814" b="5327"/>
          <a:stretch/>
        </p:blipFill>
        <p:spPr>
          <a:xfrm>
            <a:off x="8143981" y="1986996"/>
            <a:ext cx="3150609" cy="3928496"/>
          </a:xfrm>
          <a:prstGeom prst="rect">
            <a:avLst/>
          </a:prstGeom>
          <a:noFill/>
          <a:ln>
            <a:noFill/>
          </a:ln>
        </p:spPr>
      </p:pic>
      <p:sp>
        <p:nvSpPr>
          <p:cNvPr id="231" name="Google Shape;231;p5"/>
          <p:cNvSpPr/>
          <p:nvPr/>
        </p:nvSpPr>
        <p:spPr>
          <a:xfrm>
            <a:off x="9757027" y="1774715"/>
            <a:ext cx="2472252" cy="753800"/>
          </a:xfrm>
          <a:prstGeom prst="rect">
            <a:avLst/>
          </a:prstGeom>
          <a:noFill/>
          <a:ln>
            <a:noFill/>
          </a:ln>
        </p:spPr>
        <p:txBody>
          <a:bodyPr spcFirstLastPara="1" wrap="square" lIns="81625" tIns="82925" rIns="81625" bIns="82925" anchor="t" anchorCtr="0">
            <a:spAutoFit/>
          </a:bodyPr>
          <a:lstStyle/>
          <a:p>
            <a:pPr marL="0" marR="0" lvl="0" indent="0" algn="l" rtl="0">
              <a:spcBef>
                <a:spcPts val="0"/>
              </a:spcBef>
              <a:spcAft>
                <a:spcPts val="0"/>
              </a:spcAft>
              <a:buNone/>
            </a:pPr>
            <a:r>
              <a:rPr lang="en-GB" sz="1904">
                <a:solidFill>
                  <a:srgbClr val="E69138"/>
                </a:solidFill>
                <a:latin typeface="Arial"/>
                <a:ea typeface="Arial"/>
                <a:cs typeface="Arial"/>
                <a:sym typeface="Arial"/>
              </a:rPr>
              <a:t>Ne &gt; 500</a:t>
            </a:r>
            <a:endParaRPr sz="1904">
              <a:solidFill>
                <a:srgbClr val="000000"/>
              </a:solidFill>
              <a:latin typeface="Arial"/>
              <a:ea typeface="Arial"/>
              <a:cs typeface="Arial"/>
              <a:sym typeface="Arial"/>
            </a:endParaRPr>
          </a:p>
          <a:p>
            <a:pPr marL="0" marR="0" lvl="0" indent="0" algn="l" rtl="0">
              <a:spcBef>
                <a:spcPts val="0"/>
              </a:spcBef>
              <a:spcAft>
                <a:spcPts val="0"/>
              </a:spcAft>
              <a:buNone/>
            </a:pPr>
            <a:endParaRPr sz="1904">
              <a:solidFill>
                <a:srgbClr val="000000"/>
              </a:solidFill>
              <a:latin typeface="Arial"/>
              <a:ea typeface="Arial"/>
              <a:cs typeface="Arial"/>
              <a:sym typeface="Arial"/>
            </a:endParaRPr>
          </a:p>
        </p:txBody>
      </p:sp>
      <p:sp>
        <p:nvSpPr>
          <p:cNvPr id="232" name="Google Shape;232;p5"/>
          <p:cNvSpPr/>
          <p:nvPr/>
        </p:nvSpPr>
        <p:spPr>
          <a:xfrm>
            <a:off x="10317121" y="2250551"/>
            <a:ext cx="2713272" cy="460643"/>
          </a:xfrm>
          <a:prstGeom prst="rect">
            <a:avLst/>
          </a:prstGeom>
          <a:noFill/>
          <a:ln>
            <a:noFill/>
          </a:ln>
        </p:spPr>
        <p:txBody>
          <a:bodyPr spcFirstLastPara="1" wrap="square" lIns="81625" tIns="82925" rIns="81625" bIns="82925" anchor="t" anchorCtr="0">
            <a:spAutoFit/>
          </a:bodyPr>
          <a:lstStyle/>
          <a:p>
            <a:pPr marL="0" marR="0" lvl="0" indent="0" algn="l" rtl="0">
              <a:spcBef>
                <a:spcPts val="0"/>
              </a:spcBef>
              <a:spcAft>
                <a:spcPts val="0"/>
              </a:spcAft>
              <a:buNone/>
            </a:pPr>
            <a:r>
              <a:rPr lang="en-GB" sz="1904">
                <a:solidFill>
                  <a:srgbClr val="E69138"/>
                </a:solidFill>
                <a:latin typeface="Arial"/>
                <a:ea typeface="Arial"/>
                <a:cs typeface="Arial"/>
                <a:sym typeface="Arial"/>
              </a:rPr>
              <a:t>100</a:t>
            </a:r>
            <a:endParaRPr sz="1904">
              <a:solidFill>
                <a:srgbClr val="000000"/>
              </a:solidFill>
              <a:latin typeface="Arial"/>
              <a:ea typeface="Arial"/>
              <a:cs typeface="Arial"/>
              <a:sym typeface="Arial"/>
            </a:endParaRPr>
          </a:p>
        </p:txBody>
      </p:sp>
      <p:sp>
        <p:nvSpPr>
          <p:cNvPr id="233" name="Google Shape;233;p5"/>
          <p:cNvSpPr/>
          <p:nvPr/>
        </p:nvSpPr>
        <p:spPr>
          <a:xfrm>
            <a:off x="10517317" y="2797908"/>
            <a:ext cx="2713272" cy="460643"/>
          </a:xfrm>
          <a:prstGeom prst="rect">
            <a:avLst/>
          </a:prstGeom>
          <a:noFill/>
          <a:ln>
            <a:noFill/>
          </a:ln>
        </p:spPr>
        <p:txBody>
          <a:bodyPr spcFirstLastPara="1" wrap="square" lIns="81625" tIns="82925" rIns="81625" bIns="82925" anchor="t" anchorCtr="0">
            <a:spAutoFit/>
          </a:bodyPr>
          <a:lstStyle/>
          <a:p>
            <a:pPr marL="0" marR="0" lvl="0" indent="0" algn="l" rtl="0">
              <a:spcBef>
                <a:spcPts val="0"/>
              </a:spcBef>
              <a:spcAft>
                <a:spcPts val="0"/>
              </a:spcAft>
              <a:buNone/>
            </a:pPr>
            <a:r>
              <a:rPr lang="en-GB" sz="1904">
                <a:solidFill>
                  <a:srgbClr val="E69138"/>
                </a:solidFill>
                <a:latin typeface="Arial"/>
                <a:ea typeface="Arial"/>
                <a:cs typeface="Arial"/>
                <a:sym typeface="Arial"/>
              </a:rPr>
              <a:t>50</a:t>
            </a:r>
            <a:endParaRPr sz="1904">
              <a:solidFill>
                <a:srgbClr val="000000"/>
              </a:solidFill>
              <a:latin typeface="Arial"/>
              <a:ea typeface="Arial"/>
              <a:cs typeface="Arial"/>
              <a:sym typeface="Arial"/>
            </a:endParaRPr>
          </a:p>
        </p:txBody>
      </p:sp>
      <p:sp>
        <p:nvSpPr>
          <p:cNvPr id="234" name="Google Shape;234;p5"/>
          <p:cNvSpPr/>
          <p:nvPr/>
        </p:nvSpPr>
        <p:spPr>
          <a:xfrm>
            <a:off x="9636517" y="4038605"/>
            <a:ext cx="2713272" cy="460643"/>
          </a:xfrm>
          <a:prstGeom prst="rect">
            <a:avLst/>
          </a:prstGeom>
          <a:noFill/>
          <a:ln>
            <a:noFill/>
          </a:ln>
        </p:spPr>
        <p:txBody>
          <a:bodyPr spcFirstLastPara="1" wrap="square" lIns="81625" tIns="82925" rIns="81625" bIns="82925" anchor="t" anchorCtr="0">
            <a:spAutoFit/>
          </a:bodyPr>
          <a:lstStyle/>
          <a:p>
            <a:pPr marL="0" marR="0" lvl="0" indent="0" algn="l" rtl="0">
              <a:spcBef>
                <a:spcPts val="0"/>
              </a:spcBef>
              <a:spcAft>
                <a:spcPts val="0"/>
              </a:spcAft>
              <a:buNone/>
            </a:pPr>
            <a:r>
              <a:rPr lang="en-GB" sz="1904">
                <a:solidFill>
                  <a:srgbClr val="E69138"/>
                </a:solidFill>
                <a:latin typeface="Arial"/>
                <a:ea typeface="Arial"/>
                <a:cs typeface="Arial"/>
                <a:sym typeface="Arial"/>
              </a:rPr>
              <a:t>10</a:t>
            </a:r>
            <a:endParaRPr sz="1904">
              <a:solidFill>
                <a:srgbClr val="000000"/>
              </a:solidFill>
              <a:latin typeface="Arial"/>
              <a:ea typeface="Arial"/>
              <a:cs typeface="Arial"/>
              <a:sym typeface="Arial"/>
            </a:endParaRPr>
          </a:p>
        </p:txBody>
      </p:sp>
      <p:sp>
        <p:nvSpPr>
          <p:cNvPr id="235" name="Google Shape;235;p5"/>
          <p:cNvSpPr/>
          <p:nvPr/>
        </p:nvSpPr>
        <p:spPr>
          <a:xfrm>
            <a:off x="8933705" y="4773423"/>
            <a:ext cx="2713272" cy="460643"/>
          </a:xfrm>
          <a:prstGeom prst="rect">
            <a:avLst/>
          </a:prstGeom>
          <a:noFill/>
          <a:ln>
            <a:noFill/>
          </a:ln>
        </p:spPr>
        <p:txBody>
          <a:bodyPr spcFirstLastPara="1" wrap="square" lIns="81625" tIns="82925" rIns="81625" bIns="82925" anchor="t" anchorCtr="0">
            <a:spAutoFit/>
          </a:bodyPr>
          <a:lstStyle/>
          <a:p>
            <a:pPr marL="0" marR="0" lvl="0" indent="0" algn="l" rtl="0">
              <a:spcBef>
                <a:spcPts val="0"/>
              </a:spcBef>
              <a:spcAft>
                <a:spcPts val="0"/>
              </a:spcAft>
              <a:buNone/>
            </a:pPr>
            <a:r>
              <a:rPr lang="en-GB" sz="1904">
                <a:solidFill>
                  <a:srgbClr val="E69138"/>
                </a:solidFill>
                <a:latin typeface="Arial"/>
                <a:ea typeface="Arial"/>
                <a:cs typeface="Arial"/>
                <a:sym typeface="Arial"/>
              </a:rPr>
              <a:t>2</a:t>
            </a:r>
            <a:endParaRPr sz="1904">
              <a:solidFill>
                <a:srgbClr val="000000"/>
              </a:solidFill>
              <a:latin typeface="Arial"/>
              <a:ea typeface="Arial"/>
              <a:cs typeface="Arial"/>
              <a:sym typeface="Arial"/>
            </a:endParaRPr>
          </a:p>
        </p:txBody>
      </p:sp>
      <p:sp>
        <p:nvSpPr>
          <p:cNvPr id="236" name="Google Shape;236;p5"/>
          <p:cNvSpPr/>
          <p:nvPr/>
        </p:nvSpPr>
        <p:spPr>
          <a:xfrm>
            <a:off x="8596343" y="5823397"/>
            <a:ext cx="2713272" cy="460643"/>
          </a:xfrm>
          <a:prstGeom prst="rect">
            <a:avLst/>
          </a:prstGeom>
          <a:noFill/>
          <a:ln>
            <a:noFill/>
          </a:ln>
        </p:spPr>
        <p:txBody>
          <a:bodyPr spcFirstLastPara="1" wrap="square" lIns="81625" tIns="82925" rIns="81625" bIns="82925" anchor="t" anchorCtr="0">
            <a:spAutoFit/>
          </a:bodyPr>
          <a:lstStyle/>
          <a:p>
            <a:pPr marL="0" marR="0" lvl="0" indent="0" algn="l" rtl="0">
              <a:spcBef>
                <a:spcPts val="0"/>
              </a:spcBef>
              <a:spcAft>
                <a:spcPts val="0"/>
              </a:spcAft>
              <a:buNone/>
            </a:pPr>
            <a:r>
              <a:rPr lang="en-GB" sz="1904">
                <a:solidFill>
                  <a:srgbClr val="E69138"/>
                </a:solidFill>
                <a:latin typeface="Arial"/>
                <a:ea typeface="Arial"/>
                <a:cs typeface="Arial"/>
                <a:sym typeface="Arial"/>
              </a:rPr>
              <a:t>Time (generations) → </a:t>
            </a:r>
            <a:endParaRPr sz="1904">
              <a:solidFill>
                <a:srgbClr val="000000"/>
              </a:solidFill>
              <a:latin typeface="Arial"/>
              <a:ea typeface="Arial"/>
              <a:cs typeface="Arial"/>
              <a:sym typeface="Arial"/>
            </a:endParaRPr>
          </a:p>
        </p:txBody>
      </p:sp>
      <p:sp>
        <p:nvSpPr>
          <p:cNvPr id="237" name="Google Shape;237;p5"/>
          <p:cNvSpPr/>
          <p:nvPr/>
        </p:nvSpPr>
        <p:spPr>
          <a:xfrm rot="-5400000">
            <a:off x="6506053" y="3416849"/>
            <a:ext cx="2713272" cy="460643"/>
          </a:xfrm>
          <a:prstGeom prst="rect">
            <a:avLst/>
          </a:prstGeom>
          <a:noFill/>
          <a:ln>
            <a:noFill/>
          </a:ln>
        </p:spPr>
        <p:txBody>
          <a:bodyPr spcFirstLastPara="1" wrap="square" lIns="81625" tIns="82925" rIns="81625" bIns="82925" anchor="t" anchorCtr="0">
            <a:spAutoFit/>
          </a:bodyPr>
          <a:lstStyle/>
          <a:p>
            <a:pPr marL="0" marR="0" lvl="0" indent="0" algn="l" rtl="0">
              <a:spcBef>
                <a:spcPts val="0"/>
              </a:spcBef>
              <a:spcAft>
                <a:spcPts val="0"/>
              </a:spcAft>
              <a:buNone/>
            </a:pPr>
            <a:r>
              <a:rPr lang="en-GB" sz="1904">
                <a:solidFill>
                  <a:srgbClr val="E69138"/>
                </a:solidFill>
                <a:latin typeface="Arial"/>
                <a:ea typeface="Arial"/>
                <a:cs typeface="Arial"/>
                <a:sym typeface="Arial"/>
              </a:rPr>
              <a:t>Genetic diversity </a:t>
            </a:r>
            <a:endParaRPr sz="1904">
              <a:solidFill>
                <a:srgbClr val="000000"/>
              </a:solidFill>
              <a:latin typeface="Arial"/>
              <a:ea typeface="Arial"/>
              <a:cs typeface="Arial"/>
              <a:sym typeface="Arial"/>
            </a:endParaRPr>
          </a:p>
        </p:txBody>
      </p:sp>
      <p:sp>
        <p:nvSpPr>
          <p:cNvPr id="238" name="Google Shape;238;p5"/>
          <p:cNvSpPr/>
          <p:nvPr/>
        </p:nvSpPr>
        <p:spPr>
          <a:xfrm>
            <a:off x="7672430" y="6391328"/>
            <a:ext cx="4201523" cy="333684"/>
          </a:xfrm>
          <a:prstGeom prst="rect">
            <a:avLst/>
          </a:prstGeom>
          <a:noFill/>
          <a:ln>
            <a:noFill/>
          </a:ln>
        </p:spPr>
        <p:txBody>
          <a:bodyPr spcFirstLastPara="1" wrap="square" lIns="81625" tIns="40800" rIns="81625" bIns="40800" anchor="t" anchorCtr="0">
            <a:spAutoFit/>
          </a:bodyPr>
          <a:lstStyle/>
          <a:p>
            <a:pPr marL="0" marR="0" lvl="0" indent="0" algn="l" rtl="0">
              <a:spcBef>
                <a:spcPts val="0"/>
              </a:spcBef>
              <a:spcAft>
                <a:spcPts val="0"/>
              </a:spcAft>
              <a:buNone/>
            </a:pPr>
            <a:r>
              <a:rPr lang="en-GB" sz="1633" dirty="0">
                <a:solidFill>
                  <a:srgbClr val="00717D"/>
                </a:solidFill>
                <a:latin typeface="Arial"/>
                <a:ea typeface="Arial"/>
                <a:cs typeface="Arial"/>
                <a:sym typeface="Arial"/>
              </a:rPr>
              <a:t>Figure modified from Willi et al 2021, PNAS</a:t>
            </a:r>
            <a:endParaRPr sz="1633" dirty="0">
              <a:solidFill>
                <a:srgbClr val="000000"/>
              </a:solidFill>
              <a:latin typeface="Arial"/>
              <a:ea typeface="Arial"/>
              <a:cs typeface="Arial"/>
              <a:sym typeface="Arial"/>
            </a:endParaRPr>
          </a:p>
        </p:txBody>
      </p:sp>
      <p:sp>
        <p:nvSpPr>
          <p:cNvPr id="239" name="Google Shape;239;p5"/>
          <p:cNvSpPr txBox="1"/>
          <p:nvPr/>
        </p:nvSpPr>
        <p:spPr>
          <a:xfrm>
            <a:off x="7256479" y="1113794"/>
            <a:ext cx="4822977" cy="1107749"/>
          </a:xfrm>
          <a:prstGeom prst="rect">
            <a:avLst/>
          </a:prstGeom>
          <a:noFill/>
          <a:ln>
            <a:noFill/>
          </a:ln>
        </p:spPr>
        <p:txBody>
          <a:bodyPr spcFirstLastPara="1" wrap="square" lIns="121900" tIns="60925" rIns="121900" bIns="60925" anchor="t" anchorCtr="0">
            <a:spAutoFit/>
          </a:bodyPr>
          <a:lstStyle/>
          <a:p>
            <a:pPr marL="0" marR="0" lvl="0" indent="0" algn="ctr" rtl="0">
              <a:spcBef>
                <a:spcPts val="0"/>
              </a:spcBef>
              <a:spcAft>
                <a:spcPts val="0"/>
              </a:spcAft>
              <a:buNone/>
            </a:pPr>
            <a:r>
              <a:rPr lang="en-GB" sz="2133" dirty="0">
                <a:solidFill>
                  <a:srgbClr val="E69138"/>
                </a:solidFill>
                <a:latin typeface="Arial"/>
                <a:ea typeface="Arial"/>
                <a:cs typeface="Arial"/>
                <a:sym typeface="Arial"/>
              </a:rPr>
              <a:t>Below Ne 500, genetic diversity decreases quickly!!</a:t>
            </a:r>
            <a:endParaRPr sz="2133" dirty="0">
              <a:solidFill>
                <a:srgbClr val="000000"/>
              </a:solidFill>
              <a:latin typeface="Arial"/>
              <a:ea typeface="Arial"/>
              <a:cs typeface="Arial"/>
              <a:sym typeface="Arial"/>
            </a:endParaRPr>
          </a:p>
          <a:p>
            <a:pPr marL="0" marR="0" lvl="0" indent="0" algn="ctr" rtl="0">
              <a:spcBef>
                <a:spcPts val="0"/>
              </a:spcBef>
              <a:spcAft>
                <a:spcPts val="0"/>
              </a:spcAft>
              <a:buNone/>
            </a:pPr>
            <a:endParaRPr sz="2133"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70240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2"/>
          <p:cNvSpPr/>
          <p:nvPr/>
        </p:nvSpPr>
        <p:spPr>
          <a:xfrm>
            <a:off x="0" y="0"/>
            <a:ext cx="12188952"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143" name="Google Shape;143;p2"/>
          <p:cNvSpPr/>
          <p:nvPr/>
        </p:nvSpPr>
        <p:spPr>
          <a:xfrm>
            <a:off x="-10275" y="11561"/>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595959"/>
              </a:solidFill>
              <a:latin typeface="Avenir"/>
              <a:ea typeface="Avenir"/>
              <a:cs typeface="Avenir"/>
              <a:sym typeface="Avenir"/>
            </a:endParaRPr>
          </a:p>
        </p:txBody>
      </p:sp>
      <p:grpSp>
        <p:nvGrpSpPr>
          <p:cNvPr id="144" name="Google Shape;144;p2"/>
          <p:cNvGrpSpPr/>
          <p:nvPr/>
        </p:nvGrpSpPr>
        <p:grpSpPr>
          <a:xfrm>
            <a:off x="10849" y="-3086"/>
            <a:ext cx="2198951" cy="3349518"/>
            <a:chOff x="10849" y="-3086"/>
            <a:chExt cx="2198951" cy="3349518"/>
          </a:xfrm>
        </p:grpSpPr>
        <p:sp>
          <p:nvSpPr>
            <p:cNvPr id="145" name="Google Shape;145;p2"/>
            <p:cNvSpPr/>
            <p:nvPr/>
          </p:nvSpPr>
          <p:spPr>
            <a:xfrm rot="10800000">
              <a:off x="692844" y="-3086"/>
              <a:ext cx="1326111" cy="59760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146" name="Google Shape;146;p2"/>
            <p:cNvSpPr/>
            <p:nvPr/>
          </p:nvSpPr>
          <p:spPr>
            <a:xfrm>
              <a:off x="19394" y="15241"/>
              <a:ext cx="2190406" cy="3331191"/>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47" name="Google Shape;147;p2"/>
            <p:cNvSpPr/>
            <p:nvPr/>
          </p:nvSpPr>
          <p:spPr>
            <a:xfrm>
              <a:off x="10849" y="15178"/>
              <a:ext cx="1978674" cy="307495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48" name="Google Shape;148;p2"/>
            <p:cNvSpPr/>
            <p:nvPr/>
          </p:nvSpPr>
          <p:spPr>
            <a:xfrm>
              <a:off x="25092" y="15178"/>
              <a:ext cx="1566146" cy="2737264"/>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49" name="Google Shape;149;p2"/>
            <p:cNvSpPr/>
            <p:nvPr/>
          </p:nvSpPr>
          <p:spPr>
            <a:xfrm>
              <a:off x="10849" y="15178"/>
              <a:ext cx="1368431" cy="2644975"/>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0" name="Google Shape;150;p2"/>
            <p:cNvSpPr/>
            <p:nvPr/>
          </p:nvSpPr>
          <p:spPr>
            <a:xfrm>
              <a:off x="18825" y="543780"/>
              <a:ext cx="494287" cy="1905590"/>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1" name="Google Shape;151;p2"/>
            <p:cNvSpPr/>
            <p:nvPr/>
          </p:nvSpPr>
          <p:spPr>
            <a:xfrm>
              <a:off x="10849" y="672286"/>
              <a:ext cx="396930" cy="1690303"/>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2" name="Google Shape;152;p2"/>
            <p:cNvSpPr/>
            <p:nvPr/>
          </p:nvSpPr>
          <p:spPr>
            <a:xfrm>
              <a:off x="23002" y="881264"/>
              <a:ext cx="258791" cy="1336561"/>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154" name="Google Shape;154;p2"/>
          <p:cNvSpPr txBox="1">
            <a:spLocks noGrp="1"/>
          </p:cNvSpPr>
          <p:nvPr>
            <p:ph type="body" idx="1"/>
          </p:nvPr>
        </p:nvSpPr>
        <p:spPr>
          <a:xfrm>
            <a:off x="391642" y="828726"/>
            <a:ext cx="5694108" cy="644508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1000"/>
              </a:spcBef>
              <a:spcAft>
                <a:spcPts val="0"/>
              </a:spcAft>
              <a:buSzPts val="2200"/>
              <a:buNone/>
            </a:pPr>
            <a:r>
              <a:rPr lang="ro-RO" sz="2600" b="1" dirty="0">
                <a:latin typeface="Arial"/>
                <a:ea typeface="Arial"/>
                <a:cs typeface="Arial"/>
                <a:sym typeface="Arial"/>
              </a:rPr>
              <a:t>Who am I?</a:t>
            </a:r>
          </a:p>
          <a:p>
            <a:pPr marL="342900" lvl="0" algn="just" rtl="0">
              <a:lnSpc>
                <a:spcPct val="110000"/>
              </a:lnSpc>
              <a:spcBef>
                <a:spcPts val="1000"/>
              </a:spcBef>
              <a:spcAft>
                <a:spcPts val="0"/>
              </a:spcAft>
              <a:buSzPts val="2200"/>
              <a:buFont typeface="Wingdings" pitchFamily="2" charset="2"/>
              <a:buChar char="q"/>
            </a:pPr>
            <a:r>
              <a:rPr lang="ro-RO" sz="2200" dirty="0">
                <a:latin typeface="Arial"/>
                <a:ea typeface="Arial"/>
                <a:cs typeface="Arial"/>
                <a:sym typeface="Arial"/>
              </a:rPr>
              <a:t>Molecular ecologist </a:t>
            </a:r>
            <a:r>
              <a:rPr lang="ro-RO" sz="2200" dirty="0" err="1">
                <a:latin typeface="Arial"/>
                <a:ea typeface="Arial"/>
                <a:cs typeface="Arial"/>
                <a:sym typeface="Arial"/>
              </a:rPr>
              <a:t>coordinator</a:t>
            </a:r>
            <a:r>
              <a:rPr lang="ro-RO" sz="2200" dirty="0">
                <a:latin typeface="Arial"/>
                <a:ea typeface="Arial"/>
                <a:cs typeface="Arial"/>
                <a:sym typeface="Arial"/>
              </a:rPr>
              <a:t> </a:t>
            </a:r>
            <a:r>
              <a:rPr lang="ro-RO" sz="2200" dirty="0" err="1">
                <a:latin typeface="Arial"/>
                <a:ea typeface="Arial"/>
                <a:cs typeface="Arial"/>
                <a:sym typeface="Arial"/>
              </a:rPr>
              <a:t>Wildlife</a:t>
            </a:r>
            <a:r>
              <a:rPr lang="ro-RO" sz="2200" dirty="0">
                <a:latin typeface="Arial"/>
                <a:ea typeface="Arial"/>
                <a:cs typeface="Arial"/>
                <a:sym typeface="Arial"/>
              </a:rPr>
              <a:t> </a:t>
            </a:r>
            <a:r>
              <a:rPr lang="ro-RO" sz="2200" dirty="0" err="1">
                <a:latin typeface="Arial"/>
                <a:ea typeface="Arial"/>
                <a:cs typeface="Arial"/>
                <a:sym typeface="Arial"/>
              </a:rPr>
              <a:t>Department</a:t>
            </a:r>
            <a:r>
              <a:rPr lang="ro-RO" sz="2200" dirty="0">
                <a:latin typeface="Arial"/>
                <a:ea typeface="Arial"/>
                <a:cs typeface="Arial"/>
                <a:sym typeface="Arial"/>
              </a:rPr>
              <a:t> – Molecular </a:t>
            </a:r>
            <a:r>
              <a:rPr lang="ro-RO" sz="2200" dirty="0" err="1">
                <a:latin typeface="Arial"/>
                <a:ea typeface="Arial"/>
                <a:cs typeface="Arial"/>
                <a:sym typeface="Arial"/>
              </a:rPr>
              <a:t>Genetics</a:t>
            </a:r>
            <a:r>
              <a:rPr lang="ro-RO" sz="2200" dirty="0">
                <a:latin typeface="Arial"/>
                <a:ea typeface="Arial"/>
                <a:cs typeface="Arial"/>
                <a:sym typeface="Arial"/>
              </a:rPr>
              <a:t> </a:t>
            </a:r>
            <a:r>
              <a:rPr lang="ro-RO" sz="2200" dirty="0" err="1">
                <a:latin typeface="Arial"/>
                <a:ea typeface="Arial"/>
                <a:cs typeface="Arial"/>
                <a:sym typeface="Arial"/>
              </a:rPr>
              <a:t>Lab</a:t>
            </a:r>
            <a:r>
              <a:rPr lang="ro-RO" sz="2200" dirty="0">
                <a:latin typeface="Arial"/>
                <a:ea typeface="Arial"/>
                <a:cs typeface="Arial"/>
                <a:sym typeface="Arial"/>
              </a:rPr>
              <a:t> at INCDS Marin </a:t>
            </a:r>
            <a:r>
              <a:rPr lang="ro-RO" sz="2200" dirty="0" err="1">
                <a:latin typeface="Arial"/>
                <a:ea typeface="Arial"/>
                <a:cs typeface="Arial"/>
                <a:sym typeface="Arial"/>
              </a:rPr>
              <a:t>Dracea</a:t>
            </a:r>
            <a:r>
              <a:rPr lang="ro-RO" sz="2200" dirty="0">
                <a:latin typeface="Arial"/>
                <a:ea typeface="Arial"/>
                <a:cs typeface="Arial"/>
                <a:sym typeface="Arial"/>
              </a:rPr>
              <a:t> Romania </a:t>
            </a:r>
            <a:r>
              <a:rPr lang="ro-RO" sz="2200" dirty="0" err="1">
                <a:latin typeface="Arial"/>
                <a:ea typeface="Arial"/>
                <a:cs typeface="Arial"/>
                <a:sym typeface="Arial"/>
              </a:rPr>
              <a:t>since</a:t>
            </a:r>
            <a:r>
              <a:rPr lang="ro-RO" sz="2200" dirty="0">
                <a:latin typeface="Arial"/>
                <a:ea typeface="Arial"/>
                <a:cs typeface="Arial"/>
                <a:sym typeface="Arial"/>
              </a:rPr>
              <a:t> 2012</a:t>
            </a:r>
          </a:p>
          <a:p>
            <a:pPr marL="342900" lvl="0" algn="just" rtl="0">
              <a:lnSpc>
                <a:spcPct val="110000"/>
              </a:lnSpc>
              <a:spcBef>
                <a:spcPts val="1000"/>
              </a:spcBef>
              <a:spcAft>
                <a:spcPts val="0"/>
              </a:spcAft>
              <a:buSzPts val="2200"/>
              <a:buFont typeface="Wingdings" pitchFamily="2" charset="2"/>
              <a:buChar char="q"/>
            </a:pPr>
            <a:r>
              <a:rPr lang="ro-RO" sz="2200" dirty="0">
                <a:latin typeface="Arial"/>
                <a:ea typeface="Arial"/>
                <a:cs typeface="Arial"/>
                <a:sym typeface="Arial"/>
              </a:rPr>
              <a:t>I coordinate a team of 20 </a:t>
            </a:r>
            <a:r>
              <a:rPr lang="ro-RO" sz="2200" dirty="0" err="1">
                <a:latin typeface="Arial"/>
                <a:ea typeface="Arial"/>
                <a:cs typeface="Arial"/>
                <a:sym typeface="Arial"/>
              </a:rPr>
              <a:t>people</a:t>
            </a:r>
            <a:r>
              <a:rPr lang="ro-RO" sz="2200" dirty="0">
                <a:latin typeface="Arial"/>
                <a:ea typeface="Arial"/>
                <a:cs typeface="Arial"/>
                <a:sym typeface="Arial"/>
              </a:rPr>
              <a:t> </a:t>
            </a:r>
            <a:r>
              <a:rPr lang="ro-RO" sz="2200" dirty="0" err="1">
                <a:latin typeface="Arial"/>
                <a:ea typeface="Arial"/>
                <a:cs typeface="Arial"/>
                <a:sym typeface="Arial"/>
              </a:rPr>
              <a:t>working</a:t>
            </a:r>
            <a:r>
              <a:rPr lang="ro-RO" sz="2200" dirty="0">
                <a:latin typeface="Arial"/>
                <a:ea typeface="Arial"/>
                <a:cs typeface="Arial"/>
                <a:sym typeface="Arial"/>
              </a:rPr>
              <a:t> on </a:t>
            </a:r>
            <a:r>
              <a:rPr lang="ro-RO" sz="2200" dirty="0" err="1">
                <a:latin typeface="Arial"/>
                <a:ea typeface="Arial"/>
                <a:cs typeface="Arial"/>
                <a:sym typeface="Arial"/>
              </a:rPr>
              <a:t>population</a:t>
            </a:r>
            <a:r>
              <a:rPr lang="ro-RO" sz="2200" dirty="0">
                <a:latin typeface="Arial"/>
                <a:ea typeface="Arial"/>
                <a:cs typeface="Arial"/>
                <a:sym typeface="Arial"/>
              </a:rPr>
              <a:t> </a:t>
            </a:r>
            <a:r>
              <a:rPr lang="ro-RO" sz="2200" dirty="0" err="1">
                <a:latin typeface="Arial"/>
                <a:ea typeface="Arial"/>
                <a:cs typeface="Arial"/>
                <a:sym typeface="Arial"/>
              </a:rPr>
              <a:t>genetics</a:t>
            </a:r>
            <a:r>
              <a:rPr lang="ro-RO" sz="2200" dirty="0">
                <a:latin typeface="Arial"/>
                <a:ea typeface="Arial"/>
                <a:cs typeface="Arial"/>
                <a:sym typeface="Arial"/>
              </a:rPr>
              <a:t> </a:t>
            </a:r>
            <a:r>
              <a:rPr lang="ro-RO" sz="2200" dirty="0" err="1">
                <a:latin typeface="Arial"/>
                <a:ea typeface="Arial"/>
                <a:cs typeface="Arial"/>
                <a:sym typeface="Arial"/>
              </a:rPr>
              <a:t>and</a:t>
            </a:r>
            <a:r>
              <a:rPr lang="ro-RO" sz="2200" dirty="0">
                <a:latin typeface="Arial"/>
                <a:ea typeface="Arial"/>
                <a:cs typeface="Arial"/>
                <a:sym typeface="Arial"/>
              </a:rPr>
              <a:t> </a:t>
            </a:r>
            <a:r>
              <a:rPr lang="ro-RO" sz="2200" dirty="0" err="1">
                <a:latin typeface="Arial"/>
                <a:ea typeface="Arial"/>
                <a:cs typeface="Arial"/>
                <a:sym typeface="Arial"/>
              </a:rPr>
              <a:t>conservation</a:t>
            </a:r>
            <a:r>
              <a:rPr lang="ro-RO" sz="2200" dirty="0">
                <a:latin typeface="Arial"/>
                <a:ea typeface="Arial"/>
                <a:cs typeface="Arial"/>
                <a:sym typeface="Arial"/>
              </a:rPr>
              <a:t> management of </a:t>
            </a:r>
            <a:r>
              <a:rPr lang="ro-RO" sz="2200" dirty="0" err="1">
                <a:latin typeface="Arial"/>
                <a:ea typeface="Arial"/>
                <a:cs typeface="Arial"/>
                <a:sym typeface="Arial"/>
              </a:rPr>
              <a:t>large</a:t>
            </a:r>
            <a:r>
              <a:rPr lang="ro-RO" sz="2200" dirty="0">
                <a:latin typeface="Arial"/>
                <a:ea typeface="Arial"/>
                <a:cs typeface="Arial"/>
                <a:sym typeface="Arial"/>
              </a:rPr>
              <a:t> </a:t>
            </a:r>
            <a:r>
              <a:rPr lang="ro-RO" sz="2200" dirty="0" err="1">
                <a:latin typeface="Arial"/>
                <a:ea typeface="Arial"/>
                <a:cs typeface="Arial"/>
                <a:sym typeface="Arial"/>
              </a:rPr>
              <a:t>mammals</a:t>
            </a:r>
            <a:endParaRPr lang="ro-RO" sz="2200" dirty="0">
              <a:latin typeface="Arial"/>
              <a:ea typeface="Arial"/>
              <a:cs typeface="Arial"/>
              <a:sym typeface="Arial"/>
            </a:endParaRPr>
          </a:p>
          <a:p>
            <a:pPr marL="342900" lvl="0" algn="just" rtl="0">
              <a:lnSpc>
                <a:spcPct val="110000"/>
              </a:lnSpc>
              <a:spcBef>
                <a:spcPts val="1000"/>
              </a:spcBef>
              <a:spcAft>
                <a:spcPts val="0"/>
              </a:spcAft>
              <a:buSzPts val="2200"/>
              <a:buFont typeface="Wingdings" pitchFamily="2" charset="2"/>
              <a:buChar char="q"/>
            </a:pPr>
            <a:r>
              <a:rPr lang="ro-RO" sz="2200" dirty="0">
                <a:latin typeface="Arial"/>
                <a:ea typeface="Arial"/>
                <a:cs typeface="Arial"/>
                <a:sym typeface="Arial"/>
              </a:rPr>
              <a:t>I am </a:t>
            </a:r>
            <a:r>
              <a:rPr lang="ro-RO" sz="2200" dirty="0" err="1">
                <a:latin typeface="Arial"/>
                <a:ea typeface="Arial"/>
                <a:cs typeface="Arial"/>
                <a:sym typeface="Arial"/>
              </a:rPr>
              <a:t>involved</a:t>
            </a:r>
            <a:r>
              <a:rPr lang="ro-RO" sz="2200" dirty="0">
                <a:latin typeface="Arial"/>
                <a:ea typeface="Arial"/>
                <a:cs typeface="Arial"/>
                <a:sym typeface="Arial"/>
              </a:rPr>
              <a:t> in </a:t>
            </a:r>
            <a:r>
              <a:rPr lang="ro-RO" sz="2200" dirty="0" err="1">
                <a:latin typeface="Arial"/>
                <a:ea typeface="Arial"/>
                <a:cs typeface="Arial"/>
                <a:sym typeface="Arial"/>
              </a:rPr>
              <a:t>making</a:t>
            </a:r>
            <a:r>
              <a:rPr lang="ro-RO" sz="2200" dirty="0">
                <a:latin typeface="Arial"/>
                <a:ea typeface="Arial"/>
                <a:cs typeface="Arial"/>
                <a:sym typeface="Arial"/>
              </a:rPr>
              <a:t> </a:t>
            </a:r>
            <a:r>
              <a:rPr lang="ro-RO" sz="2200" dirty="0" err="1">
                <a:latin typeface="Arial"/>
                <a:ea typeface="Arial"/>
                <a:cs typeface="Arial"/>
                <a:sym typeface="Arial"/>
              </a:rPr>
              <a:t>conservation</a:t>
            </a:r>
            <a:r>
              <a:rPr lang="ro-RO" sz="2200" dirty="0">
                <a:latin typeface="Arial"/>
                <a:ea typeface="Arial"/>
                <a:cs typeface="Arial"/>
                <a:sym typeface="Arial"/>
              </a:rPr>
              <a:t> </a:t>
            </a:r>
            <a:r>
              <a:rPr lang="ro-RO" sz="2200" dirty="0" err="1">
                <a:latin typeface="Arial"/>
                <a:ea typeface="Arial"/>
                <a:cs typeface="Arial"/>
                <a:sym typeface="Arial"/>
              </a:rPr>
              <a:t>genetics</a:t>
            </a:r>
            <a:r>
              <a:rPr lang="ro-RO" sz="2200" dirty="0">
                <a:latin typeface="Arial"/>
                <a:ea typeface="Arial"/>
                <a:cs typeface="Arial"/>
                <a:sym typeface="Arial"/>
              </a:rPr>
              <a:t> a </a:t>
            </a:r>
            <a:r>
              <a:rPr lang="ro-RO" sz="2200" dirty="0" err="1">
                <a:latin typeface="Arial"/>
                <a:ea typeface="Arial"/>
                <a:cs typeface="Arial"/>
                <a:sym typeface="Arial"/>
              </a:rPr>
              <a:t>practical</a:t>
            </a:r>
            <a:r>
              <a:rPr lang="ro-RO" sz="2200" dirty="0">
                <a:latin typeface="Arial"/>
                <a:ea typeface="Arial"/>
                <a:cs typeface="Arial"/>
                <a:sym typeface="Arial"/>
              </a:rPr>
              <a:t> </a:t>
            </a:r>
            <a:r>
              <a:rPr lang="ro-RO" sz="2200" dirty="0" err="1">
                <a:latin typeface="Arial"/>
                <a:ea typeface="Arial"/>
                <a:cs typeface="Arial"/>
                <a:sym typeface="Arial"/>
              </a:rPr>
              <a:t>tool</a:t>
            </a:r>
            <a:r>
              <a:rPr lang="ro-RO" sz="2200" dirty="0">
                <a:latin typeface="Arial"/>
                <a:ea typeface="Arial"/>
                <a:cs typeface="Arial"/>
                <a:sym typeface="Arial"/>
              </a:rPr>
              <a:t> </a:t>
            </a:r>
            <a:r>
              <a:rPr lang="ro-RO" sz="2200" dirty="0" err="1">
                <a:latin typeface="Arial"/>
                <a:ea typeface="Arial"/>
                <a:cs typeface="Arial"/>
                <a:sym typeface="Arial"/>
              </a:rPr>
              <a:t>to</a:t>
            </a:r>
            <a:r>
              <a:rPr lang="ro-RO" sz="2200" dirty="0">
                <a:latin typeface="Arial"/>
                <a:ea typeface="Arial"/>
                <a:cs typeface="Arial"/>
                <a:sym typeface="Arial"/>
              </a:rPr>
              <a:t> inform management </a:t>
            </a:r>
            <a:r>
              <a:rPr lang="ro-RO" sz="2200" dirty="0" err="1">
                <a:latin typeface="Arial"/>
                <a:ea typeface="Arial"/>
                <a:cs typeface="Arial"/>
                <a:sym typeface="Arial"/>
              </a:rPr>
              <a:t>actions</a:t>
            </a:r>
            <a:r>
              <a:rPr lang="ro-RO" sz="2200" dirty="0">
                <a:latin typeface="Arial"/>
                <a:ea typeface="Arial"/>
                <a:cs typeface="Arial"/>
                <a:sym typeface="Arial"/>
              </a:rPr>
              <a:t> </a:t>
            </a:r>
          </a:p>
          <a:p>
            <a:pPr marL="342900" lvl="0" algn="just" rtl="0">
              <a:lnSpc>
                <a:spcPct val="110000"/>
              </a:lnSpc>
              <a:spcBef>
                <a:spcPts val="1000"/>
              </a:spcBef>
              <a:spcAft>
                <a:spcPts val="0"/>
              </a:spcAft>
              <a:buSzPts val="2200"/>
              <a:buFont typeface="Wingdings" pitchFamily="2" charset="2"/>
              <a:buChar char="q"/>
            </a:pPr>
            <a:r>
              <a:rPr lang="ro-RO" sz="2200" dirty="0">
                <a:latin typeface="Arial"/>
                <a:ea typeface="Arial"/>
                <a:cs typeface="Arial"/>
                <a:sym typeface="Arial"/>
              </a:rPr>
              <a:t>I </a:t>
            </a:r>
            <a:r>
              <a:rPr lang="ro-RO" sz="2200" dirty="0" err="1">
                <a:latin typeface="Arial"/>
                <a:ea typeface="Arial"/>
                <a:cs typeface="Arial"/>
                <a:sym typeface="Arial"/>
              </a:rPr>
              <a:t>was</a:t>
            </a:r>
            <a:r>
              <a:rPr lang="ro-RO" sz="2200" dirty="0">
                <a:latin typeface="Arial"/>
                <a:ea typeface="Arial"/>
                <a:cs typeface="Arial"/>
                <a:sym typeface="Arial"/>
              </a:rPr>
              <a:t> </a:t>
            </a:r>
            <a:r>
              <a:rPr lang="ro-RO" sz="2200" dirty="0" err="1">
                <a:latin typeface="Arial"/>
                <a:ea typeface="Arial"/>
                <a:cs typeface="Arial"/>
                <a:sym typeface="Arial"/>
              </a:rPr>
              <a:t>co-leading</a:t>
            </a:r>
            <a:r>
              <a:rPr lang="ro-RO" sz="2200" dirty="0">
                <a:latin typeface="Arial"/>
                <a:ea typeface="Arial"/>
                <a:cs typeface="Arial"/>
                <a:sym typeface="Arial"/>
              </a:rPr>
              <a:t> a WG2 in G-BIKE</a:t>
            </a:r>
          </a:p>
        </p:txBody>
      </p:sp>
      <p:grpSp>
        <p:nvGrpSpPr>
          <p:cNvPr id="157" name="Google Shape;157;p2"/>
          <p:cNvGrpSpPr/>
          <p:nvPr/>
        </p:nvGrpSpPr>
        <p:grpSpPr>
          <a:xfrm>
            <a:off x="7980400" y="3276601"/>
            <a:ext cx="4211600" cy="3581399"/>
            <a:chOff x="7980400" y="3276601"/>
            <a:chExt cx="4211600" cy="3581399"/>
          </a:xfrm>
        </p:grpSpPr>
        <p:grpSp>
          <p:nvGrpSpPr>
            <p:cNvPr id="158" name="Google Shape;158;p2"/>
            <p:cNvGrpSpPr/>
            <p:nvPr/>
          </p:nvGrpSpPr>
          <p:grpSpPr>
            <a:xfrm>
              <a:off x="8662740" y="3276601"/>
              <a:ext cx="3529260" cy="3581398"/>
              <a:chOff x="4114800" y="1423987"/>
              <a:chExt cx="3961542" cy="4007547"/>
            </a:xfrm>
          </p:grpSpPr>
          <p:sp>
            <p:nvSpPr>
              <p:cNvPr id="159" name="Google Shape;159;p2"/>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0" name="Google Shape;160;p2"/>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1" name="Google Shape;161;p2"/>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2" name="Google Shape;162;p2"/>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3" name="Google Shape;163;p2"/>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4" name="Google Shape;164;p2"/>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5" name="Google Shape;165;p2"/>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166" name="Google Shape;166;p2"/>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6" name="Graphic 5">
            <a:extLst>
              <a:ext uri="{FF2B5EF4-FFF2-40B4-BE49-F238E27FC236}">
                <a16:creationId xmlns:a16="http://schemas.microsoft.com/office/drawing/2014/main" id="{A3AADA9B-98A5-F9BD-0776-8A16B782B2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84201" y="-96229"/>
            <a:ext cx="2677832" cy="2323784"/>
          </a:xfrm>
          <a:prstGeom prst="rect">
            <a:avLst/>
          </a:prstGeom>
        </p:spPr>
      </p:pic>
      <p:pic>
        <p:nvPicPr>
          <p:cNvPr id="8" name="Picture 7">
            <a:extLst>
              <a:ext uri="{FF2B5EF4-FFF2-40B4-BE49-F238E27FC236}">
                <a16:creationId xmlns:a16="http://schemas.microsoft.com/office/drawing/2014/main" id="{B2B4A7C9-5EE3-FF25-329F-365DBE0F9BAD}"/>
              </a:ext>
            </a:extLst>
          </p:cNvPr>
          <p:cNvPicPr>
            <a:picLocks noChangeAspect="1"/>
          </p:cNvPicPr>
          <p:nvPr/>
        </p:nvPicPr>
        <p:blipFill>
          <a:blip r:embed="rId5"/>
          <a:stretch>
            <a:fillRect/>
          </a:stretch>
        </p:blipFill>
        <p:spPr>
          <a:xfrm>
            <a:off x="8602476" y="-139676"/>
            <a:ext cx="3401186" cy="2403450"/>
          </a:xfrm>
          <a:prstGeom prst="rect">
            <a:avLst/>
          </a:prstGeom>
        </p:spPr>
      </p:pic>
      <p:pic>
        <p:nvPicPr>
          <p:cNvPr id="11" name="Picture 10" descr="A room with white cabinets and white machines&#10;&#10;Description automatically generated">
            <a:extLst>
              <a:ext uri="{FF2B5EF4-FFF2-40B4-BE49-F238E27FC236}">
                <a16:creationId xmlns:a16="http://schemas.microsoft.com/office/drawing/2014/main" id="{C8A15C24-6CA6-335A-9959-978B0CECCDE4}"/>
              </a:ext>
            </a:extLst>
          </p:cNvPr>
          <p:cNvPicPr>
            <a:picLocks noChangeAspect="1"/>
          </p:cNvPicPr>
          <p:nvPr/>
        </p:nvPicPr>
        <p:blipFill rotWithShape="1">
          <a:blip r:embed="rId6"/>
          <a:srcRect t="14707" b="10293"/>
          <a:stretch/>
        </p:blipFill>
        <p:spPr>
          <a:xfrm>
            <a:off x="6357945" y="2191676"/>
            <a:ext cx="5548536" cy="3121047"/>
          </a:xfrm>
          <a:prstGeom prst="rect">
            <a:avLst/>
          </a:prstGeom>
        </p:spPr>
      </p:pic>
    </p:spTree>
    <p:extLst>
      <p:ext uri="{BB962C8B-B14F-4D97-AF65-F5344CB8AC3E}">
        <p14:creationId xmlns:p14="http://schemas.microsoft.com/office/powerpoint/2010/main" val="3165751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2"/>
          <p:cNvSpPr/>
          <p:nvPr/>
        </p:nvSpPr>
        <p:spPr>
          <a:xfrm>
            <a:off x="0" y="0"/>
            <a:ext cx="12188952"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143" name="Google Shape;143;p2"/>
          <p:cNvSpPr/>
          <p:nvPr/>
        </p:nvSpPr>
        <p:spPr>
          <a:xfrm>
            <a:off x="-10275" y="11561"/>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grpSp>
        <p:nvGrpSpPr>
          <p:cNvPr id="144" name="Google Shape;144;p2"/>
          <p:cNvGrpSpPr/>
          <p:nvPr/>
        </p:nvGrpSpPr>
        <p:grpSpPr>
          <a:xfrm>
            <a:off x="10849" y="-3086"/>
            <a:ext cx="2198951" cy="3349518"/>
            <a:chOff x="10849" y="-3086"/>
            <a:chExt cx="2198951" cy="3349518"/>
          </a:xfrm>
        </p:grpSpPr>
        <p:sp>
          <p:nvSpPr>
            <p:cNvPr id="145" name="Google Shape;145;p2"/>
            <p:cNvSpPr/>
            <p:nvPr/>
          </p:nvSpPr>
          <p:spPr>
            <a:xfrm rot="10800000">
              <a:off x="692844" y="-3086"/>
              <a:ext cx="1326111" cy="59760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146" name="Google Shape;146;p2"/>
            <p:cNvSpPr/>
            <p:nvPr/>
          </p:nvSpPr>
          <p:spPr>
            <a:xfrm>
              <a:off x="19394" y="15241"/>
              <a:ext cx="2190406" cy="3331191"/>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47" name="Google Shape;147;p2"/>
            <p:cNvSpPr/>
            <p:nvPr/>
          </p:nvSpPr>
          <p:spPr>
            <a:xfrm>
              <a:off x="10849" y="15178"/>
              <a:ext cx="1978674" cy="307495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48" name="Google Shape;148;p2"/>
            <p:cNvSpPr/>
            <p:nvPr/>
          </p:nvSpPr>
          <p:spPr>
            <a:xfrm>
              <a:off x="25092" y="15178"/>
              <a:ext cx="1566146" cy="2737264"/>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49" name="Google Shape;149;p2"/>
            <p:cNvSpPr/>
            <p:nvPr/>
          </p:nvSpPr>
          <p:spPr>
            <a:xfrm>
              <a:off x="10849" y="15178"/>
              <a:ext cx="1368431" cy="2644975"/>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0" name="Google Shape;150;p2"/>
            <p:cNvSpPr/>
            <p:nvPr/>
          </p:nvSpPr>
          <p:spPr>
            <a:xfrm>
              <a:off x="18825" y="543780"/>
              <a:ext cx="494287" cy="1905590"/>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1" name="Google Shape;151;p2"/>
            <p:cNvSpPr/>
            <p:nvPr/>
          </p:nvSpPr>
          <p:spPr>
            <a:xfrm>
              <a:off x="10849" y="672286"/>
              <a:ext cx="396930" cy="1690303"/>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2" name="Google Shape;152;p2"/>
            <p:cNvSpPr/>
            <p:nvPr/>
          </p:nvSpPr>
          <p:spPr>
            <a:xfrm>
              <a:off x="23002" y="881264"/>
              <a:ext cx="258791" cy="1336561"/>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154" name="Google Shape;154;p2"/>
          <p:cNvSpPr txBox="1">
            <a:spLocks noGrp="1"/>
          </p:cNvSpPr>
          <p:nvPr>
            <p:ph type="body" idx="1"/>
          </p:nvPr>
        </p:nvSpPr>
        <p:spPr>
          <a:xfrm>
            <a:off x="281792" y="1292641"/>
            <a:ext cx="11533971" cy="544478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10000"/>
              </a:lnSpc>
              <a:spcBef>
                <a:spcPts val="1000"/>
              </a:spcBef>
              <a:spcAft>
                <a:spcPts val="0"/>
              </a:spcAft>
              <a:buSzPts val="2200"/>
              <a:buNone/>
            </a:pPr>
            <a:r>
              <a:rPr lang="ro-RO" sz="2600" b="1" dirty="0">
                <a:latin typeface="Arial" panose="020B0604020202020204" pitchFamily="34" charset="0"/>
                <a:ea typeface="Arial"/>
                <a:cs typeface="Arial" panose="020B0604020202020204" pitchFamily="34" charset="0"/>
                <a:sym typeface="Arial"/>
              </a:rPr>
              <a:t>NETWORKING – A CHANCE FOR AN EASTERN EUROPEAN SCIENTIST </a:t>
            </a:r>
          </a:p>
          <a:p>
            <a:pPr marL="0" lvl="0" indent="0" algn="l" rtl="0">
              <a:lnSpc>
                <a:spcPct val="110000"/>
              </a:lnSpc>
              <a:spcBef>
                <a:spcPts val="1000"/>
              </a:spcBef>
              <a:spcAft>
                <a:spcPts val="0"/>
              </a:spcAft>
              <a:buSzPts val="2200"/>
              <a:buNone/>
            </a:pPr>
            <a:endParaRPr lang="ro-RO" sz="2600" b="1" dirty="0">
              <a:solidFill>
                <a:schemeClr val="tx1"/>
              </a:solidFill>
              <a:latin typeface="Arial" panose="020B0604020202020204" pitchFamily="34" charset="0"/>
              <a:ea typeface="Arial"/>
              <a:cs typeface="Arial" panose="020B0604020202020204" pitchFamily="34" charset="0"/>
              <a:sym typeface="Arial"/>
            </a:endParaRPr>
          </a:p>
          <a:p>
            <a:pPr marL="342900" lvl="0" algn="just" rtl="0">
              <a:lnSpc>
                <a:spcPct val="110000"/>
              </a:lnSpc>
              <a:spcBef>
                <a:spcPts val="1000"/>
              </a:spcBef>
              <a:spcAft>
                <a:spcPts val="0"/>
              </a:spcAft>
              <a:buSzPts val="2200"/>
              <a:buFont typeface="Wingdings" pitchFamily="2" charset="2"/>
              <a:buChar char="q"/>
            </a:pPr>
            <a:r>
              <a:rPr lang="ro-RO" sz="2200" dirty="0">
                <a:solidFill>
                  <a:schemeClr val="tx1"/>
                </a:solidFill>
                <a:latin typeface="Arial" panose="020B0604020202020204" pitchFamily="34" charset="0"/>
                <a:ea typeface="Arial"/>
                <a:cs typeface="Arial" panose="020B0604020202020204" pitchFamily="34" charset="0"/>
                <a:sym typeface="Arial"/>
              </a:rPr>
              <a:t>G-BIKE (2019-2023)</a:t>
            </a:r>
          </a:p>
          <a:p>
            <a:pPr marL="342900" algn="just">
              <a:buSzPts val="2200"/>
              <a:buFont typeface="Wingdings" pitchFamily="2" charset="2"/>
              <a:buChar char="q"/>
            </a:pPr>
            <a:r>
              <a:rPr lang="ro-RO" sz="2200" dirty="0">
                <a:solidFill>
                  <a:schemeClr val="tx1"/>
                </a:solidFill>
                <a:latin typeface="Arial" panose="020B0604020202020204" pitchFamily="34" charset="0"/>
                <a:ea typeface="Arial"/>
                <a:cs typeface="Arial" panose="020B0604020202020204" pitchFamily="34" charset="0"/>
                <a:sym typeface="Arial"/>
              </a:rPr>
              <a:t>43 </a:t>
            </a:r>
            <a:r>
              <a:rPr lang="ro-RO" sz="2200" dirty="0" err="1">
                <a:solidFill>
                  <a:schemeClr val="tx1"/>
                </a:solidFill>
                <a:latin typeface="Arial" panose="020B0604020202020204" pitchFamily="34" charset="0"/>
                <a:ea typeface="Arial"/>
                <a:cs typeface="Arial" panose="020B0604020202020204" pitchFamily="34" charset="0"/>
                <a:sym typeface="Arial"/>
              </a:rPr>
              <a:t>countries</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and</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other</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associated</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partners</a:t>
            </a:r>
            <a:r>
              <a:rPr lang="ro-RO" sz="2200" dirty="0">
                <a:solidFill>
                  <a:schemeClr val="tx1"/>
                </a:solidFill>
                <a:latin typeface="Arial" panose="020B0604020202020204" pitchFamily="34" charset="0"/>
                <a:ea typeface="Arial"/>
                <a:cs typeface="Arial" panose="020B0604020202020204" pitchFamily="34" charset="0"/>
                <a:sym typeface="Arial"/>
              </a:rPr>
              <a:t> more </a:t>
            </a:r>
            <a:r>
              <a:rPr lang="ro-RO" sz="2200" dirty="0" err="1">
                <a:solidFill>
                  <a:schemeClr val="tx1"/>
                </a:solidFill>
                <a:latin typeface="Arial" panose="020B0604020202020204" pitchFamily="34" charset="0"/>
                <a:ea typeface="Arial"/>
                <a:cs typeface="Arial" panose="020B0604020202020204" pitchFamily="34" charset="0"/>
                <a:sym typeface="Arial"/>
              </a:rPr>
              <a:t>than</a:t>
            </a:r>
            <a:r>
              <a:rPr lang="ro-RO" sz="2200" dirty="0">
                <a:solidFill>
                  <a:schemeClr val="tx1"/>
                </a:solidFill>
                <a:latin typeface="Arial" panose="020B0604020202020204" pitchFamily="34" charset="0"/>
                <a:ea typeface="Arial"/>
                <a:cs typeface="Arial" panose="020B0604020202020204" pitchFamily="34" charset="0"/>
                <a:sym typeface="Arial"/>
              </a:rPr>
              <a:t> 120 </a:t>
            </a:r>
            <a:r>
              <a:rPr lang="ro-RO" sz="2200" dirty="0" err="1">
                <a:solidFill>
                  <a:schemeClr val="tx1"/>
                </a:solidFill>
                <a:latin typeface="Arial" panose="020B0604020202020204" pitchFamily="34" charset="0"/>
                <a:ea typeface="Arial"/>
                <a:cs typeface="Arial" panose="020B0604020202020204" pitchFamily="34" charset="0"/>
                <a:sym typeface="Arial"/>
              </a:rPr>
              <a:t>participants</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scientists</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and</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practioners</a:t>
            </a:r>
            <a:r>
              <a:rPr lang="ro-RO" sz="2200" dirty="0">
                <a:solidFill>
                  <a:schemeClr val="tx1"/>
                </a:solidFill>
                <a:latin typeface="Arial" panose="020B0604020202020204" pitchFamily="34" charset="0"/>
                <a:ea typeface="Arial"/>
                <a:cs typeface="Arial" panose="020B0604020202020204" pitchFamily="34" charset="0"/>
                <a:sym typeface="Arial"/>
              </a:rPr>
              <a:t>)</a:t>
            </a:r>
          </a:p>
          <a:p>
            <a:pPr marL="342900" lvl="0" algn="just" rtl="0">
              <a:lnSpc>
                <a:spcPct val="110000"/>
              </a:lnSpc>
              <a:spcBef>
                <a:spcPts val="1000"/>
              </a:spcBef>
              <a:spcAft>
                <a:spcPts val="0"/>
              </a:spcAft>
              <a:buSzPts val="2200"/>
              <a:buFont typeface="Wingdings" pitchFamily="2" charset="2"/>
              <a:buChar char="q"/>
            </a:pPr>
            <a:r>
              <a:rPr lang="ro-RO" sz="2200" dirty="0" err="1">
                <a:solidFill>
                  <a:schemeClr val="tx1"/>
                </a:solidFill>
                <a:latin typeface="Arial" panose="020B0604020202020204" pitchFamily="34" charset="0"/>
                <a:ea typeface="Arial"/>
                <a:cs typeface="Arial" panose="020B0604020202020204" pitchFamily="34" charset="0"/>
                <a:sym typeface="Arial"/>
              </a:rPr>
              <a:t>Workshops</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Trainings</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Exchanges</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Short</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Term</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Scientifc</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Missions</a:t>
            </a:r>
            <a:r>
              <a:rPr lang="ro-RO" sz="2200" dirty="0">
                <a:solidFill>
                  <a:schemeClr val="tx1"/>
                </a:solidFill>
                <a:latin typeface="Arial" panose="020B0604020202020204" pitchFamily="34" charset="0"/>
                <a:ea typeface="Arial"/>
                <a:cs typeface="Arial" panose="020B0604020202020204" pitchFamily="34" charset="0"/>
                <a:sym typeface="Arial"/>
              </a:rPr>
              <a:t>, Virtual </a:t>
            </a:r>
            <a:r>
              <a:rPr lang="ro-RO" sz="2200" dirty="0" err="1">
                <a:solidFill>
                  <a:schemeClr val="tx1"/>
                </a:solidFill>
                <a:latin typeface="Arial" panose="020B0604020202020204" pitchFamily="34" charset="0"/>
                <a:ea typeface="Arial"/>
                <a:cs typeface="Arial" panose="020B0604020202020204" pitchFamily="34" charset="0"/>
                <a:sym typeface="Arial"/>
              </a:rPr>
              <a:t>Mobility</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Grants</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Conferences</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Meetings</a:t>
            </a:r>
            <a:endParaRPr lang="ro-RO" sz="2200" dirty="0">
              <a:solidFill>
                <a:schemeClr val="tx1"/>
              </a:solidFill>
              <a:latin typeface="Arial" panose="020B0604020202020204" pitchFamily="34" charset="0"/>
              <a:ea typeface="Arial"/>
              <a:cs typeface="Arial" panose="020B0604020202020204" pitchFamily="34" charset="0"/>
              <a:sym typeface="Arial"/>
            </a:endParaRPr>
          </a:p>
          <a:p>
            <a:pPr marL="342900" lvl="0" algn="just" rtl="0">
              <a:lnSpc>
                <a:spcPct val="110000"/>
              </a:lnSpc>
              <a:spcBef>
                <a:spcPts val="1000"/>
              </a:spcBef>
              <a:spcAft>
                <a:spcPts val="0"/>
              </a:spcAft>
              <a:buSzPts val="2200"/>
              <a:buFont typeface="Wingdings" pitchFamily="2" charset="2"/>
              <a:buChar char="q"/>
            </a:pPr>
            <a:r>
              <a:rPr lang="ro-RO" sz="2200" dirty="0">
                <a:solidFill>
                  <a:schemeClr val="tx1"/>
                </a:solidFill>
                <a:latin typeface="Arial" panose="020B0604020202020204" pitchFamily="34" charset="0"/>
                <a:ea typeface="Arial"/>
                <a:cs typeface="Arial" panose="020B0604020202020204" pitchFamily="34" charset="0"/>
                <a:sym typeface="Arial"/>
              </a:rPr>
              <a:t>Leadership </a:t>
            </a:r>
            <a:r>
              <a:rPr lang="ro-RO" sz="2200" dirty="0" err="1">
                <a:solidFill>
                  <a:schemeClr val="tx1"/>
                </a:solidFill>
                <a:latin typeface="Arial" panose="020B0604020202020204" pitchFamily="34" charset="0"/>
                <a:ea typeface="Arial"/>
                <a:cs typeface="Arial" panose="020B0604020202020204" pitchFamily="34" charset="0"/>
                <a:sym typeface="Arial"/>
              </a:rPr>
              <a:t>and</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co</a:t>
            </a:r>
            <a:r>
              <a:rPr lang="ro-RO" sz="2200" dirty="0">
                <a:solidFill>
                  <a:schemeClr val="tx1"/>
                </a:solidFill>
                <a:latin typeface="Arial" panose="020B0604020202020204" pitchFamily="34" charset="0"/>
                <a:ea typeface="Arial"/>
                <a:cs typeface="Arial" panose="020B0604020202020204" pitchFamily="34" charset="0"/>
                <a:sym typeface="Arial"/>
              </a:rPr>
              <a:t>-leadership for </a:t>
            </a:r>
            <a:r>
              <a:rPr lang="ro-RO" sz="2200" dirty="0" err="1">
                <a:solidFill>
                  <a:schemeClr val="tx1"/>
                </a:solidFill>
                <a:latin typeface="Arial" panose="020B0604020202020204" pitchFamily="34" charset="0"/>
                <a:ea typeface="Arial"/>
                <a:cs typeface="Arial" panose="020B0604020202020204" pitchFamily="34" charset="0"/>
                <a:sym typeface="Arial"/>
              </a:rPr>
              <a:t>researchers</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from</a:t>
            </a:r>
            <a:r>
              <a:rPr lang="ro-RO" sz="2200" dirty="0">
                <a:solidFill>
                  <a:schemeClr val="tx1"/>
                </a:solidFill>
                <a:latin typeface="Arial" panose="020B0604020202020204" pitchFamily="34" charset="0"/>
                <a:ea typeface="Arial"/>
                <a:cs typeface="Arial" panose="020B0604020202020204" pitchFamily="34" charset="0"/>
                <a:sym typeface="Arial"/>
              </a:rPr>
              <a:t> </a:t>
            </a:r>
            <a:r>
              <a:rPr lang="ro-RO" sz="2200" dirty="0" err="1">
                <a:solidFill>
                  <a:schemeClr val="tx1"/>
                </a:solidFill>
                <a:latin typeface="Arial" panose="020B0604020202020204" pitchFamily="34" charset="0"/>
                <a:ea typeface="Arial"/>
                <a:cs typeface="Arial" panose="020B0604020202020204" pitchFamily="34" charset="0"/>
                <a:sym typeface="Arial"/>
              </a:rPr>
              <a:t>Eastern</a:t>
            </a:r>
            <a:r>
              <a:rPr lang="ro-RO" sz="2200" dirty="0">
                <a:solidFill>
                  <a:schemeClr val="tx1"/>
                </a:solidFill>
                <a:latin typeface="Arial" panose="020B0604020202020204" pitchFamily="34" charset="0"/>
                <a:ea typeface="Arial"/>
                <a:cs typeface="Arial" panose="020B0604020202020204" pitchFamily="34" charset="0"/>
                <a:sym typeface="Arial"/>
              </a:rPr>
              <a:t> Europe </a:t>
            </a:r>
            <a:r>
              <a:rPr lang="ro-RO" sz="2200" dirty="0" err="1">
                <a:solidFill>
                  <a:schemeClr val="tx1"/>
                </a:solidFill>
                <a:latin typeface="Arial" panose="020B0604020202020204" pitchFamily="34" charset="0"/>
                <a:ea typeface="Arial"/>
                <a:cs typeface="Arial" panose="020B0604020202020204" pitchFamily="34" charset="0"/>
                <a:sym typeface="Arial"/>
              </a:rPr>
              <a:t>countries</a:t>
            </a:r>
            <a:endParaRPr lang="ro-RO" sz="2200" dirty="0">
              <a:solidFill>
                <a:schemeClr val="tx1"/>
              </a:solidFill>
              <a:latin typeface="Arial" panose="020B0604020202020204" pitchFamily="34" charset="0"/>
              <a:ea typeface="Arial"/>
              <a:cs typeface="Arial" panose="020B0604020202020204" pitchFamily="34" charset="0"/>
              <a:sym typeface="Arial"/>
            </a:endParaRPr>
          </a:p>
          <a:p>
            <a:pPr marL="342900" lvl="0" algn="just" rtl="0">
              <a:lnSpc>
                <a:spcPct val="110000"/>
              </a:lnSpc>
              <a:spcBef>
                <a:spcPts val="1000"/>
              </a:spcBef>
              <a:spcAft>
                <a:spcPts val="0"/>
              </a:spcAft>
              <a:buSzPts val="2200"/>
              <a:buFont typeface="Wingdings" pitchFamily="2" charset="2"/>
              <a:buChar char="q"/>
            </a:pPr>
            <a:r>
              <a:rPr lang="en-GB" sz="2200" dirty="0">
                <a:solidFill>
                  <a:schemeClr val="tx1"/>
                </a:solidFill>
                <a:latin typeface="Arial" panose="020B0604020202020204" pitchFamily="34" charset="0"/>
                <a:ea typeface="Arial"/>
                <a:cs typeface="Arial" panose="020B0604020202020204" pitchFamily="34" charset="0"/>
                <a:sym typeface="Arial"/>
              </a:rPr>
              <a:t>A unique opportunity for to be involved with CBD National Focal Points, COP15 and other policy </a:t>
            </a:r>
          </a:p>
          <a:p>
            <a:pPr marL="342900" algn="just">
              <a:buSzPts val="2200"/>
              <a:buFont typeface="Wingdings" pitchFamily="2" charset="2"/>
              <a:buChar char="q"/>
            </a:pPr>
            <a:r>
              <a:rPr lang="en-GB" sz="2200" dirty="0">
                <a:solidFill>
                  <a:schemeClr val="tx1"/>
                </a:solidFill>
                <a:latin typeface="Arial" panose="020B0604020202020204" pitchFamily="34" charset="0"/>
                <a:cs typeface="Arial" panose="020B0604020202020204" pitchFamily="34" charset="0"/>
              </a:rPr>
              <a:t>G-BIKE continues working with &gt;30 active collaborators: SBSTTA and COP16 – providing advice and support to countries at CBD</a:t>
            </a:r>
            <a:endParaRPr lang="en-GB" sz="2200" b="1" dirty="0">
              <a:solidFill>
                <a:schemeClr val="tx1"/>
              </a:solidFill>
              <a:latin typeface="Arial" panose="020B0604020202020204" pitchFamily="34" charset="0"/>
              <a:cs typeface="Arial" panose="020B0604020202020204" pitchFamily="34" charset="0"/>
            </a:endParaRPr>
          </a:p>
        </p:txBody>
      </p:sp>
      <p:grpSp>
        <p:nvGrpSpPr>
          <p:cNvPr id="157" name="Google Shape;157;p2"/>
          <p:cNvGrpSpPr/>
          <p:nvPr/>
        </p:nvGrpSpPr>
        <p:grpSpPr>
          <a:xfrm>
            <a:off x="7980400" y="3276601"/>
            <a:ext cx="4211600" cy="3581399"/>
            <a:chOff x="7980400" y="3276601"/>
            <a:chExt cx="4211600" cy="3581399"/>
          </a:xfrm>
        </p:grpSpPr>
        <p:grpSp>
          <p:nvGrpSpPr>
            <p:cNvPr id="158" name="Google Shape;158;p2"/>
            <p:cNvGrpSpPr/>
            <p:nvPr/>
          </p:nvGrpSpPr>
          <p:grpSpPr>
            <a:xfrm>
              <a:off x="8662740" y="3276601"/>
              <a:ext cx="3529260" cy="3581398"/>
              <a:chOff x="4114800" y="1423987"/>
              <a:chExt cx="3961542" cy="4007547"/>
            </a:xfrm>
          </p:grpSpPr>
          <p:sp>
            <p:nvSpPr>
              <p:cNvPr id="159" name="Google Shape;159;p2"/>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0" name="Google Shape;160;p2"/>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1" name="Google Shape;161;p2"/>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2" name="Google Shape;162;p2"/>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3" name="Google Shape;163;p2"/>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4" name="Google Shape;164;p2"/>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5" name="Google Shape;165;p2"/>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166" name="Google Shape;166;p2"/>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2" name="Google Shape;179;p3" descr="xvh0PIub_400x400.jpg">
            <a:extLst>
              <a:ext uri="{FF2B5EF4-FFF2-40B4-BE49-F238E27FC236}">
                <a16:creationId xmlns:a16="http://schemas.microsoft.com/office/drawing/2014/main" id="{6DF1CDDD-F78B-43D6-8B4B-60F165953CF1}"/>
              </a:ext>
            </a:extLst>
          </p:cNvPr>
          <p:cNvPicPr preferRelativeResize="0"/>
          <p:nvPr/>
        </p:nvPicPr>
        <p:blipFill rotWithShape="1">
          <a:blip r:embed="rId3">
            <a:alphaModFix/>
          </a:blip>
          <a:srcRect/>
          <a:stretch/>
        </p:blipFill>
        <p:spPr>
          <a:xfrm>
            <a:off x="94388" y="69736"/>
            <a:ext cx="1485109" cy="1089144"/>
          </a:xfrm>
          <a:prstGeom prst="rect">
            <a:avLst/>
          </a:prstGeom>
          <a:noFill/>
          <a:ln>
            <a:noFill/>
          </a:ln>
        </p:spPr>
      </p:pic>
      <p:sp>
        <p:nvSpPr>
          <p:cNvPr id="4" name="Title 3">
            <a:extLst>
              <a:ext uri="{FF2B5EF4-FFF2-40B4-BE49-F238E27FC236}">
                <a16:creationId xmlns:a16="http://schemas.microsoft.com/office/drawing/2014/main" id="{F18C78B7-583B-9B23-D03B-C543434DEDAD}"/>
              </a:ext>
            </a:extLst>
          </p:cNvPr>
          <p:cNvSpPr>
            <a:spLocks noGrp="1"/>
          </p:cNvSpPr>
          <p:nvPr>
            <p:ph type="title"/>
          </p:nvPr>
        </p:nvSpPr>
        <p:spPr>
          <a:xfrm>
            <a:off x="3500196" y="569978"/>
            <a:ext cx="10515600" cy="339149"/>
          </a:xfrm>
        </p:spPr>
        <p:txBody>
          <a:bodyPr>
            <a:normAutofit fontScale="90000"/>
          </a:bodyPr>
          <a:lstStyle/>
          <a:p>
            <a:r>
              <a:rPr lang="en-US" sz="2000" dirty="0">
                <a:hlinkClick r:id="rId4"/>
              </a:rPr>
              <a:t>https://g-bikegenetics.eu/en</a:t>
            </a:r>
            <a:br>
              <a:rPr lang="en-US" sz="2000" dirty="0"/>
            </a:br>
            <a:endParaRPr lang="en-US" sz="2000" dirty="0"/>
          </a:p>
        </p:txBody>
      </p:sp>
      <p:pic>
        <p:nvPicPr>
          <p:cNvPr id="1026" name="Picture 2">
            <a:extLst>
              <a:ext uri="{FF2B5EF4-FFF2-40B4-BE49-F238E27FC236}">
                <a16:creationId xmlns:a16="http://schemas.microsoft.com/office/drawing/2014/main" id="{91FFFF64-7E04-D463-B892-2EB1C5C4A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431" y="69736"/>
            <a:ext cx="1445162" cy="6450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6C57DDE-8EA9-1355-7F53-2F75718323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5432" y="768661"/>
            <a:ext cx="1483916" cy="311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581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E3B923A-84DB-4702-8FEF-544EB87B3E17}"/>
              </a:ext>
            </a:extLst>
          </p:cNvPr>
          <p:cNvPicPr>
            <a:picLocks noChangeAspect="1"/>
          </p:cNvPicPr>
          <p:nvPr/>
        </p:nvPicPr>
        <p:blipFill rotWithShape="1">
          <a:blip r:embed="rId3"/>
          <a:srcRect l="14931" t="39066" r="56170" b="26975"/>
          <a:stretch/>
        </p:blipFill>
        <p:spPr>
          <a:xfrm>
            <a:off x="9754451" y="569689"/>
            <a:ext cx="2353272" cy="898883"/>
          </a:xfrm>
          <a:prstGeom prst="rect">
            <a:avLst/>
          </a:prstGeom>
        </p:spPr>
      </p:pic>
      <p:sp>
        <p:nvSpPr>
          <p:cNvPr id="4" name="TextBox 3">
            <a:extLst>
              <a:ext uri="{FF2B5EF4-FFF2-40B4-BE49-F238E27FC236}">
                <a16:creationId xmlns:a16="http://schemas.microsoft.com/office/drawing/2014/main" id="{23D7A267-E3A7-4304-B4D3-A31D0CF8ABC6}"/>
              </a:ext>
            </a:extLst>
          </p:cNvPr>
          <p:cNvSpPr txBox="1"/>
          <p:nvPr/>
        </p:nvSpPr>
        <p:spPr>
          <a:xfrm>
            <a:off x="2641601" y="1772497"/>
            <a:ext cx="7112850" cy="3046988"/>
          </a:xfrm>
          <a:prstGeom prst="rect">
            <a:avLst/>
          </a:prstGeom>
          <a:noFill/>
        </p:spPr>
        <p:txBody>
          <a:bodyPr wrap="square" rtlCol="0">
            <a:spAutoFit/>
          </a:bodyPr>
          <a:lstStyle/>
          <a:p>
            <a:pPr marL="342900" indent="-342900" algn="ctr">
              <a:buFont typeface="Courier New" panose="02070309020205020404" pitchFamily="49" charset="0"/>
              <a:buChar char="o"/>
            </a:pPr>
            <a:endParaRPr lang="en-US" sz="2400" dirty="0"/>
          </a:p>
          <a:p>
            <a:pPr marL="342900" indent="-342900" algn="ctr">
              <a:buFont typeface="Courier New" panose="02070309020205020404" pitchFamily="49" charset="0"/>
              <a:buChar char="o"/>
            </a:pPr>
            <a:r>
              <a:rPr lang="en-US" sz="2400" dirty="0"/>
              <a:t>Helped wording of the genetic Target and indicators </a:t>
            </a:r>
          </a:p>
          <a:p>
            <a:pPr marL="342900" indent="-342900" algn="ctr">
              <a:buFont typeface="Courier New" panose="02070309020205020404" pitchFamily="49" charset="0"/>
              <a:buChar char="o"/>
            </a:pPr>
            <a:r>
              <a:rPr lang="en-US" sz="2400" dirty="0"/>
              <a:t>Side-event seminar &gt;100 participants in person, &gt;100 online</a:t>
            </a:r>
          </a:p>
          <a:p>
            <a:pPr marL="342900" indent="-342900" algn="ctr">
              <a:buFont typeface="Courier New" panose="02070309020205020404" pitchFamily="49" charset="0"/>
              <a:buChar char="o"/>
            </a:pPr>
            <a:r>
              <a:rPr lang="en-US" sz="2400" dirty="0"/>
              <a:t>Information booth </a:t>
            </a:r>
          </a:p>
          <a:p>
            <a:pPr marL="342900" indent="-342900" algn="ctr">
              <a:buFont typeface="Courier New" panose="02070309020205020404" pitchFamily="49" charset="0"/>
              <a:buChar char="o"/>
            </a:pPr>
            <a:r>
              <a:rPr lang="en-US" sz="2400" dirty="0"/>
              <a:t>Direct contacts with NFPs, media, webpage, social media, etc.</a:t>
            </a:r>
          </a:p>
        </p:txBody>
      </p:sp>
      <p:pic>
        <p:nvPicPr>
          <p:cNvPr id="10" name="Picture 9">
            <a:extLst>
              <a:ext uri="{FF2B5EF4-FFF2-40B4-BE49-F238E27FC236}">
                <a16:creationId xmlns:a16="http://schemas.microsoft.com/office/drawing/2014/main" id="{CC9EECDF-0CAC-48EC-A61E-1F2B371D13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8" y="1871347"/>
            <a:ext cx="2507263" cy="1693854"/>
          </a:xfrm>
          <a:prstGeom prst="rect">
            <a:avLst/>
          </a:prstGeom>
        </p:spPr>
      </p:pic>
      <p:pic>
        <p:nvPicPr>
          <p:cNvPr id="11" name="Picture 10">
            <a:extLst>
              <a:ext uri="{FF2B5EF4-FFF2-40B4-BE49-F238E27FC236}">
                <a16:creationId xmlns:a16="http://schemas.microsoft.com/office/drawing/2014/main" id="{C6DAD84A-8356-4F9F-92DA-2BF6D5468B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2502" y="5085502"/>
            <a:ext cx="2451949" cy="1809869"/>
          </a:xfrm>
          <a:prstGeom prst="rect">
            <a:avLst/>
          </a:prstGeom>
        </p:spPr>
      </p:pic>
      <p:pic>
        <p:nvPicPr>
          <p:cNvPr id="12" name="Picture 11">
            <a:extLst>
              <a:ext uri="{FF2B5EF4-FFF2-40B4-BE49-F238E27FC236}">
                <a16:creationId xmlns:a16="http://schemas.microsoft.com/office/drawing/2014/main" id="{A9A2BE96-45BD-4FE7-858C-5A28A4ED82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8921" y="1871348"/>
            <a:ext cx="2447479" cy="1811650"/>
          </a:xfrm>
          <a:prstGeom prst="rect">
            <a:avLst/>
          </a:prstGeom>
        </p:spPr>
      </p:pic>
      <p:sp>
        <p:nvSpPr>
          <p:cNvPr id="7" name="TextBox 6">
            <a:extLst>
              <a:ext uri="{FF2B5EF4-FFF2-40B4-BE49-F238E27FC236}">
                <a16:creationId xmlns:a16="http://schemas.microsoft.com/office/drawing/2014/main" id="{D162A0E5-5359-47D6-9B27-1E7911100814}"/>
              </a:ext>
            </a:extLst>
          </p:cNvPr>
          <p:cNvSpPr txBox="1"/>
          <p:nvPr/>
        </p:nvSpPr>
        <p:spPr>
          <a:xfrm>
            <a:off x="2525861" y="570461"/>
            <a:ext cx="7228590" cy="1200329"/>
          </a:xfrm>
          <a:prstGeom prst="rect">
            <a:avLst/>
          </a:prstGeom>
          <a:noFill/>
        </p:spPr>
        <p:txBody>
          <a:bodyPr wrap="square" rtlCol="0">
            <a:spAutoFit/>
          </a:bodyPr>
          <a:lstStyle/>
          <a:p>
            <a:pPr algn="ctr"/>
            <a:r>
              <a:rPr lang="en-US" sz="3600" b="1" dirty="0">
                <a:solidFill>
                  <a:srgbClr val="009999"/>
                </a:solidFill>
              </a:rPr>
              <a:t>Initiatives: Activities during COP15</a:t>
            </a:r>
            <a:endParaRPr lang="en-GB" sz="3600" dirty="0"/>
          </a:p>
        </p:txBody>
      </p:sp>
      <p:pic>
        <p:nvPicPr>
          <p:cNvPr id="13" name="Picture 12">
            <a:extLst>
              <a:ext uri="{FF2B5EF4-FFF2-40B4-BE49-F238E27FC236}">
                <a16:creationId xmlns:a16="http://schemas.microsoft.com/office/drawing/2014/main" id="{9854F7B4-835A-43B3-9BD9-FD78AE464F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0573" y="5085503"/>
            <a:ext cx="2378927" cy="1784195"/>
          </a:xfrm>
          <a:prstGeom prst="rect">
            <a:avLst/>
          </a:prstGeom>
        </p:spPr>
      </p:pic>
      <p:pic>
        <p:nvPicPr>
          <p:cNvPr id="16" name="Picture 15">
            <a:extLst>
              <a:ext uri="{FF2B5EF4-FFF2-40B4-BE49-F238E27FC236}">
                <a16:creationId xmlns:a16="http://schemas.microsoft.com/office/drawing/2014/main" id="{D670FD15-3677-4FB4-A3A8-D724C0E94FC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991" t="27926" b="3171"/>
          <a:stretch/>
        </p:blipFill>
        <p:spPr>
          <a:xfrm>
            <a:off x="4890881" y="5085503"/>
            <a:ext cx="2417169" cy="1784196"/>
          </a:xfrm>
          <a:prstGeom prst="rect">
            <a:avLst/>
          </a:prstGeom>
        </p:spPr>
      </p:pic>
      <p:pic>
        <p:nvPicPr>
          <p:cNvPr id="17" name="Picture 16">
            <a:extLst>
              <a:ext uri="{FF2B5EF4-FFF2-40B4-BE49-F238E27FC236}">
                <a16:creationId xmlns:a16="http://schemas.microsoft.com/office/drawing/2014/main" id="{ED663F3A-0E47-4250-89BC-631D398048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58921" y="3682999"/>
            <a:ext cx="2447479" cy="1376707"/>
          </a:xfrm>
          <a:prstGeom prst="rect">
            <a:avLst/>
          </a:prstGeom>
        </p:spPr>
      </p:pic>
      <p:pic>
        <p:nvPicPr>
          <p:cNvPr id="27" name="Picture 26">
            <a:extLst>
              <a:ext uri="{FF2B5EF4-FFF2-40B4-BE49-F238E27FC236}">
                <a16:creationId xmlns:a16="http://schemas.microsoft.com/office/drawing/2014/main" id="{6DADF977-A468-4DFE-A889-2B6DEEED76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59" y="5445948"/>
            <a:ext cx="2524199" cy="1411349"/>
          </a:xfrm>
          <a:prstGeom prst="rect">
            <a:avLst/>
          </a:prstGeom>
        </p:spPr>
      </p:pic>
      <p:pic>
        <p:nvPicPr>
          <p:cNvPr id="28" name="Picture 27">
            <a:extLst>
              <a:ext uri="{FF2B5EF4-FFF2-40B4-BE49-F238E27FC236}">
                <a16:creationId xmlns:a16="http://schemas.microsoft.com/office/drawing/2014/main" id="{B47684FC-08E8-47B9-9D6F-16CFA0C78D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4451" y="5085441"/>
            <a:ext cx="2437549" cy="1784196"/>
          </a:xfrm>
          <a:prstGeom prst="rect">
            <a:avLst/>
          </a:prstGeom>
        </p:spPr>
      </p:pic>
      <p:pic>
        <p:nvPicPr>
          <p:cNvPr id="29" name="Picture 28">
            <a:extLst>
              <a:ext uri="{FF2B5EF4-FFF2-40B4-BE49-F238E27FC236}">
                <a16:creationId xmlns:a16="http://schemas.microsoft.com/office/drawing/2014/main" id="{D7FFD190-18A9-4FA4-83C0-7492173DEE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98" y="3540397"/>
            <a:ext cx="2507263" cy="1893149"/>
          </a:xfrm>
          <a:prstGeom prst="rect">
            <a:avLst/>
          </a:prstGeom>
        </p:spPr>
      </p:pic>
      <p:pic>
        <p:nvPicPr>
          <p:cNvPr id="2" name="Google Shape;179;p3" descr="xvh0PIub_400x400.jpg">
            <a:extLst>
              <a:ext uri="{FF2B5EF4-FFF2-40B4-BE49-F238E27FC236}">
                <a16:creationId xmlns:a16="http://schemas.microsoft.com/office/drawing/2014/main" id="{AF19A37B-7C3E-2A8D-1F88-6CECF5E8EDB2}"/>
              </a:ext>
            </a:extLst>
          </p:cNvPr>
          <p:cNvPicPr preferRelativeResize="0"/>
          <p:nvPr/>
        </p:nvPicPr>
        <p:blipFill rotWithShape="1">
          <a:blip r:embed="rId13">
            <a:alphaModFix/>
          </a:blip>
          <a:srcRect/>
          <a:stretch/>
        </p:blipFill>
        <p:spPr>
          <a:xfrm>
            <a:off x="172589" y="514337"/>
            <a:ext cx="1365702" cy="1009586"/>
          </a:xfrm>
          <a:prstGeom prst="rect">
            <a:avLst/>
          </a:prstGeom>
          <a:noFill/>
          <a:ln>
            <a:noFill/>
          </a:ln>
        </p:spPr>
      </p:pic>
    </p:spTree>
    <p:extLst>
      <p:ext uri="{BB962C8B-B14F-4D97-AF65-F5344CB8AC3E}">
        <p14:creationId xmlns:p14="http://schemas.microsoft.com/office/powerpoint/2010/main" val="2272887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
          <p:cNvPicPr preferRelativeResize="0"/>
          <p:nvPr/>
        </p:nvPicPr>
        <p:blipFill rotWithShape="1">
          <a:blip r:embed="rId3">
            <a:alphaModFix/>
          </a:blip>
          <a:srcRect l="39967" t="5114" r="48283" b="76215"/>
          <a:stretch/>
        </p:blipFill>
        <p:spPr>
          <a:xfrm>
            <a:off x="11087100" y="2230301"/>
            <a:ext cx="1104900" cy="1160599"/>
          </a:xfrm>
          <a:prstGeom prst="rect">
            <a:avLst/>
          </a:prstGeom>
          <a:noFill/>
          <a:ln>
            <a:noFill/>
          </a:ln>
        </p:spPr>
      </p:pic>
      <p:pic>
        <p:nvPicPr>
          <p:cNvPr id="174" name="Google Shape;174;p3" descr="David O'Brien – The Conversation"/>
          <p:cNvPicPr preferRelativeResize="0"/>
          <p:nvPr/>
        </p:nvPicPr>
        <p:blipFill rotWithShape="1">
          <a:blip r:embed="rId4">
            <a:alphaModFix/>
          </a:blip>
          <a:srcRect/>
          <a:stretch/>
        </p:blipFill>
        <p:spPr>
          <a:xfrm>
            <a:off x="4073327" y="5667839"/>
            <a:ext cx="1153682" cy="1122721"/>
          </a:xfrm>
          <a:prstGeom prst="rect">
            <a:avLst/>
          </a:prstGeom>
          <a:noFill/>
          <a:ln>
            <a:noFill/>
          </a:ln>
        </p:spPr>
      </p:pic>
      <p:pic>
        <p:nvPicPr>
          <p:cNvPr id="175" name="Google Shape;175;p3"/>
          <p:cNvPicPr preferRelativeResize="0"/>
          <p:nvPr/>
        </p:nvPicPr>
        <p:blipFill rotWithShape="1">
          <a:blip r:embed="rId5">
            <a:alphaModFix/>
          </a:blip>
          <a:srcRect/>
          <a:stretch/>
        </p:blipFill>
        <p:spPr>
          <a:xfrm>
            <a:off x="10973455" y="5223330"/>
            <a:ext cx="1199785" cy="1634670"/>
          </a:xfrm>
          <a:prstGeom prst="rect">
            <a:avLst/>
          </a:prstGeom>
          <a:noFill/>
          <a:ln>
            <a:noFill/>
          </a:ln>
        </p:spPr>
      </p:pic>
      <p:pic>
        <p:nvPicPr>
          <p:cNvPr id="176" name="Google Shape;176;p3"/>
          <p:cNvPicPr preferRelativeResize="0"/>
          <p:nvPr/>
        </p:nvPicPr>
        <p:blipFill rotWithShape="1">
          <a:blip r:embed="rId6">
            <a:alphaModFix/>
          </a:blip>
          <a:srcRect/>
          <a:stretch/>
        </p:blipFill>
        <p:spPr>
          <a:xfrm>
            <a:off x="-5437" y="6173818"/>
            <a:ext cx="1547086" cy="692527"/>
          </a:xfrm>
          <a:prstGeom prst="rect">
            <a:avLst/>
          </a:prstGeom>
          <a:noFill/>
          <a:ln>
            <a:noFill/>
          </a:ln>
        </p:spPr>
      </p:pic>
      <p:pic>
        <p:nvPicPr>
          <p:cNvPr id="177" name="Google Shape;177;p3"/>
          <p:cNvPicPr preferRelativeResize="0"/>
          <p:nvPr/>
        </p:nvPicPr>
        <p:blipFill rotWithShape="1">
          <a:blip r:embed="rId7">
            <a:alphaModFix/>
          </a:blip>
          <a:srcRect t="7459"/>
          <a:stretch/>
        </p:blipFill>
        <p:spPr>
          <a:xfrm>
            <a:off x="-5437" y="5195290"/>
            <a:ext cx="1036144" cy="958860"/>
          </a:xfrm>
          <a:prstGeom prst="rect">
            <a:avLst/>
          </a:prstGeom>
          <a:noFill/>
          <a:ln>
            <a:noFill/>
          </a:ln>
        </p:spPr>
      </p:pic>
      <p:pic>
        <p:nvPicPr>
          <p:cNvPr id="178" name="Google Shape;178;p3" descr="GEOBON_logo_versionlong_below_color-copy-300x108.png"/>
          <p:cNvPicPr preferRelativeResize="0"/>
          <p:nvPr/>
        </p:nvPicPr>
        <p:blipFill rotWithShape="1">
          <a:blip r:embed="rId8">
            <a:alphaModFix/>
          </a:blip>
          <a:srcRect/>
          <a:stretch/>
        </p:blipFill>
        <p:spPr>
          <a:xfrm>
            <a:off x="10149030" y="149559"/>
            <a:ext cx="1978245" cy="712168"/>
          </a:xfrm>
          <a:prstGeom prst="rect">
            <a:avLst/>
          </a:prstGeom>
          <a:noFill/>
          <a:ln>
            <a:noFill/>
          </a:ln>
        </p:spPr>
      </p:pic>
      <p:pic>
        <p:nvPicPr>
          <p:cNvPr id="179" name="Google Shape;179;p3" descr="xvh0PIub_400x400.jpg"/>
          <p:cNvPicPr preferRelativeResize="0"/>
          <p:nvPr/>
        </p:nvPicPr>
        <p:blipFill rotWithShape="1">
          <a:blip r:embed="rId9">
            <a:alphaModFix/>
          </a:blip>
          <a:srcRect/>
          <a:stretch/>
        </p:blipFill>
        <p:spPr>
          <a:xfrm>
            <a:off x="23467" y="92336"/>
            <a:ext cx="1088264" cy="747275"/>
          </a:xfrm>
          <a:prstGeom prst="rect">
            <a:avLst/>
          </a:prstGeom>
          <a:noFill/>
          <a:ln>
            <a:noFill/>
          </a:ln>
        </p:spPr>
      </p:pic>
      <p:pic>
        <p:nvPicPr>
          <p:cNvPr id="180" name="Google Shape;180;p3"/>
          <p:cNvPicPr preferRelativeResize="0"/>
          <p:nvPr/>
        </p:nvPicPr>
        <p:blipFill rotWithShape="1">
          <a:blip r:embed="rId10">
            <a:alphaModFix/>
          </a:blip>
          <a:srcRect/>
          <a:stretch/>
        </p:blipFill>
        <p:spPr>
          <a:xfrm>
            <a:off x="2782501" y="5674683"/>
            <a:ext cx="1255039" cy="1122721"/>
          </a:xfrm>
          <a:prstGeom prst="rect">
            <a:avLst/>
          </a:prstGeom>
          <a:noFill/>
          <a:ln>
            <a:noFill/>
          </a:ln>
        </p:spPr>
      </p:pic>
      <p:pic>
        <p:nvPicPr>
          <p:cNvPr id="181" name="Google Shape;181;p3" descr="Professor Mike Bruford - People - Cardiff University"/>
          <p:cNvPicPr preferRelativeResize="0"/>
          <p:nvPr/>
        </p:nvPicPr>
        <p:blipFill rotWithShape="1">
          <a:blip r:embed="rId11">
            <a:alphaModFix/>
          </a:blip>
          <a:srcRect/>
          <a:stretch/>
        </p:blipFill>
        <p:spPr>
          <a:xfrm>
            <a:off x="11081895" y="3384112"/>
            <a:ext cx="1128334" cy="1230265"/>
          </a:xfrm>
          <a:prstGeom prst="rect">
            <a:avLst/>
          </a:prstGeom>
          <a:noFill/>
          <a:ln>
            <a:noFill/>
          </a:ln>
        </p:spPr>
      </p:pic>
      <p:pic>
        <p:nvPicPr>
          <p:cNvPr id="182" name="Google Shape;182;p3"/>
          <p:cNvPicPr preferRelativeResize="0"/>
          <p:nvPr/>
        </p:nvPicPr>
        <p:blipFill rotWithShape="1">
          <a:blip r:embed="rId12">
            <a:alphaModFix/>
          </a:blip>
          <a:srcRect b="7409"/>
          <a:stretch/>
        </p:blipFill>
        <p:spPr>
          <a:xfrm>
            <a:off x="-5437" y="2091975"/>
            <a:ext cx="1099850" cy="1009558"/>
          </a:xfrm>
          <a:prstGeom prst="rect">
            <a:avLst/>
          </a:prstGeom>
          <a:noFill/>
          <a:ln>
            <a:noFill/>
          </a:ln>
        </p:spPr>
      </p:pic>
      <p:pic>
        <p:nvPicPr>
          <p:cNvPr id="183" name="Google Shape;183;p3"/>
          <p:cNvPicPr preferRelativeResize="0"/>
          <p:nvPr/>
        </p:nvPicPr>
        <p:blipFill rotWithShape="1">
          <a:blip r:embed="rId13">
            <a:alphaModFix/>
          </a:blip>
          <a:srcRect l="19769" r="20961"/>
          <a:stretch/>
        </p:blipFill>
        <p:spPr>
          <a:xfrm>
            <a:off x="11081895" y="981162"/>
            <a:ext cx="1110106" cy="1269179"/>
          </a:xfrm>
          <a:prstGeom prst="rect">
            <a:avLst/>
          </a:prstGeom>
          <a:noFill/>
          <a:ln>
            <a:noFill/>
          </a:ln>
        </p:spPr>
      </p:pic>
      <p:sp>
        <p:nvSpPr>
          <p:cNvPr id="184" name="Google Shape;184;p3"/>
          <p:cNvSpPr txBox="1"/>
          <p:nvPr/>
        </p:nvSpPr>
        <p:spPr>
          <a:xfrm>
            <a:off x="11156382" y="1973342"/>
            <a:ext cx="925165"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dirty="0">
                <a:solidFill>
                  <a:schemeClr val="lt1"/>
                </a:solidFill>
                <a:latin typeface="Avenir"/>
                <a:ea typeface="Avenir"/>
                <a:cs typeface="Avenir"/>
                <a:sym typeface="Avenir"/>
              </a:rPr>
              <a:t>Sean Joban</a:t>
            </a:r>
            <a:endParaRPr sz="1000" dirty="0">
              <a:solidFill>
                <a:schemeClr val="lt1"/>
              </a:solidFill>
              <a:latin typeface="Avenir"/>
              <a:ea typeface="Avenir"/>
              <a:cs typeface="Avenir"/>
              <a:sym typeface="Avenir"/>
            </a:endParaRPr>
          </a:p>
        </p:txBody>
      </p:sp>
      <p:pic>
        <p:nvPicPr>
          <p:cNvPr id="185" name="Google Shape;185;p3"/>
          <p:cNvPicPr preferRelativeResize="0"/>
          <p:nvPr/>
        </p:nvPicPr>
        <p:blipFill rotWithShape="1">
          <a:blip r:embed="rId14">
            <a:alphaModFix/>
          </a:blip>
          <a:srcRect l="23443" r="14250"/>
          <a:stretch/>
        </p:blipFill>
        <p:spPr>
          <a:xfrm>
            <a:off x="1625" y="1036531"/>
            <a:ext cx="1110106" cy="1044025"/>
          </a:xfrm>
          <a:prstGeom prst="rect">
            <a:avLst/>
          </a:prstGeom>
          <a:noFill/>
          <a:ln>
            <a:noFill/>
          </a:ln>
        </p:spPr>
      </p:pic>
      <p:pic>
        <p:nvPicPr>
          <p:cNvPr id="186" name="Google Shape;186;p3"/>
          <p:cNvPicPr preferRelativeResize="0"/>
          <p:nvPr/>
        </p:nvPicPr>
        <p:blipFill rotWithShape="1">
          <a:blip r:embed="rId15">
            <a:alphaModFix/>
          </a:blip>
          <a:srcRect/>
          <a:stretch/>
        </p:blipFill>
        <p:spPr>
          <a:xfrm>
            <a:off x="0" y="4014087"/>
            <a:ext cx="1097472" cy="1137789"/>
          </a:xfrm>
          <a:prstGeom prst="rect">
            <a:avLst/>
          </a:prstGeom>
          <a:noFill/>
          <a:ln>
            <a:noFill/>
          </a:ln>
        </p:spPr>
      </p:pic>
      <p:pic>
        <p:nvPicPr>
          <p:cNvPr id="187" name="Google Shape;187;p3"/>
          <p:cNvPicPr preferRelativeResize="0"/>
          <p:nvPr/>
        </p:nvPicPr>
        <p:blipFill rotWithShape="1">
          <a:blip r:embed="rId16">
            <a:alphaModFix/>
          </a:blip>
          <a:srcRect/>
          <a:stretch/>
        </p:blipFill>
        <p:spPr>
          <a:xfrm>
            <a:off x="-28571" y="2978790"/>
            <a:ext cx="1102909" cy="1038977"/>
          </a:xfrm>
          <a:prstGeom prst="rect">
            <a:avLst/>
          </a:prstGeom>
          <a:noFill/>
          <a:ln>
            <a:noFill/>
          </a:ln>
        </p:spPr>
      </p:pic>
      <p:pic>
        <p:nvPicPr>
          <p:cNvPr id="188" name="Google Shape;188;p3"/>
          <p:cNvPicPr preferRelativeResize="0"/>
          <p:nvPr/>
        </p:nvPicPr>
        <p:blipFill rotWithShape="1">
          <a:blip r:embed="rId17">
            <a:alphaModFix/>
          </a:blip>
          <a:srcRect l="8238" t="4590"/>
          <a:stretch/>
        </p:blipFill>
        <p:spPr>
          <a:xfrm>
            <a:off x="9802531" y="5659664"/>
            <a:ext cx="1073201" cy="1166434"/>
          </a:xfrm>
          <a:prstGeom prst="rect">
            <a:avLst/>
          </a:prstGeom>
          <a:noFill/>
          <a:ln>
            <a:noFill/>
          </a:ln>
        </p:spPr>
      </p:pic>
      <p:pic>
        <p:nvPicPr>
          <p:cNvPr id="189" name="Google Shape;189;p3"/>
          <p:cNvPicPr preferRelativeResize="0"/>
          <p:nvPr/>
        </p:nvPicPr>
        <p:blipFill rotWithShape="1">
          <a:blip r:embed="rId18">
            <a:alphaModFix/>
          </a:blip>
          <a:srcRect l="10916"/>
          <a:stretch/>
        </p:blipFill>
        <p:spPr>
          <a:xfrm>
            <a:off x="7579323" y="5659664"/>
            <a:ext cx="1022886" cy="1159340"/>
          </a:xfrm>
          <a:prstGeom prst="rect">
            <a:avLst/>
          </a:prstGeom>
          <a:noFill/>
          <a:ln>
            <a:noFill/>
          </a:ln>
        </p:spPr>
      </p:pic>
      <p:pic>
        <p:nvPicPr>
          <p:cNvPr id="190" name="Google Shape;190;p3"/>
          <p:cNvPicPr preferRelativeResize="0"/>
          <p:nvPr/>
        </p:nvPicPr>
        <p:blipFill rotWithShape="1">
          <a:blip r:embed="rId19">
            <a:alphaModFix/>
          </a:blip>
          <a:srcRect l="19116" t="18409" r="28072"/>
          <a:stretch/>
        </p:blipFill>
        <p:spPr>
          <a:xfrm>
            <a:off x="6379406" y="5658737"/>
            <a:ext cx="1176484" cy="1144579"/>
          </a:xfrm>
          <a:prstGeom prst="rect">
            <a:avLst/>
          </a:prstGeom>
          <a:noFill/>
          <a:ln>
            <a:noFill/>
          </a:ln>
        </p:spPr>
      </p:pic>
      <p:pic>
        <p:nvPicPr>
          <p:cNvPr id="191" name="Google Shape;191;p3"/>
          <p:cNvPicPr preferRelativeResize="0"/>
          <p:nvPr/>
        </p:nvPicPr>
        <p:blipFill rotWithShape="1">
          <a:blip r:embed="rId20">
            <a:alphaModFix/>
          </a:blip>
          <a:srcRect/>
          <a:stretch/>
        </p:blipFill>
        <p:spPr>
          <a:xfrm>
            <a:off x="5252146" y="5658737"/>
            <a:ext cx="1097472" cy="1122721"/>
          </a:xfrm>
          <a:prstGeom prst="rect">
            <a:avLst/>
          </a:prstGeom>
          <a:noFill/>
          <a:ln>
            <a:noFill/>
          </a:ln>
        </p:spPr>
      </p:pic>
      <p:sp>
        <p:nvSpPr>
          <p:cNvPr id="192" name="Google Shape;192;p3"/>
          <p:cNvSpPr txBox="1"/>
          <p:nvPr/>
        </p:nvSpPr>
        <p:spPr>
          <a:xfrm>
            <a:off x="2989471" y="6409973"/>
            <a:ext cx="82105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dirty="0">
                <a:solidFill>
                  <a:schemeClr val="lt1"/>
                </a:solidFill>
                <a:latin typeface="Avenir"/>
                <a:ea typeface="Avenir"/>
                <a:cs typeface="Avenir"/>
                <a:sym typeface="Avenir"/>
              </a:rPr>
              <a:t>Robyn Shaw</a:t>
            </a:r>
            <a:endParaRPr sz="1000" dirty="0">
              <a:solidFill>
                <a:schemeClr val="lt1"/>
              </a:solidFill>
              <a:latin typeface="Avenir"/>
              <a:ea typeface="Avenir"/>
              <a:cs typeface="Avenir"/>
              <a:sym typeface="Avenir"/>
            </a:endParaRPr>
          </a:p>
        </p:txBody>
      </p:sp>
      <p:sp>
        <p:nvSpPr>
          <p:cNvPr id="193" name="Google Shape;193;p3"/>
          <p:cNvSpPr txBox="1"/>
          <p:nvPr/>
        </p:nvSpPr>
        <p:spPr>
          <a:xfrm>
            <a:off x="11188728" y="4340746"/>
            <a:ext cx="11049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dirty="0">
                <a:solidFill>
                  <a:schemeClr val="lt1"/>
                </a:solidFill>
                <a:latin typeface="Avenir"/>
                <a:ea typeface="Avenir"/>
                <a:cs typeface="Avenir"/>
                <a:sym typeface="Avenir"/>
              </a:rPr>
              <a:t>Mike </a:t>
            </a:r>
            <a:r>
              <a:rPr lang="en-GB" sz="1000" dirty="0" err="1">
                <a:solidFill>
                  <a:schemeClr val="lt1"/>
                </a:solidFill>
                <a:latin typeface="Avenir"/>
                <a:ea typeface="Avenir"/>
                <a:cs typeface="Avenir"/>
                <a:sym typeface="Avenir"/>
              </a:rPr>
              <a:t>Bruford</a:t>
            </a:r>
            <a:endParaRPr sz="1000" dirty="0">
              <a:solidFill>
                <a:schemeClr val="lt1"/>
              </a:solidFill>
              <a:latin typeface="Avenir"/>
              <a:ea typeface="Avenir"/>
              <a:cs typeface="Avenir"/>
              <a:sym typeface="Avenir"/>
            </a:endParaRPr>
          </a:p>
        </p:txBody>
      </p:sp>
      <p:sp>
        <p:nvSpPr>
          <p:cNvPr id="194" name="Google Shape;194;p3"/>
          <p:cNvSpPr txBox="1"/>
          <p:nvPr/>
        </p:nvSpPr>
        <p:spPr>
          <a:xfrm>
            <a:off x="9747668" y="6509214"/>
            <a:ext cx="117692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a:solidFill>
                  <a:schemeClr val="lt1"/>
                </a:solidFill>
                <a:latin typeface="Avenir"/>
                <a:ea typeface="Avenir"/>
                <a:cs typeface="Avenir"/>
                <a:sym typeface="Avenir"/>
              </a:rPr>
              <a:t>Cristiano Vernesi</a:t>
            </a:r>
            <a:endParaRPr sz="1000">
              <a:solidFill>
                <a:schemeClr val="lt1"/>
              </a:solidFill>
              <a:latin typeface="Avenir"/>
              <a:ea typeface="Avenir"/>
              <a:cs typeface="Avenir"/>
              <a:sym typeface="Avenir"/>
            </a:endParaRPr>
          </a:p>
        </p:txBody>
      </p:sp>
      <p:sp>
        <p:nvSpPr>
          <p:cNvPr id="195" name="Google Shape;195;p3"/>
          <p:cNvSpPr txBox="1"/>
          <p:nvPr/>
        </p:nvSpPr>
        <p:spPr>
          <a:xfrm>
            <a:off x="6546549" y="6410051"/>
            <a:ext cx="88036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dirty="0">
                <a:solidFill>
                  <a:schemeClr val="lt1"/>
                </a:solidFill>
                <a:latin typeface="Avenir"/>
                <a:ea typeface="Avenir"/>
                <a:cs typeface="Avenir"/>
                <a:sym typeface="Avenir"/>
              </a:rPr>
              <a:t>Mariah Meek</a:t>
            </a:r>
            <a:endParaRPr sz="1000" dirty="0">
              <a:solidFill>
                <a:schemeClr val="lt1"/>
              </a:solidFill>
              <a:latin typeface="Avenir"/>
              <a:ea typeface="Avenir"/>
              <a:cs typeface="Avenir"/>
              <a:sym typeface="Avenir"/>
            </a:endParaRPr>
          </a:p>
        </p:txBody>
      </p:sp>
      <p:sp>
        <p:nvSpPr>
          <p:cNvPr id="196" name="Google Shape;196;p3"/>
          <p:cNvSpPr txBox="1"/>
          <p:nvPr/>
        </p:nvSpPr>
        <p:spPr>
          <a:xfrm>
            <a:off x="5280942" y="6489232"/>
            <a:ext cx="99738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a:solidFill>
                  <a:schemeClr val="lt1"/>
                </a:solidFill>
                <a:latin typeface="Avenir"/>
                <a:ea typeface="Avenir"/>
                <a:cs typeface="Avenir"/>
                <a:sym typeface="Avenir"/>
              </a:rPr>
              <a:t>W. Chris Funk</a:t>
            </a:r>
            <a:endParaRPr sz="1000">
              <a:solidFill>
                <a:schemeClr val="lt1"/>
              </a:solidFill>
              <a:latin typeface="Avenir"/>
              <a:ea typeface="Avenir"/>
              <a:cs typeface="Avenir"/>
              <a:sym typeface="Avenir"/>
            </a:endParaRPr>
          </a:p>
        </p:txBody>
      </p:sp>
      <p:sp>
        <p:nvSpPr>
          <p:cNvPr id="197" name="Google Shape;197;p3"/>
          <p:cNvSpPr txBox="1"/>
          <p:nvPr/>
        </p:nvSpPr>
        <p:spPr>
          <a:xfrm>
            <a:off x="-104462" y="2739444"/>
            <a:ext cx="147106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a:solidFill>
                  <a:schemeClr val="lt1"/>
                </a:solidFill>
                <a:latin typeface="Avenir"/>
                <a:ea typeface="Avenir"/>
                <a:cs typeface="Avenir"/>
                <a:sym typeface="Avenir"/>
              </a:rPr>
              <a:t>Gernot Segelbacher</a:t>
            </a:r>
            <a:endParaRPr sz="1000">
              <a:solidFill>
                <a:schemeClr val="lt1"/>
              </a:solidFill>
              <a:latin typeface="Avenir"/>
              <a:ea typeface="Avenir"/>
              <a:cs typeface="Avenir"/>
              <a:sym typeface="Avenir"/>
            </a:endParaRPr>
          </a:p>
        </p:txBody>
      </p:sp>
      <p:sp>
        <p:nvSpPr>
          <p:cNvPr id="198" name="Google Shape;198;p3"/>
          <p:cNvSpPr txBox="1"/>
          <p:nvPr/>
        </p:nvSpPr>
        <p:spPr>
          <a:xfrm>
            <a:off x="4248279" y="6408432"/>
            <a:ext cx="90441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dirty="0">
                <a:solidFill>
                  <a:schemeClr val="lt1"/>
                </a:solidFill>
                <a:latin typeface="Avenir"/>
                <a:ea typeface="Avenir"/>
                <a:cs typeface="Avenir"/>
                <a:sym typeface="Avenir"/>
              </a:rPr>
              <a:t>David O´Brien</a:t>
            </a:r>
            <a:endParaRPr sz="1000" dirty="0">
              <a:solidFill>
                <a:schemeClr val="lt1"/>
              </a:solidFill>
              <a:latin typeface="Avenir"/>
              <a:ea typeface="Avenir"/>
              <a:cs typeface="Avenir"/>
              <a:sym typeface="Avenir"/>
            </a:endParaRPr>
          </a:p>
        </p:txBody>
      </p:sp>
      <p:sp>
        <p:nvSpPr>
          <p:cNvPr id="199" name="Google Shape;199;p3"/>
          <p:cNvSpPr txBox="1"/>
          <p:nvPr/>
        </p:nvSpPr>
        <p:spPr>
          <a:xfrm>
            <a:off x="-65408" y="3648193"/>
            <a:ext cx="110639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a:solidFill>
                  <a:schemeClr val="lt1"/>
                </a:solidFill>
                <a:latin typeface="Avenir"/>
                <a:ea typeface="Avenir"/>
                <a:cs typeface="Avenir"/>
                <a:sym typeface="Avenir"/>
              </a:rPr>
              <a:t>Francine Kershaw</a:t>
            </a:r>
            <a:endParaRPr sz="1000">
              <a:solidFill>
                <a:schemeClr val="lt1"/>
              </a:solidFill>
              <a:latin typeface="Avenir"/>
              <a:ea typeface="Avenir"/>
              <a:cs typeface="Avenir"/>
              <a:sym typeface="Avenir"/>
            </a:endParaRPr>
          </a:p>
        </p:txBody>
      </p:sp>
      <p:sp>
        <p:nvSpPr>
          <p:cNvPr id="200" name="Google Shape;200;p3"/>
          <p:cNvSpPr txBox="1"/>
          <p:nvPr/>
        </p:nvSpPr>
        <p:spPr>
          <a:xfrm>
            <a:off x="-65408" y="1682378"/>
            <a:ext cx="115608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dirty="0">
                <a:solidFill>
                  <a:schemeClr val="lt1"/>
                </a:solidFill>
                <a:latin typeface="Avenir"/>
                <a:ea typeface="Avenir"/>
                <a:cs typeface="Avenir"/>
                <a:sym typeface="Avenir"/>
              </a:rPr>
              <a:t>Catherine </a:t>
            </a:r>
            <a:r>
              <a:rPr lang="en-GB" sz="1000" dirty="0" err="1">
                <a:solidFill>
                  <a:schemeClr val="lt1"/>
                </a:solidFill>
                <a:latin typeface="Avenir"/>
                <a:ea typeface="Avenir"/>
                <a:cs typeface="Avenir"/>
                <a:sym typeface="Avenir"/>
              </a:rPr>
              <a:t>Grueber</a:t>
            </a:r>
            <a:endParaRPr sz="1000" dirty="0">
              <a:solidFill>
                <a:schemeClr val="lt1"/>
              </a:solidFill>
              <a:latin typeface="Avenir"/>
              <a:ea typeface="Avenir"/>
              <a:cs typeface="Avenir"/>
              <a:sym typeface="Avenir"/>
            </a:endParaRPr>
          </a:p>
        </p:txBody>
      </p:sp>
      <p:sp>
        <p:nvSpPr>
          <p:cNvPr id="201" name="Google Shape;201;p3"/>
          <p:cNvSpPr txBox="1"/>
          <p:nvPr/>
        </p:nvSpPr>
        <p:spPr>
          <a:xfrm>
            <a:off x="7488129" y="6406280"/>
            <a:ext cx="109677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dirty="0">
                <a:solidFill>
                  <a:schemeClr val="lt1"/>
                </a:solidFill>
                <a:latin typeface="Avenir"/>
                <a:ea typeface="Avenir"/>
                <a:cs typeface="Avenir"/>
                <a:sym typeface="Avenir"/>
              </a:rPr>
              <a:t>Cinnamon </a:t>
            </a:r>
            <a:r>
              <a:rPr lang="en-GB" sz="1000" dirty="0" err="1">
                <a:solidFill>
                  <a:schemeClr val="lt1"/>
                </a:solidFill>
                <a:latin typeface="Avenir"/>
                <a:ea typeface="Avenir"/>
                <a:cs typeface="Avenir"/>
                <a:sym typeface="Avenir"/>
              </a:rPr>
              <a:t>Mittan</a:t>
            </a:r>
            <a:endParaRPr sz="1000" dirty="0">
              <a:solidFill>
                <a:schemeClr val="lt1"/>
              </a:solidFill>
              <a:latin typeface="Avenir"/>
              <a:ea typeface="Avenir"/>
              <a:cs typeface="Avenir"/>
              <a:sym typeface="Avenir"/>
            </a:endParaRPr>
          </a:p>
        </p:txBody>
      </p:sp>
      <p:sp>
        <p:nvSpPr>
          <p:cNvPr id="202" name="Google Shape;202;p3"/>
          <p:cNvSpPr txBox="1"/>
          <p:nvPr/>
        </p:nvSpPr>
        <p:spPr>
          <a:xfrm>
            <a:off x="11116218" y="2958182"/>
            <a:ext cx="1104900"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dirty="0">
                <a:solidFill>
                  <a:schemeClr val="lt1"/>
                </a:solidFill>
                <a:latin typeface="Avenir"/>
                <a:ea typeface="Avenir"/>
                <a:cs typeface="Avenir"/>
                <a:sym typeface="Avenir"/>
              </a:rPr>
              <a:t>Maggie Hunter</a:t>
            </a:r>
            <a:endParaRPr sz="1000" dirty="0">
              <a:solidFill>
                <a:schemeClr val="lt1"/>
              </a:solidFill>
              <a:latin typeface="Avenir"/>
              <a:ea typeface="Avenir"/>
              <a:cs typeface="Avenir"/>
              <a:sym typeface="Avenir"/>
            </a:endParaRPr>
          </a:p>
        </p:txBody>
      </p:sp>
      <p:pic>
        <p:nvPicPr>
          <p:cNvPr id="203" name="Google Shape;203;p3"/>
          <p:cNvPicPr preferRelativeResize="0"/>
          <p:nvPr/>
        </p:nvPicPr>
        <p:blipFill rotWithShape="1">
          <a:blip r:embed="rId21">
            <a:alphaModFix/>
          </a:blip>
          <a:srcRect/>
          <a:stretch/>
        </p:blipFill>
        <p:spPr>
          <a:xfrm>
            <a:off x="4620198" y="230756"/>
            <a:ext cx="2347450" cy="1384995"/>
          </a:xfrm>
          <a:prstGeom prst="rect">
            <a:avLst/>
          </a:prstGeom>
          <a:noFill/>
          <a:ln>
            <a:noFill/>
          </a:ln>
        </p:spPr>
      </p:pic>
      <p:pic>
        <p:nvPicPr>
          <p:cNvPr id="204" name="Google Shape;204;p3" descr="Rob Ogden – 4th Annual Meeting in Conservation Genetics 2020"/>
          <p:cNvPicPr preferRelativeResize="0"/>
          <p:nvPr/>
        </p:nvPicPr>
        <p:blipFill rotWithShape="1">
          <a:blip r:embed="rId22">
            <a:alphaModFix/>
          </a:blip>
          <a:srcRect/>
          <a:stretch/>
        </p:blipFill>
        <p:spPr>
          <a:xfrm>
            <a:off x="8625641" y="5659664"/>
            <a:ext cx="1159340" cy="1159340"/>
          </a:xfrm>
          <a:prstGeom prst="rect">
            <a:avLst/>
          </a:prstGeom>
          <a:noFill/>
          <a:ln>
            <a:noFill/>
          </a:ln>
        </p:spPr>
      </p:pic>
      <p:sp>
        <p:nvSpPr>
          <p:cNvPr id="205" name="Google Shape;205;p3"/>
          <p:cNvSpPr txBox="1"/>
          <p:nvPr/>
        </p:nvSpPr>
        <p:spPr>
          <a:xfrm>
            <a:off x="-18480" y="4727917"/>
            <a:ext cx="107753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a:solidFill>
                  <a:schemeClr val="lt1"/>
                </a:solidFill>
                <a:latin typeface="Avenir"/>
                <a:ea typeface="Avenir"/>
                <a:cs typeface="Avenir"/>
                <a:sym typeface="Avenir"/>
              </a:rPr>
              <a:t>Anna MacDonald</a:t>
            </a:r>
            <a:endParaRPr sz="1000">
              <a:solidFill>
                <a:schemeClr val="lt1"/>
              </a:solidFill>
              <a:latin typeface="Avenir"/>
              <a:ea typeface="Avenir"/>
              <a:cs typeface="Avenir"/>
              <a:sym typeface="Avenir"/>
            </a:endParaRPr>
          </a:p>
        </p:txBody>
      </p:sp>
      <p:sp>
        <p:nvSpPr>
          <p:cNvPr id="206" name="Google Shape;206;p3"/>
          <p:cNvSpPr txBox="1"/>
          <p:nvPr/>
        </p:nvSpPr>
        <p:spPr>
          <a:xfrm>
            <a:off x="8744364" y="6509697"/>
            <a:ext cx="87395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a:solidFill>
                  <a:schemeClr val="lt1"/>
                </a:solidFill>
                <a:latin typeface="Avenir"/>
                <a:ea typeface="Avenir"/>
                <a:cs typeface="Avenir"/>
                <a:sym typeface="Avenir"/>
              </a:rPr>
              <a:t>Rob Ogden</a:t>
            </a:r>
            <a:endParaRPr sz="1000">
              <a:solidFill>
                <a:schemeClr val="lt1"/>
              </a:solidFill>
              <a:latin typeface="Avenir"/>
              <a:ea typeface="Avenir"/>
              <a:cs typeface="Avenir"/>
              <a:sym typeface="Avenir"/>
            </a:endParaRPr>
          </a:p>
        </p:txBody>
      </p:sp>
      <p:sp>
        <p:nvSpPr>
          <p:cNvPr id="207" name="Google Shape;207;p3"/>
          <p:cNvSpPr txBox="1"/>
          <p:nvPr/>
        </p:nvSpPr>
        <p:spPr>
          <a:xfrm>
            <a:off x="2164044" y="2466623"/>
            <a:ext cx="7931012"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dirty="0">
                <a:solidFill>
                  <a:srgbClr val="0070C0"/>
                </a:solidFill>
                <a:latin typeface="Avenir"/>
                <a:ea typeface="Avenir"/>
                <a:cs typeface="Avenir"/>
                <a:sym typeface="Avenir"/>
              </a:rPr>
              <a:t>International team of conservation genetics researchers joined forces to provide advice to CBD policy makers</a:t>
            </a:r>
            <a:endParaRPr dirty="0"/>
          </a:p>
        </p:txBody>
      </p:sp>
      <p:pic>
        <p:nvPicPr>
          <p:cNvPr id="208" name="Google Shape;208;p3" descr="Alicia Mastretta-Yanes - BCC2020"/>
          <p:cNvPicPr preferRelativeResize="0"/>
          <p:nvPr/>
        </p:nvPicPr>
        <p:blipFill rotWithShape="1">
          <a:blip r:embed="rId23">
            <a:alphaModFix/>
          </a:blip>
          <a:srcRect/>
          <a:stretch/>
        </p:blipFill>
        <p:spPr>
          <a:xfrm>
            <a:off x="1595995" y="5658736"/>
            <a:ext cx="1144579" cy="1122721"/>
          </a:xfrm>
          <a:prstGeom prst="rect">
            <a:avLst/>
          </a:prstGeom>
          <a:noFill/>
          <a:ln>
            <a:noFill/>
          </a:ln>
        </p:spPr>
      </p:pic>
      <p:sp>
        <p:nvSpPr>
          <p:cNvPr id="209" name="Google Shape;209;p3"/>
          <p:cNvSpPr txBox="1"/>
          <p:nvPr/>
        </p:nvSpPr>
        <p:spPr>
          <a:xfrm>
            <a:off x="1595995" y="6338730"/>
            <a:ext cx="1136099" cy="461635"/>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chemeClr val="lt1"/>
              </a:buClr>
              <a:buSzPts val="900"/>
              <a:buFont typeface="Avenir"/>
              <a:buNone/>
            </a:pPr>
            <a:r>
              <a:rPr lang="en-GB" sz="900">
                <a:solidFill>
                  <a:schemeClr val="lt1"/>
                </a:solidFill>
                <a:latin typeface="Avenir"/>
                <a:ea typeface="Avenir"/>
                <a:cs typeface="Avenir"/>
                <a:sym typeface="Avenir"/>
              </a:rPr>
              <a:t>Alicia Mastretta-Yanes</a:t>
            </a:r>
            <a:endParaRPr sz="900">
              <a:solidFill>
                <a:schemeClr val="lt1"/>
              </a:solidFill>
              <a:latin typeface="Avenir"/>
              <a:ea typeface="Avenir"/>
              <a:cs typeface="Avenir"/>
              <a:sym typeface="Avenir"/>
            </a:endParaRPr>
          </a:p>
        </p:txBody>
      </p:sp>
      <p:sp>
        <p:nvSpPr>
          <p:cNvPr id="210" name="Google Shape;210;p3"/>
          <p:cNvSpPr txBox="1"/>
          <p:nvPr/>
        </p:nvSpPr>
        <p:spPr>
          <a:xfrm>
            <a:off x="3194955" y="3913091"/>
            <a:ext cx="688622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dirty="0">
              <a:solidFill>
                <a:srgbClr val="FF0000"/>
              </a:solidFill>
              <a:latin typeface="Avenir"/>
              <a:ea typeface="Avenir"/>
              <a:cs typeface="Avenir"/>
              <a:sym typeface="Avenir"/>
            </a:endParaRPr>
          </a:p>
          <a:p>
            <a:pPr marL="0" marR="0" lvl="0" indent="0" algn="l" rtl="0">
              <a:spcBef>
                <a:spcPts val="0"/>
              </a:spcBef>
              <a:spcAft>
                <a:spcPts val="0"/>
              </a:spcAft>
              <a:buNone/>
            </a:pPr>
            <a:r>
              <a:rPr lang="en-GB" sz="2400" b="1" dirty="0">
                <a:solidFill>
                  <a:srgbClr val="FF0000"/>
                </a:solidFill>
                <a:latin typeface="Avenir"/>
                <a:ea typeface="Avenir"/>
                <a:cs typeface="Avenir"/>
                <a:sym typeface="Avenir"/>
              </a:rPr>
              <a:t>Improvements for genetic diversity urgent!</a:t>
            </a:r>
            <a:endParaRPr dirty="0"/>
          </a:p>
        </p:txBody>
      </p:sp>
      <p:sp>
        <p:nvSpPr>
          <p:cNvPr id="211" name="Google Shape;211;p3"/>
          <p:cNvSpPr txBox="1"/>
          <p:nvPr/>
        </p:nvSpPr>
        <p:spPr>
          <a:xfrm>
            <a:off x="2069749" y="4919572"/>
            <a:ext cx="879733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i="0" u="none" strike="noStrike" dirty="0">
                <a:solidFill>
                  <a:srgbClr val="FF0000"/>
                </a:solidFill>
                <a:latin typeface="Avenir"/>
                <a:ea typeface="Avenir"/>
                <a:cs typeface="Avenir"/>
                <a:sym typeface="Avenir"/>
              </a:rPr>
              <a:t>Also need means to measure change – indicators are vital!</a:t>
            </a:r>
            <a:endParaRPr sz="2400" b="0" i="0" u="none" strike="noStrike" dirty="0">
              <a:solidFill>
                <a:srgbClr val="FF0000"/>
              </a:solidFill>
              <a:latin typeface="Avenir"/>
              <a:ea typeface="Avenir"/>
              <a:cs typeface="Avenir"/>
              <a:sym typeface="Avenir"/>
            </a:endParaRPr>
          </a:p>
          <a:p>
            <a:pPr marL="0" marR="0" lvl="0" indent="0" algn="l" rtl="0">
              <a:spcBef>
                <a:spcPts val="0"/>
              </a:spcBef>
              <a:spcAft>
                <a:spcPts val="0"/>
              </a:spcAft>
              <a:buNone/>
            </a:pPr>
            <a:br>
              <a:rPr lang="en-GB" sz="2400" dirty="0">
                <a:solidFill>
                  <a:srgbClr val="FF0000"/>
                </a:solidFill>
                <a:latin typeface="Avenir"/>
                <a:ea typeface="Avenir"/>
                <a:cs typeface="Avenir"/>
                <a:sym typeface="Avenir"/>
              </a:rPr>
            </a:br>
            <a:br>
              <a:rPr lang="en-GB" sz="2400" dirty="0">
                <a:solidFill>
                  <a:srgbClr val="FF0000"/>
                </a:solidFill>
                <a:latin typeface="Avenir"/>
                <a:ea typeface="Avenir"/>
                <a:cs typeface="Avenir"/>
                <a:sym typeface="Avenir"/>
              </a:rPr>
            </a:br>
            <a:endParaRPr sz="2400" dirty="0">
              <a:solidFill>
                <a:srgbClr val="FF0000"/>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
          <p:cNvSpPr/>
          <p:nvPr/>
        </p:nvSpPr>
        <p:spPr>
          <a:xfrm>
            <a:off x="16545" y="0"/>
            <a:ext cx="12174400" cy="1143200"/>
          </a:xfrm>
          <a:prstGeom prst="rect">
            <a:avLst/>
          </a:prstGeom>
          <a:solidFill>
            <a:srgbClr val="008B8D"/>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3466" b="1" dirty="0">
                <a:solidFill>
                  <a:srgbClr val="FFFFFF"/>
                </a:solidFill>
                <a:latin typeface="Arial"/>
                <a:ea typeface="Arial"/>
                <a:cs typeface="Arial"/>
                <a:sym typeface="Arial"/>
              </a:rPr>
              <a:t>1. Case study of international collaboration – </a:t>
            </a:r>
          </a:p>
          <a:p>
            <a:pPr marL="0" marR="0" lvl="0" indent="0" algn="ctr" rtl="0">
              <a:spcBef>
                <a:spcPts val="0"/>
              </a:spcBef>
              <a:spcAft>
                <a:spcPts val="0"/>
              </a:spcAft>
              <a:buNone/>
            </a:pPr>
            <a:r>
              <a:rPr lang="en-GB" sz="3466" b="1" dirty="0">
                <a:solidFill>
                  <a:srgbClr val="FFFFFF"/>
                </a:solidFill>
                <a:latin typeface="Arial"/>
                <a:ea typeface="Arial"/>
                <a:cs typeface="Arial"/>
                <a:sym typeface="Arial"/>
              </a:rPr>
              <a:t>measuring genetic diversity - with or without DNA data</a:t>
            </a:r>
            <a:endParaRPr dirty="0"/>
          </a:p>
        </p:txBody>
      </p:sp>
      <p:sp>
        <p:nvSpPr>
          <p:cNvPr id="217" name="Google Shape;217;p4"/>
          <p:cNvSpPr txBox="1"/>
          <p:nvPr/>
        </p:nvSpPr>
        <p:spPr>
          <a:xfrm>
            <a:off x="155864" y="1294866"/>
            <a:ext cx="11783291" cy="1662146"/>
          </a:xfrm>
          <a:prstGeom prst="rect">
            <a:avLst/>
          </a:prstGeom>
          <a:noFill/>
          <a:ln>
            <a:noFill/>
          </a:ln>
        </p:spPr>
        <p:txBody>
          <a:bodyPr spcFirstLastPara="1" wrap="square" lIns="121900" tIns="121900" rIns="121900" bIns="121900" anchor="t" anchorCtr="0">
            <a:spAutoFit/>
          </a:bodyPr>
          <a:lstStyle/>
          <a:p>
            <a:pPr marL="609585" marR="0" lvl="0" indent="-474120" algn="l" rtl="0">
              <a:lnSpc>
                <a:spcPct val="115000"/>
              </a:lnSpc>
              <a:spcBef>
                <a:spcPts val="0"/>
              </a:spcBef>
              <a:spcAft>
                <a:spcPts val="0"/>
              </a:spcAft>
              <a:buClr>
                <a:schemeClr val="dk1"/>
              </a:buClr>
              <a:buSzPts val="2000"/>
              <a:buFont typeface="Arial"/>
              <a:buChar char="●"/>
            </a:pPr>
            <a:r>
              <a:rPr lang="en-GB" sz="2667" dirty="0">
                <a:solidFill>
                  <a:schemeClr val="dk1"/>
                </a:solidFill>
                <a:latin typeface="Avenir"/>
                <a:ea typeface="Avenir"/>
                <a:cs typeface="Avenir"/>
                <a:sym typeface="Avenir"/>
              </a:rPr>
              <a:t>Designation of several indicators </a:t>
            </a:r>
            <a:r>
              <a:rPr lang="en-GB" sz="2667" b="1" dirty="0">
                <a:solidFill>
                  <a:schemeClr val="dk1"/>
                </a:solidFill>
                <a:latin typeface="Avenir"/>
                <a:ea typeface="Avenir"/>
                <a:cs typeface="Avenir"/>
                <a:sym typeface="Avenir"/>
              </a:rPr>
              <a:t>using DNA data OR using </a:t>
            </a:r>
            <a:r>
              <a:rPr lang="en-GB" sz="2667" b="1" i="1" dirty="0">
                <a:solidFill>
                  <a:schemeClr val="dk1"/>
                </a:solidFill>
                <a:latin typeface="Avenir"/>
                <a:ea typeface="Avenir"/>
                <a:cs typeface="Avenir"/>
                <a:sym typeface="Avenir"/>
              </a:rPr>
              <a:t>proxies</a:t>
            </a:r>
            <a:r>
              <a:rPr lang="en-GB" sz="2667" dirty="0">
                <a:solidFill>
                  <a:schemeClr val="dk1"/>
                </a:solidFill>
                <a:latin typeface="Avenir"/>
                <a:ea typeface="Avenir"/>
                <a:cs typeface="Avenir"/>
                <a:sym typeface="Avenir"/>
              </a:rPr>
              <a:t>, getting at genetic processes without DNA-based genetic data – using available data with an affordable, inclusive approach</a:t>
            </a:r>
            <a:endParaRPr sz="2667" dirty="0">
              <a:solidFill>
                <a:schemeClr val="dk1"/>
              </a:solidFill>
              <a:latin typeface="Avenir"/>
              <a:ea typeface="Avenir"/>
              <a:cs typeface="Avenir"/>
              <a:sym typeface="Avenir"/>
            </a:endParaRPr>
          </a:p>
        </p:txBody>
      </p:sp>
      <p:sp>
        <p:nvSpPr>
          <p:cNvPr id="218" name="Google Shape;218;p4"/>
          <p:cNvSpPr/>
          <p:nvPr/>
        </p:nvSpPr>
        <p:spPr>
          <a:xfrm>
            <a:off x="324685" y="5862085"/>
            <a:ext cx="11614469" cy="354000"/>
          </a:xfrm>
          <a:prstGeom prst="rect">
            <a:avLst/>
          </a:prstGeom>
          <a:noFill/>
          <a:ln>
            <a:noFill/>
          </a:ln>
        </p:spPr>
        <p:txBody>
          <a:bodyPr spcFirstLastPara="1" wrap="square" lIns="99750" tIns="49900" rIns="99750" bIns="49900" anchor="t" anchorCtr="0">
            <a:noAutofit/>
          </a:bodyPr>
          <a:lstStyle/>
          <a:p>
            <a:pPr marL="0" marR="0" lvl="0" indent="0" algn="ctr" rtl="0">
              <a:spcBef>
                <a:spcPts val="0"/>
              </a:spcBef>
              <a:spcAft>
                <a:spcPts val="0"/>
              </a:spcAft>
              <a:buNone/>
            </a:pPr>
            <a:r>
              <a:rPr lang="en-GB" sz="2267" dirty="0">
                <a:solidFill>
                  <a:srgbClr val="729FCF"/>
                </a:solidFill>
                <a:latin typeface="Arial"/>
                <a:ea typeface="Arial"/>
                <a:cs typeface="Arial"/>
                <a:sym typeface="Arial"/>
              </a:rPr>
              <a:t>Hoban et al 2020, </a:t>
            </a:r>
            <a:r>
              <a:rPr lang="en-GB" sz="2267" dirty="0" err="1">
                <a:solidFill>
                  <a:srgbClr val="729FCF"/>
                </a:solidFill>
                <a:latin typeface="Arial"/>
                <a:ea typeface="Arial"/>
                <a:cs typeface="Arial"/>
                <a:sym typeface="Arial"/>
              </a:rPr>
              <a:t>Laikre</a:t>
            </a:r>
            <a:r>
              <a:rPr lang="en-GB" sz="2267" dirty="0">
                <a:solidFill>
                  <a:srgbClr val="729FCF"/>
                </a:solidFill>
                <a:latin typeface="Arial"/>
                <a:ea typeface="Arial"/>
                <a:cs typeface="Arial"/>
                <a:sym typeface="Arial"/>
              </a:rPr>
              <a:t> et al 2020, Hoban et al 2021, </a:t>
            </a:r>
            <a:r>
              <a:rPr lang="en-GB" sz="2267" dirty="0" err="1">
                <a:solidFill>
                  <a:srgbClr val="729FCF"/>
                </a:solidFill>
                <a:latin typeface="Arial"/>
                <a:ea typeface="Arial"/>
                <a:cs typeface="Arial"/>
                <a:sym typeface="Arial"/>
              </a:rPr>
              <a:t>Laikre</a:t>
            </a:r>
            <a:r>
              <a:rPr lang="en-GB" sz="2267" dirty="0">
                <a:solidFill>
                  <a:srgbClr val="729FCF"/>
                </a:solidFill>
                <a:latin typeface="Arial"/>
                <a:ea typeface="Arial"/>
                <a:cs typeface="Arial"/>
                <a:sym typeface="Arial"/>
              </a:rPr>
              <a:t> et al 2021, O’Brien et al 2022, Frankham 2022, Hoban et al 2023 a, b</a:t>
            </a:r>
            <a:endParaRPr sz="2267" dirty="0">
              <a:solidFill>
                <a:srgbClr val="000000"/>
              </a:solidFill>
              <a:latin typeface="Arial"/>
              <a:ea typeface="Arial"/>
              <a:cs typeface="Arial"/>
              <a:sym typeface="Arial"/>
            </a:endParaRPr>
          </a:p>
        </p:txBody>
      </p:sp>
      <p:sp>
        <p:nvSpPr>
          <p:cNvPr id="219" name="Google Shape;219;p4"/>
          <p:cNvSpPr txBox="1"/>
          <p:nvPr/>
        </p:nvSpPr>
        <p:spPr>
          <a:xfrm>
            <a:off x="1078776" y="3126053"/>
            <a:ext cx="2861600" cy="1661939"/>
          </a:xfrm>
          <a:prstGeom prst="rect">
            <a:avLst/>
          </a:prstGeom>
          <a:solidFill>
            <a:srgbClr val="008B8D"/>
          </a:solid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GB" sz="2000" b="1">
                <a:solidFill>
                  <a:srgbClr val="FFFFFF"/>
                </a:solidFill>
                <a:latin typeface="Avenir"/>
                <a:ea typeface="Avenir"/>
                <a:cs typeface="Avenir"/>
                <a:sym typeface="Avenir"/>
              </a:rPr>
              <a:t>Indicator </a:t>
            </a:r>
            <a:r>
              <a:rPr lang="en-GB" sz="2000" b="1">
                <a:solidFill>
                  <a:srgbClr val="FFD966"/>
                </a:solidFill>
                <a:latin typeface="Avenir"/>
                <a:ea typeface="Avenir"/>
                <a:cs typeface="Avenir"/>
                <a:sym typeface="Avenir"/>
              </a:rPr>
              <a:t>PM</a:t>
            </a:r>
            <a:br>
              <a:rPr lang="en-GB" sz="2000" b="1">
                <a:solidFill>
                  <a:srgbClr val="FFFFFF"/>
                </a:solidFill>
                <a:latin typeface="Avenir"/>
                <a:ea typeface="Avenir"/>
                <a:cs typeface="Avenir"/>
                <a:sym typeface="Avenir"/>
              </a:rPr>
            </a:br>
            <a:r>
              <a:rPr lang="en-GB" sz="2000" b="1">
                <a:solidFill>
                  <a:srgbClr val="FFFFFF"/>
                </a:solidFill>
                <a:latin typeface="Avenir"/>
                <a:ea typeface="Avenir"/>
                <a:cs typeface="Avenir"/>
                <a:sym typeface="Avenir"/>
              </a:rPr>
              <a:t>The proportion of </a:t>
            </a:r>
            <a:r>
              <a:rPr lang="en-GB" sz="2000" b="1">
                <a:solidFill>
                  <a:srgbClr val="FFD966"/>
                </a:solidFill>
                <a:latin typeface="Avenir"/>
                <a:ea typeface="Avenir"/>
                <a:cs typeface="Avenir"/>
                <a:sym typeface="Avenir"/>
              </a:rPr>
              <a:t>P</a:t>
            </a:r>
            <a:r>
              <a:rPr lang="en-GB" sz="2000" b="1">
                <a:solidFill>
                  <a:srgbClr val="FFFFFF"/>
                </a:solidFill>
                <a:latin typeface="Avenir"/>
                <a:ea typeface="Avenir"/>
                <a:cs typeface="Avenir"/>
                <a:sym typeface="Avenir"/>
              </a:rPr>
              <a:t>opulations </a:t>
            </a:r>
            <a:r>
              <a:rPr lang="en-GB" sz="2000" b="1">
                <a:solidFill>
                  <a:srgbClr val="FFD966"/>
                </a:solidFill>
                <a:latin typeface="Avenir"/>
                <a:ea typeface="Avenir"/>
                <a:cs typeface="Avenir"/>
                <a:sym typeface="Avenir"/>
              </a:rPr>
              <a:t>M</a:t>
            </a:r>
            <a:r>
              <a:rPr lang="en-GB" sz="2000" b="1">
                <a:solidFill>
                  <a:srgbClr val="FFFFFF"/>
                </a:solidFill>
                <a:latin typeface="Avenir"/>
                <a:ea typeface="Avenir"/>
                <a:cs typeface="Avenir"/>
                <a:sym typeface="Avenir"/>
              </a:rPr>
              <a:t>aintained within species </a:t>
            </a:r>
            <a:endParaRPr sz="2000">
              <a:solidFill>
                <a:srgbClr val="FFFFFF"/>
              </a:solidFill>
              <a:latin typeface="Avenir"/>
              <a:ea typeface="Avenir"/>
              <a:cs typeface="Avenir"/>
              <a:sym typeface="Avenir"/>
            </a:endParaRPr>
          </a:p>
        </p:txBody>
      </p:sp>
      <p:sp>
        <p:nvSpPr>
          <p:cNvPr id="220" name="Google Shape;220;p4"/>
          <p:cNvSpPr txBox="1"/>
          <p:nvPr/>
        </p:nvSpPr>
        <p:spPr>
          <a:xfrm>
            <a:off x="4297086" y="3126053"/>
            <a:ext cx="2836000" cy="1969715"/>
          </a:xfrm>
          <a:prstGeom prst="rect">
            <a:avLst/>
          </a:prstGeom>
          <a:solidFill>
            <a:srgbClr val="008B8D"/>
          </a:solid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GB" sz="2000" b="1" dirty="0">
                <a:solidFill>
                  <a:srgbClr val="FFFFFF"/>
                </a:solidFill>
                <a:latin typeface="Avenir"/>
                <a:ea typeface="Avenir"/>
                <a:cs typeface="Avenir"/>
                <a:sym typeface="Avenir"/>
              </a:rPr>
              <a:t>Indicator </a:t>
            </a:r>
            <a:r>
              <a:rPr lang="en-GB" sz="2000" b="1" dirty="0">
                <a:solidFill>
                  <a:srgbClr val="FFD966"/>
                </a:solidFill>
                <a:latin typeface="Avenir"/>
                <a:ea typeface="Avenir"/>
                <a:cs typeface="Avenir"/>
                <a:sym typeface="Avenir"/>
              </a:rPr>
              <a:t>Ne 500</a:t>
            </a:r>
            <a:br>
              <a:rPr lang="en-GB" sz="2000" dirty="0">
                <a:solidFill>
                  <a:srgbClr val="FFFFFF"/>
                </a:solidFill>
                <a:latin typeface="Avenir"/>
                <a:ea typeface="Avenir"/>
                <a:cs typeface="Avenir"/>
                <a:sym typeface="Avenir"/>
              </a:rPr>
            </a:br>
            <a:r>
              <a:rPr lang="en-GB" sz="2000" b="1" dirty="0">
                <a:solidFill>
                  <a:srgbClr val="FFFFFF"/>
                </a:solidFill>
                <a:latin typeface="Avenir"/>
                <a:ea typeface="Avenir"/>
                <a:cs typeface="Avenir"/>
                <a:sym typeface="Avenir"/>
              </a:rPr>
              <a:t>The proportion of populations within species with an effective population size (</a:t>
            </a:r>
            <a:r>
              <a:rPr lang="en-GB" sz="2000" b="1" dirty="0">
                <a:solidFill>
                  <a:srgbClr val="FFD966"/>
                </a:solidFill>
                <a:latin typeface="Avenir"/>
                <a:ea typeface="Avenir"/>
                <a:cs typeface="Avenir"/>
                <a:sym typeface="Avenir"/>
              </a:rPr>
              <a:t>Ne</a:t>
            </a:r>
            <a:r>
              <a:rPr lang="en-GB" sz="2000" b="1" dirty="0">
                <a:solidFill>
                  <a:srgbClr val="FFFFFF"/>
                </a:solidFill>
                <a:latin typeface="Avenir"/>
                <a:ea typeface="Avenir"/>
                <a:cs typeface="Avenir"/>
                <a:sym typeface="Avenir"/>
              </a:rPr>
              <a:t>) </a:t>
            </a:r>
            <a:r>
              <a:rPr lang="en-GB" sz="2000" b="1" dirty="0">
                <a:solidFill>
                  <a:srgbClr val="FFD966"/>
                </a:solidFill>
                <a:latin typeface="Avenir"/>
                <a:ea typeface="Avenir"/>
                <a:cs typeface="Avenir"/>
                <a:sym typeface="Avenir"/>
              </a:rPr>
              <a:t>&gt; 500</a:t>
            </a:r>
            <a:endParaRPr sz="2000" b="1" dirty="0">
              <a:solidFill>
                <a:srgbClr val="FFD966"/>
              </a:solidFill>
              <a:latin typeface="Avenir"/>
              <a:ea typeface="Avenir"/>
              <a:cs typeface="Avenir"/>
              <a:sym typeface="Avenir"/>
            </a:endParaRPr>
          </a:p>
        </p:txBody>
      </p:sp>
      <p:sp>
        <p:nvSpPr>
          <p:cNvPr id="221" name="Google Shape;221;p4"/>
          <p:cNvSpPr txBox="1"/>
          <p:nvPr/>
        </p:nvSpPr>
        <p:spPr>
          <a:xfrm>
            <a:off x="7489796" y="3106076"/>
            <a:ext cx="3952400" cy="1969715"/>
          </a:xfrm>
          <a:prstGeom prst="rect">
            <a:avLst/>
          </a:prstGeom>
          <a:solidFill>
            <a:srgbClr val="008B8D"/>
          </a:solid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GB" sz="2000" b="1">
                <a:solidFill>
                  <a:srgbClr val="FFFFFF"/>
                </a:solidFill>
                <a:latin typeface="Avenir"/>
                <a:ea typeface="Avenir"/>
                <a:cs typeface="Avenir"/>
                <a:sym typeface="Avenir"/>
              </a:rPr>
              <a:t>Indicator </a:t>
            </a:r>
            <a:r>
              <a:rPr lang="en-GB" sz="2000" b="1">
                <a:solidFill>
                  <a:srgbClr val="FFD966"/>
                </a:solidFill>
                <a:latin typeface="Avenir"/>
                <a:ea typeface="Avenir"/>
                <a:cs typeface="Avenir"/>
                <a:sym typeface="Avenir"/>
              </a:rPr>
              <a:t>DNA-monitoring</a:t>
            </a:r>
            <a:endParaRPr sz="2000">
              <a:solidFill>
                <a:schemeClr val="dk1"/>
              </a:solidFill>
              <a:latin typeface="Avenir"/>
              <a:ea typeface="Avenir"/>
              <a:cs typeface="Avenir"/>
              <a:sym typeface="Avenir"/>
            </a:endParaRPr>
          </a:p>
          <a:p>
            <a:pPr marL="0" marR="0" lvl="0" indent="0" algn="l" rtl="0">
              <a:spcBef>
                <a:spcPts val="0"/>
              </a:spcBef>
              <a:spcAft>
                <a:spcPts val="0"/>
              </a:spcAft>
              <a:buNone/>
            </a:pPr>
            <a:r>
              <a:rPr lang="en-GB" sz="2000">
                <a:solidFill>
                  <a:srgbClr val="FFFFFF"/>
                </a:solidFill>
                <a:latin typeface="Avenir"/>
                <a:ea typeface="Avenir"/>
                <a:cs typeface="Avenir"/>
                <a:sym typeface="Avenir"/>
              </a:rPr>
              <a:t> </a:t>
            </a:r>
            <a:r>
              <a:rPr lang="en-GB" sz="2000" b="1">
                <a:solidFill>
                  <a:srgbClr val="FFFFFF"/>
                </a:solidFill>
                <a:latin typeface="Avenir"/>
                <a:ea typeface="Avenir"/>
                <a:cs typeface="Avenir"/>
                <a:sym typeface="Avenir"/>
              </a:rPr>
              <a:t>The number of species in which genetic diversity is being monitored with DNA-based methods for at least one population</a:t>
            </a:r>
            <a:endParaRPr sz="2000" b="1">
              <a:solidFill>
                <a:srgbClr val="FFFFFF"/>
              </a:solidFill>
              <a:latin typeface="Avenir"/>
              <a:ea typeface="Avenir"/>
              <a:cs typeface="Avenir"/>
              <a:sym typeface="Avenir"/>
            </a:endParaRPr>
          </a:p>
        </p:txBody>
      </p:sp>
      <p:sp>
        <p:nvSpPr>
          <p:cNvPr id="222" name="Google Shape;222;p4"/>
          <p:cNvSpPr txBox="1"/>
          <p:nvPr/>
        </p:nvSpPr>
        <p:spPr>
          <a:xfrm>
            <a:off x="741519" y="5428171"/>
            <a:ext cx="10780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venir"/>
                <a:ea typeface="Avenir"/>
                <a:cs typeface="Avenir"/>
                <a:sym typeface="Avenir"/>
              </a:rPr>
              <a:t>T</a:t>
            </a:r>
            <a:r>
              <a:rPr lang="en-GB" sz="1800" dirty="0">
                <a:solidFill>
                  <a:srgbClr val="000000"/>
                </a:solidFill>
                <a:latin typeface="Avenir"/>
                <a:ea typeface="Avenir"/>
                <a:cs typeface="Avenir"/>
                <a:sym typeface="Avenir"/>
              </a:rPr>
              <a:t>here are other useful complementary genetic indicators which are not mentioned in this case study</a:t>
            </a:r>
            <a:endParaRPr sz="1800" dirty="0">
              <a:solidFill>
                <a:schemeClr val="dk1"/>
              </a:solidFill>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7"/>
          <p:cNvPicPr preferRelativeResize="0"/>
          <p:nvPr/>
        </p:nvPicPr>
        <p:blipFill rotWithShape="1">
          <a:blip r:embed="rId3">
            <a:alphaModFix/>
          </a:blip>
          <a:srcRect/>
          <a:stretch/>
        </p:blipFill>
        <p:spPr>
          <a:xfrm>
            <a:off x="9157252" y="3436410"/>
            <a:ext cx="2646191" cy="1049359"/>
          </a:xfrm>
          <a:prstGeom prst="rect">
            <a:avLst/>
          </a:prstGeom>
          <a:noFill/>
          <a:ln>
            <a:noFill/>
          </a:ln>
        </p:spPr>
      </p:pic>
      <p:sp>
        <p:nvSpPr>
          <p:cNvPr id="291" name="Google Shape;291;p7"/>
          <p:cNvSpPr/>
          <p:nvPr/>
        </p:nvSpPr>
        <p:spPr>
          <a:xfrm>
            <a:off x="360783" y="1356965"/>
            <a:ext cx="8054347" cy="1902459"/>
          </a:xfrm>
          <a:prstGeom prst="rect">
            <a:avLst/>
          </a:prstGeom>
          <a:noFill/>
          <a:ln>
            <a:noFill/>
          </a:ln>
        </p:spPr>
        <p:txBody>
          <a:bodyPr spcFirstLastPara="1" wrap="square" lIns="0" tIns="0" rIns="0" bIns="0" anchor="t" anchorCtr="0">
            <a:noAutofit/>
          </a:bodyPr>
          <a:lstStyle/>
          <a:p>
            <a:pPr marL="1015975" marR="0" lvl="1" indent="-397923" algn="l" rtl="0">
              <a:lnSpc>
                <a:spcPct val="115000"/>
              </a:lnSpc>
              <a:spcBef>
                <a:spcPts val="0"/>
              </a:spcBef>
              <a:spcAft>
                <a:spcPts val="0"/>
              </a:spcAft>
              <a:buClr>
                <a:schemeClr val="dk1"/>
              </a:buClr>
              <a:buSzPts val="1700"/>
              <a:buFont typeface="Arial"/>
              <a:buChar char="○"/>
            </a:pPr>
            <a:r>
              <a:rPr lang="en-GB" sz="2000" b="0" i="0" u="none" strike="noStrike" cap="none" dirty="0">
                <a:solidFill>
                  <a:schemeClr val="dk1"/>
                </a:solidFill>
                <a:latin typeface="Arial" panose="020B0604020202020204" pitchFamily="34" charset="0"/>
                <a:ea typeface="Avenir"/>
                <a:cs typeface="Arial" panose="020B0604020202020204" pitchFamily="34" charset="0"/>
                <a:sym typeface="Avenir"/>
              </a:rPr>
              <a:t>Goal of 50-100 species per country</a:t>
            </a:r>
            <a:endParaRPr sz="2000" b="0" i="0" u="none" strike="noStrike" cap="none" dirty="0">
              <a:solidFill>
                <a:schemeClr val="dk1"/>
              </a:solidFill>
              <a:latin typeface="Arial" panose="020B0604020202020204" pitchFamily="34" charset="0"/>
              <a:ea typeface="Avenir"/>
              <a:cs typeface="Arial" panose="020B0604020202020204" pitchFamily="34" charset="0"/>
              <a:sym typeface="Avenir"/>
            </a:endParaRPr>
          </a:p>
          <a:p>
            <a:pPr marL="1828754" marR="0" lvl="2" indent="-431789" algn="l" rtl="0">
              <a:lnSpc>
                <a:spcPct val="115000"/>
              </a:lnSpc>
              <a:spcBef>
                <a:spcPts val="0"/>
              </a:spcBef>
              <a:spcAft>
                <a:spcPts val="0"/>
              </a:spcAft>
              <a:buClr>
                <a:schemeClr val="dk1"/>
              </a:buClr>
              <a:buSzPts val="1500"/>
              <a:buFont typeface="Avenir"/>
              <a:buChar char="■"/>
            </a:pPr>
            <a:r>
              <a:rPr lang="en-GB" sz="2000" b="0" i="0" u="none" strike="noStrike" cap="none" dirty="0">
                <a:solidFill>
                  <a:schemeClr val="dk1"/>
                </a:solidFill>
                <a:latin typeface="Arial" panose="020B0604020202020204" pitchFamily="34" charset="0"/>
                <a:ea typeface="Avenir"/>
                <a:cs typeface="Arial" panose="020B0604020202020204" pitchFamily="34" charset="0"/>
                <a:sym typeface="Avenir"/>
              </a:rPr>
              <a:t>Australia, Belgium, Colombia, France, Japan, Mexico, South Africa, Sweden, USA</a:t>
            </a:r>
            <a:endParaRPr sz="2000" b="0" i="0" u="none" strike="noStrike" cap="none" dirty="0">
              <a:solidFill>
                <a:schemeClr val="dk1"/>
              </a:solidFill>
              <a:latin typeface="Arial" panose="020B0604020202020204" pitchFamily="34" charset="0"/>
              <a:ea typeface="Avenir"/>
              <a:cs typeface="Arial" panose="020B0604020202020204" pitchFamily="34" charset="0"/>
              <a:sym typeface="Avenir"/>
            </a:endParaRPr>
          </a:p>
          <a:p>
            <a:pPr marL="1015975" marR="0" lvl="1" indent="-397923" algn="l" rtl="0">
              <a:lnSpc>
                <a:spcPct val="115000"/>
              </a:lnSpc>
              <a:spcBef>
                <a:spcPts val="0"/>
              </a:spcBef>
              <a:spcAft>
                <a:spcPts val="0"/>
              </a:spcAft>
              <a:buClr>
                <a:schemeClr val="dk1"/>
              </a:buClr>
              <a:buSzPts val="1700"/>
              <a:buFont typeface="Arial"/>
              <a:buChar char="○"/>
            </a:pPr>
            <a:r>
              <a:rPr lang="en-GB" sz="2000" b="0" i="0" u="none" strike="noStrike" cap="none" dirty="0">
                <a:solidFill>
                  <a:schemeClr val="dk1"/>
                </a:solidFill>
                <a:latin typeface="Arial" panose="020B0604020202020204" pitchFamily="34" charset="0"/>
                <a:ea typeface="Avenir"/>
                <a:cs typeface="Arial" panose="020B0604020202020204" pitchFamily="34" charset="0"/>
                <a:sym typeface="Avenir"/>
              </a:rPr>
              <a:t>Working with personnel in biodiversity agencies</a:t>
            </a:r>
          </a:p>
          <a:p>
            <a:pPr marL="1015975" marR="0" lvl="1" indent="-397923" algn="l" rtl="0">
              <a:lnSpc>
                <a:spcPct val="115000"/>
              </a:lnSpc>
              <a:spcBef>
                <a:spcPts val="0"/>
              </a:spcBef>
              <a:spcAft>
                <a:spcPts val="0"/>
              </a:spcAft>
              <a:buClr>
                <a:schemeClr val="dk1"/>
              </a:buClr>
              <a:buSzPts val="1700"/>
              <a:buFont typeface="Arial"/>
              <a:buChar char="○"/>
            </a:pPr>
            <a:r>
              <a:rPr lang="en-GB" sz="2000" b="0" i="0" u="none" strike="noStrike" dirty="0">
                <a:solidFill>
                  <a:srgbClr val="000000"/>
                </a:solidFill>
                <a:effectLst/>
                <a:latin typeface="Arial" panose="020B0604020202020204" pitchFamily="34" charset="0"/>
              </a:rPr>
              <a:t>A data collection form for entering (</a:t>
            </a:r>
            <a:r>
              <a:rPr lang="en-GB" sz="2000" b="0" i="0" u="none" strike="noStrike" dirty="0" err="1">
                <a:solidFill>
                  <a:srgbClr val="000000"/>
                </a:solidFill>
                <a:effectLst/>
                <a:latin typeface="Arial" panose="020B0604020202020204" pitchFamily="34" charset="0"/>
              </a:rPr>
              <a:t>KoboToolbox</a:t>
            </a:r>
            <a:r>
              <a:rPr lang="en-GB" sz="2000" b="0" i="0" u="none" strike="noStrike" dirty="0">
                <a:solidFill>
                  <a:srgbClr val="000000"/>
                </a:solidFill>
                <a:effectLst/>
                <a:latin typeface="Arial" panose="020B0604020202020204" pitchFamily="34" charset="0"/>
              </a:rPr>
              <a:t>) </a:t>
            </a:r>
          </a:p>
          <a:p>
            <a:pPr marL="1015975" lvl="2" indent="-397923">
              <a:lnSpc>
                <a:spcPct val="115000"/>
              </a:lnSpc>
              <a:buClr>
                <a:schemeClr val="dk1"/>
              </a:buClr>
              <a:buSzPts val="1700"/>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Each population’s Nc, Ne, or both</a:t>
            </a:r>
          </a:p>
          <a:p>
            <a:pPr marL="1015975" lvl="3" indent="-397923">
              <a:lnSpc>
                <a:spcPct val="115000"/>
              </a:lnSpc>
              <a:buClr>
                <a:schemeClr val="dk1"/>
              </a:buClr>
              <a:buSzPts val="1700"/>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Extant and extinct populations</a:t>
            </a:r>
          </a:p>
          <a:p>
            <a:pPr marL="1015975" lvl="3" indent="-397923">
              <a:lnSpc>
                <a:spcPct val="115000"/>
              </a:lnSpc>
              <a:buClr>
                <a:schemeClr val="dk1"/>
              </a:buClr>
              <a:buSzPts val="1700"/>
              <a:buFont typeface="Arial" panose="020B0604020202020204" pitchFamily="34" charset="0"/>
              <a:buChar char="•"/>
            </a:pPr>
            <a:r>
              <a:rPr lang="en-GB" sz="1800" b="0" i="0" u="none" strike="noStrike" dirty="0">
                <a:solidFill>
                  <a:srgbClr val="000000"/>
                </a:solidFill>
                <a:effectLst/>
                <a:latin typeface="Arial" panose="020B0604020202020204" pitchFamily="34" charset="0"/>
              </a:rPr>
              <a:t>Other species information</a:t>
            </a:r>
          </a:p>
          <a:p>
            <a:pPr algn="l" rtl="0">
              <a:spcBef>
                <a:spcPts val="1200"/>
              </a:spcBef>
              <a:spcAft>
                <a:spcPts val="0"/>
              </a:spcAft>
            </a:pPr>
            <a:r>
              <a:rPr lang="en-GB" sz="2000" b="1" i="0" u="none" strike="noStrike" dirty="0">
                <a:solidFill>
                  <a:srgbClr val="000000"/>
                </a:solidFill>
                <a:effectLst/>
                <a:latin typeface="Arial" panose="020B0604020202020204" pitchFamily="34" charset="0"/>
              </a:rPr>
              <a:t>Controlled vocabulary</a:t>
            </a:r>
            <a:r>
              <a:rPr lang="en-GB" sz="2000" b="0" i="0" u="none" strike="noStrike" dirty="0">
                <a:solidFill>
                  <a:srgbClr val="000000"/>
                </a:solidFill>
                <a:effectLst/>
                <a:latin typeface="Arial" panose="020B0604020202020204" pitchFamily="34" charset="0"/>
              </a:rPr>
              <a:t>, rules for data entry, brief explanations on what is needed and linked to a detailed manual.</a:t>
            </a:r>
            <a:endParaRPr lang="en-GB" sz="2000" b="0" i="0" u="none" strike="noStrike" dirty="0">
              <a:solidFill>
                <a:srgbClr val="000000"/>
              </a:solidFill>
              <a:effectLst/>
            </a:endParaRPr>
          </a:p>
          <a:p>
            <a:pPr marL="1015975" marR="0" lvl="1" indent="-397923" algn="l" rtl="0">
              <a:lnSpc>
                <a:spcPct val="115000"/>
              </a:lnSpc>
              <a:spcBef>
                <a:spcPts val="0"/>
              </a:spcBef>
              <a:spcAft>
                <a:spcPts val="0"/>
              </a:spcAft>
              <a:buClr>
                <a:schemeClr val="dk1"/>
              </a:buClr>
              <a:buSzPts val="1700"/>
              <a:buFont typeface="Arial"/>
              <a:buChar char="○"/>
            </a:pPr>
            <a:endParaRPr sz="2000" b="0" i="0" u="none" strike="noStrike" cap="none" dirty="0">
              <a:solidFill>
                <a:schemeClr val="dk1"/>
              </a:solidFill>
              <a:latin typeface="Arial" panose="020B0604020202020204" pitchFamily="34" charset="0"/>
              <a:ea typeface="Avenir"/>
              <a:cs typeface="Arial" panose="020B0604020202020204" pitchFamily="34" charset="0"/>
              <a:sym typeface="Avenir"/>
            </a:endParaRPr>
          </a:p>
        </p:txBody>
      </p:sp>
      <p:sp>
        <p:nvSpPr>
          <p:cNvPr id="292" name="Google Shape;292;p7"/>
          <p:cNvSpPr/>
          <p:nvPr/>
        </p:nvSpPr>
        <p:spPr>
          <a:xfrm>
            <a:off x="14368" y="-1"/>
            <a:ext cx="12174000" cy="1049359"/>
          </a:xfrm>
          <a:prstGeom prst="rect">
            <a:avLst/>
          </a:prstGeom>
          <a:solidFill>
            <a:srgbClr val="008B8D"/>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4000" b="1" dirty="0">
                <a:solidFill>
                  <a:srgbClr val="FFFFFF"/>
                </a:solidFill>
                <a:latin typeface="Arial"/>
                <a:ea typeface="Arial"/>
                <a:cs typeface="Arial"/>
                <a:sym typeface="Arial"/>
              </a:rPr>
              <a:t>Nine countries </a:t>
            </a:r>
            <a:r>
              <a:rPr lang="en-GB" sz="4000" b="1" dirty="0">
                <a:solidFill>
                  <a:srgbClr val="FFFFFF"/>
                </a:solidFill>
                <a:latin typeface="Avenir"/>
                <a:ea typeface="Avenir"/>
                <a:cs typeface="Avenir"/>
                <a:sym typeface="Avenir"/>
              </a:rPr>
              <a:t>pilot</a:t>
            </a:r>
            <a:endParaRPr sz="4000" dirty="0">
              <a:solidFill>
                <a:srgbClr val="000000"/>
              </a:solidFill>
              <a:latin typeface="Arial"/>
              <a:ea typeface="Arial"/>
              <a:cs typeface="Arial"/>
              <a:sym typeface="Arial"/>
            </a:endParaRPr>
          </a:p>
        </p:txBody>
      </p:sp>
      <p:grpSp>
        <p:nvGrpSpPr>
          <p:cNvPr id="293" name="Google Shape;293;p7"/>
          <p:cNvGrpSpPr/>
          <p:nvPr/>
        </p:nvGrpSpPr>
        <p:grpSpPr>
          <a:xfrm>
            <a:off x="9157252" y="1371940"/>
            <a:ext cx="2646191" cy="1887484"/>
            <a:chOff x="5860248" y="2171880"/>
            <a:chExt cx="2905602" cy="2011758"/>
          </a:xfrm>
        </p:grpSpPr>
        <p:pic>
          <p:nvPicPr>
            <p:cNvPr id="294" name="Google Shape;294;p7"/>
            <p:cNvPicPr preferRelativeResize="0"/>
            <p:nvPr/>
          </p:nvPicPr>
          <p:blipFill rotWithShape="1">
            <a:blip r:embed="rId4">
              <a:alphaModFix/>
            </a:blip>
            <a:srcRect/>
            <a:stretch/>
          </p:blipFill>
          <p:spPr>
            <a:xfrm>
              <a:off x="7877450" y="3662563"/>
              <a:ext cx="888400" cy="511675"/>
            </a:xfrm>
            <a:prstGeom prst="rect">
              <a:avLst/>
            </a:prstGeom>
            <a:noFill/>
            <a:ln>
              <a:noFill/>
            </a:ln>
          </p:spPr>
        </p:pic>
        <p:pic>
          <p:nvPicPr>
            <p:cNvPr id="295" name="Google Shape;295;p7"/>
            <p:cNvPicPr preferRelativeResize="0"/>
            <p:nvPr/>
          </p:nvPicPr>
          <p:blipFill rotWithShape="1">
            <a:blip r:embed="rId5">
              <a:alphaModFix/>
            </a:blip>
            <a:srcRect/>
            <a:stretch/>
          </p:blipFill>
          <p:spPr>
            <a:xfrm>
              <a:off x="5860248" y="3666775"/>
              <a:ext cx="888400" cy="506050"/>
            </a:xfrm>
            <a:prstGeom prst="rect">
              <a:avLst/>
            </a:prstGeom>
            <a:noFill/>
            <a:ln>
              <a:noFill/>
            </a:ln>
          </p:spPr>
        </p:pic>
        <p:pic>
          <p:nvPicPr>
            <p:cNvPr id="296" name="Google Shape;296;p7"/>
            <p:cNvPicPr preferRelativeResize="0"/>
            <p:nvPr/>
          </p:nvPicPr>
          <p:blipFill rotWithShape="1">
            <a:blip r:embed="rId6">
              <a:alphaModFix/>
            </a:blip>
            <a:srcRect/>
            <a:stretch/>
          </p:blipFill>
          <p:spPr>
            <a:xfrm>
              <a:off x="6868855" y="3677588"/>
              <a:ext cx="888400" cy="506050"/>
            </a:xfrm>
            <a:prstGeom prst="rect">
              <a:avLst/>
            </a:prstGeom>
            <a:noFill/>
            <a:ln>
              <a:noFill/>
            </a:ln>
          </p:spPr>
        </p:pic>
        <p:pic>
          <p:nvPicPr>
            <p:cNvPr id="297" name="Google Shape;297;p7"/>
            <p:cNvPicPr preferRelativeResize="0"/>
            <p:nvPr/>
          </p:nvPicPr>
          <p:blipFill rotWithShape="1">
            <a:blip r:embed="rId7">
              <a:alphaModFix/>
            </a:blip>
            <a:srcRect/>
            <a:stretch/>
          </p:blipFill>
          <p:spPr>
            <a:xfrm>
              <a:off x="7853091" y="2949093"/>
              <a:ext cx="888399" cy="506050"/>
            </a:xfrm>
            <a:prstGeom prst="rect">
              <a:avLst/>
            </a:prstGeom>
            <a:noFill/>
            <a:ln>
              <a:noFill/>
            </a:ln>
          </p:spPr>
        </p:pic>
        <p:pic>
          <p:nvPicPr>
            <p:cNvPr id="298" name="Google Shape;298;p7"/>
            <p:cNvPicPr preferRelativeResize="0"/>
            <p:nvPr/>
          </p:nvPicPr>
          <p:blipFill rotWithShape="1">
            <a:blip r:embed="rId8">
              <a:alphaModFix/>
            </a:blip>
            <a:srcRect/>
            <a:stretch/>
          </p:blipFill>
          <p:spPr>
            <a:xfrm>
              <a:off x="6856668" y="2171880"/>
              <a:ext cx="888400" cy="511674"/>
            </a:xfrm>
            <a:prstGeom prst="rect">
              <a:avLst/>
            </a:prstGeom>
            <a:noFill/>
            <a:ln>
              <a:noFill/>
            </a:ln>
          </p:spPr>
        </p:pic>
        <p:pic>
          <p:nvPicPr>
            <p:cNvPr id="299" name="Google Shape;299;p7"/>
            <p:cNvPicPr preferRelativeResize="0"/>
            <p:nvPr/>
          </p:nvPicPr>
          <p:blipFill rotWithShape="1">
            <a:blip r:embed="rId9">
              <a:alphaModFix/>
            </a:blip>
            <a:srcRect/>
            <a:stretch/>
          </p:blipFill>
          <p:spPr>
            <a:xfrm>
              <a:off x="5860258" y="2951888"/>
              <a:ext cx="888400" cy="506050"/>
            </a:xfrm>
            <a:prstGeom prst="rect">
              <a:avLst/>
            </a:prstGeom>
            <a:noFill/>
            <a:ln>
              <a:noFill/>
            </a:ln>
          </p:spPr>
        </p:pic>
        <p:pic>
          <p:nvPicPr>
            <p:cNvPr id="300" name="Google Shape;300;p7"/>
            <p:cNvPicPr preferRelativeResize="0"/>
            <p:nvPr/>
          </p:nvPicPr>
          <p:blipFill rotWithShape="1">
            <a:blip r:embed="rId10">
              <a:alphaModFix/>
            </a:blip>
            <a:srcRect/>
            <a:stretch/>
          </p:blipFill>
          <p:spPr>
            <a:xfrm>
              <a:off x="7853096" y="2174688"/>
              <a:ext cx="888400" cy="506075"/>
            </a:xfrm>
            <a:prstGeom prst="rect">
              <a:avLst/>
            </a:prstGeom>
            <a:noFill/>
            <a:ln>
              <a:noFill/>
            </a:ln>
          </p:spPr>
        </p:pic>
        <p:pic>
          <p:nvPicPr>
            <p:cNvPr id="301" name="Google Shape;301;p7"/>
            <p:cNvPicPr preferRelativeResize="0"/>
            <p:nvPr/>
          </p:nvPicPr>
          <p:blipFill rotWithShape="1">
            <a:blip r:embed="rId11">
              <a:alphaModFix/>
            </a:blip>
            <a:srcRect/>
            <a:stretch/>
          </p:blipFill>
          <p:spPr>
            <a:xfrm>
              <a:off x="5860251" y="2171888"/>
              <a:ext cx="888400" cy="511675"/>
            </a:xfrm>
            <a:prstGeom prst="rect">
              <a:avLst/>
            </a:prstGeom>
            <a:noFill/>
            <a:ln>
              <a:noFill/>
            </a:ln>
          </p:spPr>
        </p:pic>
        <p:pic>
          <p:nvPicPr>
            <p:cNvPr id="302" name="Google Shape;302;p7"/>
            <p:cNvPicPr preferRelativeResize="0"/>
            <p:nvPr/>
          </p:nvPicPr>
          <p:blipFill rotWithShape="1">
            <a:blip r:embed="rId12">
              <a:alphaModFix/>
            </a:blip>
            <a:srcRect/>
            <a:stretch/>
          </p:blipFill>
          <p:spPr>
            <a:xfrm>
              <a:off x="6856687" y="2930275"/>
              <a:ext cx="888400" cy="549275"/>
            </a:xfrm>
            <a:prstGeom prst="rect">
              <a:avLst/>
            </a:prstGeom>
            <a:noFill/>
            <a:ln>
              <a:noFill/>
            </a:ln>
          </p:spPr>
        </p:pic>
      </p:grpSp>
      <p:sp>
        <p:nvSpPr>
          <p:cNvPr id="303" name="Google Shape;303;p7"/>
          <p:cNvSpPr txBox="1"/>
          <p:nvPr/>
        </p:nvSpPr>
        <p:spPr>
          <a:xfrm>
            <a:off x="215009" y="5697140"/>
            <a:ext cx="11711945" cy="984845"/>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GB" sz="1200" dirty="0">
                <a:solidFill>
                  <a:srgbClr val="6FA8DC"/>
                </a:solidFill>
                <a:latin typeface="Arial" panose="020B0604020202020204" pitchFamily="34" charset="0"/>
                <a:ea typeface="Avenir"/>
                <a:cs typeface="Arial" panose="020B0604020202020204" pitchFamily="34" charset="0"/>
                <a:sym typeface="Avenir"/>
              </a:rPr>
              <a:t>Hoban et al 2023. Monitoring status and trends in genetic diversity for the Convention on Biological Diversity: An ongoing assessment… </a:t>
            </a:r>
            <a:r>
              <a:rPr lang="en-GB" sz="1200" i="1" dirty="0">
                <a:solidFill>
                  <a:srgbClr val="6FA8DC"/>
                </a:solidFill>
                <a:latin typeface="Arial" panose="020B0604020202020204" pitchFamily="34" charset="0"/>
                <a:ea typeface="Avenir"/>
                <a:cs typeface="Arial" panose="020B0604020202020204" pitchFamily="34" charset="0"/>
                <a:sym typeface="Avenir"/>
              </a:rPr>
              <a:t>Cons Lett</a:t>
            </a:r>
            <a:endParaRPr sz="12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1200" i="1" dirty="0">
              <a:solidFill>
                <a:srgbClr val="6FA8DC"/>
              </a:solidFill>
              <a:latin typeface="Arial" panose="020B0604020202020204" pitchFamily="34" charset="0"/>
              <a:ea typeface="Avenir"/>
              <a:cs typeface="Arial" panose="020B0604020202020204" pitchFamily="34" charset="0"/>
              <a:sym typeface="Avenir"/>
            </a:endParaRPr>
          </a:p>
          <a:p>
            <a:pPr marL="0" marR="0" lvl="0" indent="0" algn="l" rtl="0">
              <a:spcBef>
                <a:spcPts val="0"/>
              </a:spcBef>
              <a:spcAft>
                <a:spcPts val="0"/>
              </a:spcAft>
              <a:buNone/>
            </a:pPr>
            <a:r>
              <a:rPr lang="en-GB" sz="1200" dirty="0" err="1">
                <a:solidFill>
                  <a:srgbClr val="6FA8DC"/>
                </a:solidFill>
                <a:latin typeface="Arial" panose="020B0604020202020204" pitchFamily="34" charset="0"/>
                <a:ea typeface="Avenir"/>
                <a:cs typeface="Arial" panose="020B0604020202020204" pitchFamily="34" charset="0"/>
                <a:sym typeface="Avenir"/>
              </a:rPr>
              <a:t>Mastretta-Yanes</a:t>
            </a:r>
            <a:r>
              <a:rPr lang="en-GB" sz="1200" dirty="0">
                <a:solidFill>
                  <a:srgbClr val="6FA8DC"/>
                </a:solidFill>
                <a:latin typeface="Arial" panose="020B0604020202020204" pitchFamily="34" charset="0"/>
                <a:ea typeface="Avenir"/>
                <a:cs typeface="Arial" panose="020B0604020202020204" pitchFamily="34" charset="0"/>
                <a:sym typeface="Avenir"/>
              </a:rPr>
              <a:t> et al 2023. Multinational evaluation of genetic diversity indicators for the Kunming-Montreal Global Biodiversity Monitoring framework. Pre-print https://</a:t>
            </a:r>
            <a:r>
              <a:rPr lang="en-GB" sz="1200" dirty="0" err="1">
                <a:solidFill>
                  <a:srgbClr val="6FA8DC"/>
                </a:solidFill>
                <a:latin typeface="Arial" panose="020B0604020202020204" pitchFamily="34" charset="0"/>
                <a:ea typeface="Avenir"/>
                <a:cs typeface="Arial" panose="020B0604020202020204" pitchFamily="34" charset="0"/>
                <a:sym typeface="Avenir"/>
              </a:rPr>
              <a:t>ecoevorxiv.org</a:t>
            </a:r>
            <a:r>
              <a:rPr lang="en-GB" sz="1200" dirty="0">
                <a:solidFill>
                  <a:srgbClr val="6FA8DC"/>
                </a:solidFill>
                <a:latin typeface="Arial" panose="020B0604020202020204" pitchFamily="34" charset="0"/>
                <a:ea typeface="Avenir"/>
                <a:cs typeface="Arial" panose="020B0604020202020204" pitchFamily="34" charset="0"/>
                <a:sym typeface="Avenir"/>
              </a:rPr>
              <a:t>/repository/view/6104/ </a:t>
            </a:r>
            <a:endParaRPr sz="1200" i="1" dirty="0">
              <a:solidFill>
                <a:srgbClr val="6FA8DC"/>
              </a:solidFill>
              <a:latin typeface="Arial" panose="020B0604020202020204" pitchFamily="34" charset="0"/>
              <a:ea typeface="Avenir"/>
              <a:cs typeface="Arial" panose="020B0604020202020204" pitchFamily="34" charset="0"/>
              <a:sym typeface="Avenir"/>
            </a:endParaRPr>
          </a:p>
        </p:txBody>
      </p:sp>
      <p:sp>
        <p:nvSpPr>
          <p:cNvPr id="304" name="Google Shape;304;p7"/>
          <p:cNvSpPr txBox="1"/>
          <p:nvPr/>
        </p:nvSpPr>
        <p:spPr>
          <a:xfrm>
            <a:off x="215009" y="5219427"/>
            <a:ext cx="69595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dirty="0">
                <a:solidFill>
                  <a:srgbClr val="FF0000"/>
                </a:solidFill>
                <a:latin typeface="Avenir"/>
                <a:ea typeface="Avenir"/>
                <a:cs typeface="Avenir"/>
                <a:sym typeface="Avenir"/>
              </a:rPr>
              <a:t>In the next phase we plan to include Eastern Europe countries</a:t>
            </a:r>
            <a:endParaRPr dirty="0"/>
          </a:p>
        </p:txBody>
      </p:sp>
      <p:pic>
        <p:nvPicPr>
          <p:cNvPr id="4098" name="Picture 2">
            <a:extLst>
              <a:ext uri="{FF2B5EF4-FFF2-40B4-BE49-F238E27FC236}">
                <a16:creationId xmlns:a16="http://schemas.microsoft.com/office/drawing/2014/main" id="{B5A04CEC-7E7F-F374-69FD-C3744C0D6A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0801" y="4509885"/>
            <a:ext cx="1919092" cy="10075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0"/>
          <p:cNvSpPr/>
          <p:nvPr/>
        </p:nvSpPr>
        <p:spPr>
          <a:xfrm>
            <a:off x="16545" y="0"/>
            <a:ext cx="12174400" cy="1143200"/>
          </a:xfrm>
          <a:prstGeom prst="rect">
            <a:avLst/>
          </a:prstGeom>
          <a:solidFill>
            <a:srgbClr val="008B8D"/>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3466" b="1">
                <a:solidFill>
                  <a:srgbClr val="FFFFFF"/>
                </a:solidFill>
                <a:latin typeface="Avenir"/>
                <a:ea typeface="Avenir"/>
                <a:cs typeface="Avenir"/>
                <a:sym typeface="Avenir"/>
              </a:rPr>
              <a:t>Summary of findings</a:t>
            </a:r>
            <a:endParaRPr sz="3466">
              <a:solidFill>
                <a:srgbClr val="000000"/>
              </a:solidFill>
              <a:latin typeface="Arial"/>
              <a:ea typeface="Arial"/>
              <a:cs typeface="Arial"/>
              <a:sym typeface="Arial"/>
            </a:endParaRPr>
          </a:p>
        </p:txBody>
      </p:sp>
      <p:sp>
        <p:nvSpPr>
          <p:cNvPr id="326" name="Google Shape;326;p10"/>
          <p:cNvSpPr/>
          <p:nvPr/>
        </p:nvSpPr>
        <p:spPr>
          <a:xfrm>
            <a:off x="969007" y="1574456"/>
            <a:ext cx="10778400" cy="2215200"/>
          </a:xfrm>
          <a:prstGeom prst="rect">
            <a:avLst/>
          </a:prstGeom>
          <a:noFill/>
          <a:ln>
            <a:noFill/>
          </a:ln>
        </p:spPr>
        <p:txBody>
          <a:bodyPr spcFirstLastPara="1" wrap="square" lIns="99750" tIns="49900" rIns="99750" bIns="49900" anchor="t" anchorCtr="0">
            <a:noAutofit/>
          </a:bodyPr>
          <a:lstStyle/>
          <a:p>
            <a:pPr marL="609585" marR="0" lvl="0" indent="-474120" algn="l" rtl="0">
              <a:spcBef>
                <a:spcPts val="0"/>
              </a:spcBef>
              <a:spcAft>
                <a:spcPts val="0"/>
              </a:spcAft>
              <a:buClr>
                <a:srgbClr val="000000"/>
              </a:buClr>
              <a:buSzPts val="2000"/>
              <a:buFont typeface="Arial"/>
              <a:buChar char="●"/>
            </a:pPr>
            <a:r>
              <a:rPr lang="en-GB" sz="2667" dirty="0">
                <a:solidFill>
                  <a:srgbClr val="000000"/>
                </a:solidFill>
                <a:latin typeface="Avenir"/>
                <a:ea typeface="Avenir"/>
                <a:cs typeface="Avenir"/>
                <a:sym typeface="Avenir"/>
              </a:rPr>
              <a:t>919 species and &gt;5000 populations’ data</a:t>
            </a:r>
            <a:endParaRPr sz="1867" dirty="0">
              <a:solidFill>
                <a:srgbClr val="000000"/>
              </a:solidFill>
              <a:latin typeface="Avenir"/>
              <a:ea typeface="Avenir"/>
              <a:cs typeface="Avenir"/>
              <a:sym typeface="Avenir"/>
            </a:endParaRPr>
          </a:p>
          <a:p>
            <a:pPr marL="609585" marR="0" lvl="0" indent="-474120" algn="l" rtl="0">
              <a:spcBef>
                <a:spcPts val="0"/>
              </a:spcBef>
              <a:spcAft>
                <a:spcPts val="0"/>
              </a:spcAft>
              <a:buClr>
                <a:srgbClr val="000000"/>
              </a:buClr>
              <a:buSzPts val="2000"/>
              <a:buFont typeface="Arial"/>
              <a:buChar char="●"/>
            </a:pPr>
            <a:r>
              <a:rPr lang="en-GB" sz="2667" dirty="0">
                <a:solidFill>
                  <a:srgbClr val="000000"/>
                </a:solidFill>
                <a:latin typeface="Avenir"/>
                <a:ea typeface="Avenir"/>
                <a:cs typeface="Avenir"/>
                <a:sym typeface="Avenir"/>
              </a:rPr>
              <a:t>More than </a:t>
            </a:r>
            <a:r>
              <a:rPr lang="en-GB" sz="2667" dirty="0">
                <a:solidFill>
                  <a:schemeClr val="dk1"/>
                </a:solidFill>
                <a:latin typeface="Avenir"/>
                <a:ea typeface="Avenir"/>
                <a:cs typeface="Avenir"/>
                <a:sym typeface="Avenir"/>
              </a:rPr>
              <a:t>8</a:t>
            </a:r>
            <a:r>
              <a:rPr lang="en-GB" sz="2667" dirty="0">
                <a:solidFill>
                  <a:srgbClr val="000000"/>
                </a:solidFill>
                <a:latin typeface="Avenir"/>
                <a:ea typeface="Avenir"/>
                <a:cs typeface="Avenir"/>
                <a:sym typeface="Avenir"/>
              </a:rPr>
              <a:t>0% of species </a:t>
            </a:r>
            <a:r>
              <a:rPr lang="en-GB" sz="2667" b="1" dirty="0">
                <a:solidFill>
                  <a:srgbClr val="000000"/>
                </a:solidFill>
                <a:latin typeface="Avenir"/>
                <a:ea typeface="Avenir"/>
                <a:cs typeface="Avenir"/>
                <a:sym typeface="Avenir"/>
              </a:rPr>
              <a:t>had data for at least one indicator</a:t>
            </a:r>
            <a:endParaRPr sz="2667" b="1" dirty="0">
              <a:solidFill>
                <a:srgbClr val="000000"/>
              </a:solidFill>
              <a:latin typeface="Avenir"/>
              <a:ea typeface="Avenir"/>
              <a:cs typeface="Avenir"/>
              <a:sym typeface="Avenir"/>
            </a:endParaRPr>
          </a:p>
          <a:p>
            <a:pPr marL="609585" marR="0" lvl="0" indent="-474120" algn="l" rtl="0">
              <a:spcBef>
                <a:spcPts val="0"/>
              </a:spcBef>
              <a:spcAft>
                <a:spcPts val="0"/>
              </a:spcAft>
              <a:buClr>
                <a:srgbClr val="000000"/>
              </a:buClr>
              <a:buSzPts val="2000"/>
              <a:buFont typeface="Arial"/>
              <a:buChar char="●"/>
            </a:pPr>
            <a:r>
              <a:rPr lang="en-GB" sz="2667" dirty="0">
                <a:solidFill>
                  <a:schemeClr val="dk1"/>
                </a:solidFill>
                <a:latin typeface="Avenir"/>
                <a:ea typeface="Avenir"/>
                <a:cs typeface="Avenir"/>
                <a:sym typeface="Avenir"/>
              </a:rPr>
              <a:t>Main conclusions</a:t>
            </a:r>
            <a:endParaRPr sz="2667" dirty="0">
              <a:solidFill>
                <a:srgbClr val="000000"/>
              </a:solidFill>
              <a:latin typeface="Avenir"/>
              <a:ea typeface="Avenir"/>
              <a:cs typeface="Avenir"/>
              <a:sym typeface="Avenir"/>
            </a:endParaRPr>
          </a:p>
          <a:p>
            <a:pPr marL="1219170" marR="0" lvl="1" indent="-474120" algn="l" rtl="0">
              <a:spcBef>
                <a:spcPts val="0"/>
              </a:spcBef>
              <a:spcAft>
                <a:spcPts val="0"/>
              </a:spcAft>
              <a:buClr>
                <a:srgbClr val="000000"/>
              </a:buClr>
              <a:buSzPts val="2000"/>
              <a:buFont typeface="Arial"/>
              <a:buChar char="○"/>
            </a:pPr>
            <a:r>
              <a:rPr lang="en-GB" sz="2667" b="0" i="0" u="none" strike="noStrike" cap="none" dirty="0">
                <a:solidFill>
                  <a:schemeClr val="dk1"/>
                </a:solidFill>
                <a:latin typeface="Avenir"/>
                <a:ea typeface="Avenir"/>
                <a:cs typeface="Avenir"/>
                <a:sym typeface="Avenir"/>
              </a:rPr>
              <a:t>Many</a:t>
            </a:r>
            <a:r>
              <a:rPr lang="en-GB" sz="2667" b="0" i="0" u="none" strike="noStrike" cap="none" dirty="0">
                <a:solidFill>
                  <a:srgbClr val="000000"/>
                </a:solidFill>
                <a:latin typeface="Avenir"/>
                <a:ea typeface="Avenir"/>
                <a:cs typeface="Avenir"/>
                <a:sym typeface="Avenir"/>
              </a:rPr>
              <a:t> populations are </a:t>
            </a:r>
            <a:r>
              <a:rPr lang="en-GB" sz="2667" b="1" i="0" u="none" strike="noStrike" cap="none" dirty="0">
                <a:solidFill>
                  <a:srgbClr val="000000"/>
                </a:solidFill>
                <a:latin typeface="Avenir"/>
                <a:ea typeface="Avenir"/>
                <a:cs typeface="Avenir"/>
                <a:sym typeface="Avenir"/>
              </a:rPr>
              <a:t>too small to maintain genetic diversity</a:t>
            </a:r>
            <a:r>
              <a:rPr lang="en-GB" sz="2667" b="0" i="0" u="none" strike="noStrike" cap="none" dirty="0">
                <a:solidFill>
                  <a:srgbClr val="000000"/>
                </a:solidFill>
                <a:latin typeface="Avenir"/>
                <a:ea typeface="Avenir"/>
                <a:cs typeface="Avenir"/>
                <a:sym typeface="Avenir"/>
              </a:rPr>
              <a:t>. </a:t>
            </a:r>
            <a:r>
              <a:rPr lang="en-GB" sz="2667" b="0" i="0" u="none" strike="noStrike" cap="none" dirty="0">
                <a:solidFill>
                  <a:schemeClr val="dk1"/>
                </a:solidFill>
                <a:latin typeface="Avenir"/>
                <a:ea typeface="Avenir"/>
                <a:cs typeface="Avenir"/>
                <a:sym typeface="Avenir"/>
              </a:rPr>
              <a:t>Species’ populations</a:t>
            </a:r>
            <a:r>
              <a:rPr lang="en-GB" sz="2667" b="0" i="0" u="none" strike="noStrike" cap="none" dirty="0">
                <a:solidFill>
                  <a:srgbClr val="000000"/>
                </a:solidFill>
                <a:latin typeface="Avenir"/>
                <a:ea typeface="Avenir"/>
                <a:cs typeface="Avenir"/>
                <a:sym typeface="Avenir"/>
              </a:rPr>
              <a:t> need restoration and management (to increase the indicator)</a:t>
            </a:r>
            <a:endParaRPr sz="1867" b="0" i="0" u="none" strike="noStrike" cap="none" dirty="0">
              <a:solidFill>
                <a:srgbClr val="000000"/>
              </a:solidFill>
              <a:latin typeface="Avenir"/>
              <a:ea typeface="Avenir"/>
              <a:cs typeface="Avenir"/>
              <a:sym typeface="Avenir"/>
            </a:endParaRPr>
          </a:p>
          <a:p>
            <a:pPr marL="1219170" marR="0" lvl="1" indent="-474120" algn="l" rtl="0">
              <a:spcBef>
                <a:spcPts val="0"/>
              </a:spcBef>
              <a:spcAft>
                <a:spcPts val="0"/>
              </a:spcAft>
              <a:buClr>
                <a:srgbClr val="000000"/>
              </a:buClr>
              <a:buSzPts val="2000"/>
              <a:buFont typeface="Arial"/>
              <a:buChar char="○"/>
            </a:pPr>
            <a:r>
              <a:rPr lang="en-GB" sz="2667" b="0" i="0" u="none" strike="noStrike" cap="none" dirty="0">
                <a:solidFill>
                  <a:srgbClr val="000000"/>
                </a:solidFill>
                <a:latin typeface="Avenir"/>
                <a:ea typeface="Avenir"/>
                <a:cs typeface="Avenir"/>
                <a:sym typeface="Avenir"/>
              </a:rPr>
              <a:t>Most species maintain most populations – for now. </a:t>
            </a:r>
            <a:r>
              <a:rPr lang="en-GB" sz="2667" b="0" i="0" u="none" strike="noStrike" cap="none" dirty="0">
                <a:solidFill>
                  <a:schemeClr val="dk1"/>
                </a:solidFill>
                <a:latin typeface="Avenir"/>
                <a:ea typeface="Avenir"/>
                <a:cs typeface="Avenir"/>
                <a:sym typeface="Avenir"/>
              </a:rPr>
              <a:t>We must </a:t>
            </a:r>
            <a:r>
              <a:rPr lang="en-GB" sz="2667" b="1" i="0" u="none" strike="noStrike" cap="none" dirty="0">
                <a:solidFill>
                  <a:schemeClr val="dk1"/>
                </a:solidFill>
                <a:latin typeface="Avenir"/>
                <a:ea typeface="Avenir"/>
                <a:cs typeface="Avenir"/>
                <a:sym typeface="Avenir"/>
              </a:rPr>
              <a:t>prevent further losses </a:t>
            </a:r>
            <a:r>
              <a:rPr lang="en-GB" sz="2667" b="0" i="0" u="none" strike="noStrike" cap="none" dirty="0">
                <a:solidFill>
                  <a:schemeClr val="dk1"/>
                </a:solidFill>
                <a:latin typeface="Avenir"/>
                <a:ea typeface="Avenir"/>
                <a:cs typeface="Avenir"/>
                <a:sym typeface="Avenir"/>
              </a:rPr>
              <a:t>(keep indicator value high)</a:t>
            </a:r>
            <a:endParaRPr sz="2667" b="0" i="0" u="none" strike="noStrike" cap="none" dirty="0">
              <a:solidFill>
                <a:srgbClr val="000000"/>
              </a:solidFill>
              <a:latin typeface="Avenir"/>
              <a:ea typeface="Avenir"/>
              <a:cs typeface="Avenir"/>
              <a:sym typeface="Avenir"/>
            </a:endParaRPr>
          </a:p>
        </p:txBody>
      </p:sp>
      <p:sp>
        <p:nvSpPr>
          <p:cNvPr id="327" name="Google Shape;327;p10"/>
          <p:cNvSpPr txBox="1"/>
          <p:nvPr/>
        </p:nvSpPr>
        <p:spPr>
          <a:xfrm>
            <a:off x="424543" y="5539667"/>
            <a:ext cx="11766402" cy="1319873"/>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None/>
            </a:pPr>
            <a:r>
              <a:rPr lang="en-GB" sz="2000">
                <a:solidFill>
                  <a:srgbClr val="6D9EEB"/>
                </a:solidFill>
                <a:highlight>
                  <a:srgbClr val="FFFFFF"/>
                </a:highlight>
                <a:latin typeface="Arial"/>
                <a:ea typeface="Arial"/>
                <a:cs typeface="Arial"/>
                <a:sym typeface="Arial"/>
              </a:rPr>
              <a:t>Multinational evaluation of genetic diversity indicators for the Kunming-Montreal Global Biodiversity Monitoring framework</a:t>
            </a:r>
            <a:endParaRPr sz="2000">
              <a:solidFill>
                <a:srgbClr val="6D9EEB"/>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None/>
            </a:pPr>
            <a:r>
              <a:rPr lang="en-GB" sz="2000">
                <a:solidFill>
                  <a:srgbClr val="6D9EEB"/>
                </a:solidFill>
                <a:highlight>
                  <a:srgbClr val="FFFFFF"/>
                </a:highlight>
                <a:latin typeface="Arial"/>
                <a:ea typeface="Arial"/>
                <a:cs typeface="Arial"/>
                <a:sym typeface="Arial"/>
              </a:rPr>
              <a:t>-ecoevorxiv, </a:t>
            </a:r>
            <a:r>
              <a:rPr lang="en-GB" sz="2067">
                <a:solidFill>
                  <a:srgbClr val="6FA8DC"/>
                </a:solidFill>
                <a:latin typeface="Avenir"/>
                <a:ea typeface="Avenir"/>
                <a:cs typeface="Avenir"/>
                <a:sym typeface="Avenir"/>
              </a:rPr>
              <a:t>https://ecoevorxiv.org/repository/view/6104/</a:t>
            </a:r>
            <a:endParaRPr sz="2000">
              <a:solidFill>
                <a:srgbClr val="6D9EEB"/>
              </a:solidFill>
              <a:highlight>
                <a:srgbClr val="FFFFFF"/>
              </a:highlight>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ExploreVTI">
  <a:themeElements>
    <a:clrScheme name="Custom 33">
      <a:dk1>
        <a:srgbClr val="000000"/>
      </a:dk1>
      <a:lt1>
        <a:srgbClr val="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xploreVTI">
  <a:themeElements>
    <a:clrScheme name="Custom 33">
      <a:dk1>
        <a:srgbClr val="000000"/>
      </a:dk1>
      <a:lt1>
        <a:srgbClr val="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4573</TotalTime>
  <Words>2594</Words>
  <Application>Microsoft Macintosh PowerPoint</Application>
  <PresentationFormat>Widescreen</PresentationFormat>
  <Paragraphs>341</Paragraphs>
  <Slides>29</Slides>
  <Notes>28</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29</vt:i4>
      </vt:variant>
    </vt:vector>
  </HeadingPairs>
  <TitlesOfParts>
    <vt:vector size="45" baseType="lpstr">
      <vt:lpstr>Times</vt:lpstr>
      <vt:lpstr>HEITI SC MEDIUM</vt:lpstr>
      <vt:lpstr>Noto Sans Symbols</vt:lpstr>
      <vt:lpstr>Fira Sans</vt:lpstr>
      <vt:lpstr>Avenir</vt:lpstr>
      <vt:lpstr>Consolas</vt:lpstr>
      <vt:lpstr>HEITI SC MEDIUM</vt:lpstr>
      <vt:lpstr>Comfortaa</vt:lpstr>
      <vt:lpstr>Comic Sans MS</vt:lpstr>
      <vt:lpstr>Wingdings</vt:lpstr>
      <vt:lpstr>Calibri</vt:lpstr>
      <vt:lpstr>Times New Roman</vt:lpstr>
      <vt:lpstr>Courier New</vt:lpstr>
      <vt:lpstr>Arial</vt:lpstr>
      <vt:lpstr>ExploreVTI</vt:lpstr>
      <vt:lpstr>1_ExploreVTI</vt:lpstr>
      <vt:lpstr>DISCUSSING SPECIFIC ENCOUNTERS FOR EASTERN EUROPEAN SCIENTISTS: INVOLVEMENT AND ACCESS TO MEA’S A VARIETY OF REFLECTIONS BASED ON PRACTICE</vt:lpstr>
      <vt:lpstr>PART 1  NETWORKS, INDICATORS OF GENETIC DIVERSITY AND NBSAP</vt:lpstr>
      <vt:lpstr>PowerPoint Presentation</vt:lpstr>
      <vt:lpstr>https://g-bikegenetics.eu/en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PART 2: MONITORING OF GENETIC DIVERSITY   ACCESS AND BENEFIT SHARING   </vt:lpstr>
      <vt:lpstr>UNIVERSITY OF  PRIMORSKA </vt:lpstr>
      <vt:lpstr>Molecular and Computational Ecology Faculty of Mathematics, Natural Sciences and Information Technologies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DISCUSSING SPECIFIC ENCOUNTERS FOR EASTERN EUROPEAN SCIENTISTS: INVOLVEMENT AND ACCESS TO MEA’S A VARIETY OF REFLECTIONS BASED ON PRACTICE</dc:title>
  <dc:creator>AF</dc:creator>
  <cp:lastModifiedBy>Elena Bužan</cp:lastModifiedBy>
  <cp:revision>19</cp:revision>
  <dcterms:created xsi:type="dcterms:W3CDTF">2024-03-14T07:31:57Z</dcterms:created>
  <dcterms:modified xsi:type="dcterms:W3CDTF">2024-03-18T11:03:29Z</dcterms:modified>
</cp:coreProperties>
</file>