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65" r:id="rId4"/>
    <p:sldId id="262" r:id="rId5"/>
    <p:sldId id="305" r:id="rId6"/>
    <p:sldId id="306" r:id="rId7"/>
    <p:sldId id="299" r:id="rId8"/>
    <p:sldId id="302" r:id="rId9"/>
    <p:sldId id="263" r:id="rId10"/>
    <p:sldId id="287" r:id="rId11"/>
    <p:sldId id="289" r:id="rId12"/>
    <p:sldId id="280" r:id="rId13"/>
    <p:sldId id="268" r:id="rId14"/>
    <p:sldId id="267" r:id="rId15"/>
    <p:sldId id="282" r:id="rId16"/>
    <p:sldId id="283" r:id="rId17"/>
    <p:sldId id="284" r:id="rId18"/>
    <p:sldId id="281" r:id="rId19"/>
    <p:sldId id="270" r:id="rId20"/>
    <p:sldId id="273" r:id="rId21"/>
    <p:sldId id="272" r:id="rId22"/>
    <p:sldId id="274" r:id="rId23"/>
    <p:sldId id="275" r:id="rId24"/>
    <p:sldId id="292" r:id="rId25"/>
    <p:sldId id="277" r:id="rId26"/>
    <p:sldId id="291" r:id="rId27"/>
    <p:sldId id="278" r:id="rId28"/>
    <p:sldId id="269" r:id="rId29"/>
    <p:sldId id="286" r:id="rId30"/>
    <p:sldId id="285" r:id="rId31"/>
    <p:sldId id="297" r:id="rId32"/>
    <p:sldId id="2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CC99"/>
    <a:srgbClr val="0000FF"/>
    <a:srgbClr val="FF3300"/>
    <a:srgbClr val="008000"/>
    <a:srgbClr val="FF99FF"/>
    <a:srgbClr val="CC00CC"/>
    <a:srgbClr val="6666FF"/>
    <a:srgbClr val="FF66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365" autoAdjust="0"/>
    <p:restoredTop sz="94660"/>
  </p:normalViewPr>
  <p:slideViewPr>
    <p:cSldViewPr snapToGrid="0">
      <p:cViewPr>
        <p:scale>
          <a:sx n="50" d="100"/>
          <a:sy n="50" d="100"/>
        </p:scale>
        <p:origin x="196"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Lozan" userId="4d2d5523-4cee-435d-8ed8-4e53bb4e4cff" providerId="ADAL" clId="{C8AF4243-13EE-4B88-AAB6-FF92EDC526B8}"/>
    <pc:docChg chg="delSld">
      <pc:chgData name="Angela Lozan" userId="4d2d5523-4cee-435d-8ed8-4e53bb4e4cff" providerId="ADAL" clId="{C8AF4243-13EE-4B88-AAB6-FF92EDC526B8}" dt="2024-03-15T17:56:24.955" v="0" actId="47"/>
      <pc:docMkLst>
        <pc:docMk/>
      </pc:docMkLst>
      <pc:sldChg chg="del">
        <pc:chgData name="Angela Lozan" userId="4d2d5523-4cee-435d-8ed8-4e53bb4e4cff" providerId="ADAL" clId="{C8AF4243-13EE-4B88-AAB6-FF92EDC526B8}" dt="2024-03-15T17:56:24.955" v="0" actId="47"/>
        <pc:sldMkLst>
          <pc:docMk/>
          <pc:sldMk cId="941651470" sldId="29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gif"/><Relationship Id="rId4" Type="http://schemas.openxmlformats.org/officeDocument/2006/relationships/image" Target="../media/image8.png"/></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image" Target="../media/image5.gif"/><Relationship Id="rId4" Type="http://schemas.openxmlformats.org/officeDocument/2006/relationships/image" Target="../media/image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B22467-6C8B-4307-AB68-5599C0292979}"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B5BE7C30-520F-4A5B-9489-35583FE5AE56}">
      <dgm:prSet phldrT="[Tex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dgm:spPr>
      <dgm:t>
        <a:bodyPr/>
        <a:lstStyle/>
        <a:p>
          <a:r>
            <a:rPr lang="en-US" b="1" dirty="0">
              <a:effectLst/>
            </a:rPr>
            <a:t> </a:t>
          </a:r>
          <a:endParaRPr lang="en-US" dirty="0"/>
        </a:p>
      </dgm:t>
    </dgm:pt>
    <dgm:pt modelId="{F2D8F5F4-381F-4A93-BD2C-B07EA9DF1F87}" type="parTrans" cxnId="{549BCA2C-6997-4BB9-AC61-060B6A033067}">
      <dgm:prSet/>
      <dgm:spPr/>
      <dgm:t>
        <a:bodyPr/>
        <a:lstStyle/>
        <a:p>
          <a:endParaRPr lang="en-US"/>
        </a:p>
      </dgm:t>
    </dgm:pt>
    <dgm:pt modelId="{A6F27F17-F8F3-4666-BDFE-69AADF5534E7}" type="sibTrans" cxnId="{549BCA2C-6997-4BB9-AC61-060B6A033067}">
      <dgm:prSet/>
      <dgm:spPr/>
      <dgm:t>
        <a:bodyPr/>
        <a:lstStyle/>
        <a:p>
          <a:endParaRPr lang="en-US"/>
        </a:p>
      </dgm:t>
    </dgm:pt>
    <dgm:pt modelId="{691AFB41-C0C4-4978-9261-1733BBDC2067}">
      <dgm:prSet phldrT="[Text]"/>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dgm:spPr>
      <dgm:t>
        <a:bodyPr/>
        <a:lstStyle/>
        <a:p>
          <a:r>
            <a:rPr lang="en-US" b="1" dirty="0">
              <a:effectLst/>
            </a:rPr>
            <a:t> </a:t>
          </a:r>
          <a:endParaRPr lang="en-US" b="1" dirty="0"/>
        </a:p>
      </dgm:t>
    </dgm:pt>
    <dgm:pt modelId="{C0D9EE1D-01CA-49D5-A2EB-942010D589C9}" type="parTrans" cxnId="{7C3AD83F-9140-4B14-B617-2CB9F1DEC2B2}">
      <dgm:prSet/>
      <dgm:spPr/>
      <dgm:t>
        <a:bodyPr/>
        <a:lstStyle/>
        <a:p>
          <a:endParaRPr lang="en-US"/>
        </a:p>
      </dgm:t>
    </dgm:pt>
    <dgm:pt modelId="{E01E5D30-B4C4-4046-9687-E40B55ED194F}" type="sibTrans" cxnId="{7C3AD83F-9140-4B14-B617-2CB9F1DEC2B2}">
      <dgm:prSet/>
      <dgm:spPr/>
      <dgm:t>
        <a:bodyPr/>
        <a:lstStyle/>
        <a:p>
          <a:endParaRPr lang="en-US"/>
        </a:p>
      </dgm:t>
    </dgm:pt>
    <dgm:pt modelId="{0495DFA1-69B8-4D7E-8AFF-737A1DE251AF}">
      <dgm:prSet phldrT="[Text]"/>
      <dgm:spPr>
        <a:blipFill rotWithShape="0">
          <a:blip xmlns:r="http://schemas.openxmlformats.org/officeDocument/2006/relationships" r:embed="rId3"/>
          <a:srcRect/>
          <a:stretch>
            <a:fillRect t="-28000" b="-28000"/>
          </a:stretch>
        </a:blipFill>
      </dgm:spPr>
      <dgm:t>
        <a:bodyPr/>
        <a:lstStyle/>
        <a:p>
          <a:r>
            <a:rPr lang="en-US" b="1" dirty="0">
              <a:effectLst/>
            </a:rPr>
            <a:t> </a:t>
          </a:r>
          <a:endParaRPr lang="en-US" b="1" dirty="0"/>
        </a:p>
      </dgm:t>
    </dgm:pt>
    <dgm:pt modelId="{9E8E780E-CFEF-4F7E-BA71-823BBD74347B}" type="parTrans" cxnId="{B4F47C40-3C3C-4AE7-B4DC-54CAA2FD237B}">
      <dgm:prSet/>
      <dgm:spPr/>
      <dgm:t>
        <a:bodyPr/>
        <a:lstStyle/>
        <a:p>
          <a:endParaRPr lang="en-US"/>
        </a:p>
      </dgm:t>
    </dgm:pt>
    <dgm:pt modelId="{65906DB3-1E47-47CA-B395-143FDF6477E4}" type="sibTrans" cxnId="{B4F47C40-3C3C-4AE7-B4DC-54CAA2FD237B}">
      <dgm:prSet/>
      <dgm:spPr/>
      <dgm:t>
        <a:bodyPr/>
        <a:lstStyle/>
        <a:p>
          <a:endParaRPr lang="en-US"/>
        </a:p>
      </dgm:t>
    </dgm:pt>
    <dgm:pt modelId="{1B3581CD-F516-44CB-A0D3-5CB25F1A1127}">
      <dgm:prSet phldrT="[Text]"/>
      <dgm:spPr>
        <a:blipFill rotWithShape="0">
          <a:blip xmlns:r="http://schemas.openxmlformats.org/officeDocument/2006/relationships" r:embed="rId4"/>
          <a:srcRect/>
          <a:stretch>
            <a:fillRect t="-28000" b="-28000"/>
          </a:stretch>
        </a:blipFill>
      </dgm:spPr>
      <dgm:t>
        <a:bodyPr/>
        <a:lstStyle/>
        <a:p>
          <a:r>
            <a:rPr lang="en-US" b="1" dirty="0">
              <a:effectLst/>
            </a:rPr>
            <a:t>  </a:t>
          </a:r>
          <a:endParaRPr lang="en-US" b="1" dirty="0"/>
        </a:p>
      </dgm:t>
    </dgm:pt>
    <dgm:pt modelId="{5866C5E5-F070-48B1-BBF2-309945224086}" type="sibTrans" cxnId="{C327CFD1-B0C0-4821-9FD3-FC3E1B7DADD9}">
      <dgm:prSet/>
      <dgm:spPr/>
      <dgm:t>
        <a:bodyPr/>
        <a:lstStyle/>
        <a:p>
          <a:endParaRPr lang="en-US"/>
        </a:p>
      </dgm:t>
    </dgm:pt>
    <dgm:pt modelId="{CD67CC91-663D-472B-9664-97A9AE67B52D}" type="parTrans" cxnId="{C327CFD1-B0C0-4821-9FD3-FC3E1B7DADD9}">
      <dgm:prSet/>
      <dgm:spPr/>
      <dgm:t>
        <a:bodyPr/>
        <a:lstStyle/>
        <a:p>
          <a:endParaRPr lang="en-US"/>
        </a:p>
      </dgm:t>
    </dgm:pt>
    <dgm:pt modelId="{F5016638-1939-4E5D-A980-EF6B4EF75647}" type="pres">
      <dgm:prSet presAssocID="{2FB22467-6C8B-4307-AB68-5599C0292979}" presName="diagram" presStyleCnt="0">
        <dgm:presLayoutVars>
          <dgm:dir/>
          <dgm:resizeHandles val="exact"/>
        </dgm:presLayoutVars>
      </dgm:prSet>
      <dgm:spPr/>
    </dgm:pt>
    <dgm:pt modelId="{E02D8EDB-68F4-4758-B76A-2C7B35F9AAD5}" type="pres">
      <dgm:prSet presAssocID="{B5BE7C30-520F-4A5B-9489-35583FE5AE56}" presName="node" presStyleLbl="node1" presStyleIdx="0" presStyleCnt="4" custScaleY="195505" custLinFactNeighborX="6834" custLinFactNeighborY="-3897">
        <dgm:presLayoutVars>
          <dgm:bulletEnabled val="1"/>
        </dgm:presLayoutVars>
      </dgm:prSet>
      <dgm:spPr/>
    </dgm:pt>
    <dgm:pt modelId="{59505EFF-10AD-418B-BCA2-71B66EAB1528}" type="pres">
      <dgm:prSet presAssocID="{A6F27F17-F8F3-4666-BDFE-69AADF5534E7}" presName="sibTrans" presStyleLbl="sibTrans2D1" presStyleIdx="0" presStyleCnt="3"/>
      <dgm:spPr/>
    </dgm:pt>
    <dgm:pt modelId="{40BD6929-0EA2-41CC-B44C-099DCCAA7B8F}" type="pres">
      <dgm:prSet presAssocID="{A6F27F17-F8F3-4666-BDFE-69AADF5534E7}" presName="connectorText" presStyleLbl="sibTrans2D1" presStyleIdx="0" presStyleCnt="3"/>
      <dgm:spPr/>
    </dgm:pt>
    <dgm:pt modelId="{FD95FE22-065A-46D9-B63F-144411F9C5DD}" type="pres">
      <dgm:prSet presAssocID="{691AFB41-C0C4-4978-9261-1733BBDC2067}" presName="node" presStyleLbl="node1" presStyleIdx="1" presStyleCnt="4" custScaleY="194421">
        <dgm:presLayoutVars>
          <dgm:bulletEnabled val="1"/>
        </dgm:presLayoutVars>
      </dgm:prSet>
      <dgm:spPr/>
    </dgm:pt>
    <dgm:pt modelId="{0EA7BA6D-27C2-44CC-A825-584E4A31A683}" type="pres">
      <dgm:prSet presAssocID="{E01E5D30-B4C4-4046-9687-E40B55ED194F}" presName="sibTrans" presStyleLbl="sibTrans2D1" presStyleIdx="1" presStyleCnt="3" custAng="19130513" custScaleX="82587" custLinFactX="100000" custLinFactNeighborX="143055" custLinFactNeighborY="-9709"/>
      <dgm:spPr/>
    </dgm:pt>
    <dgm:pt modelId="{068C98F1-A840-481C-8079-AE4452EE8E1C}" type="pres">
      <dgm:prSet presAssocID="{E01E5D30-B4C4-4046-9687-E40B55ED194F}" presName="connectorText" presStyleLbl="sibTrans2D1" presStyleIdx="1" presStyleCnt="3"/>
      <dgm:spPr/>
    </dgm:pt>
    <dgm:pt modelId="{D5B28FBC-30BD-4AC2-BFE0-A203D6C30EF8}" type="pres">
      <dgm:prSet presAssocID="{1B3581CD-F516-44CB-A0D3-5CB25F1A1127}" presName="node" presStyleLbl="node1" presStyleIdx="2" presStyleCnt="4" custScaleX="104332" custScaleY="220350" custLinFactX="-31626" custLinFactNeighborX="-100000" custLinFactNeighborY="-21276">
        <dgm:presLayoutVars>
          <dgm:bulletEnabled val="1"/>
        </dgm:presLayoutVars>
      </dgm:prSet>
      <dgm:spPr/>
    </dgm:pt>
    <dgm:pt modelId="{738AD2C6-1977-4D04-ADE6-803915C25E5E}" type="pres">
      <dgm:prSet presAssocID="{5866C5E5-F070-48B1-BBF2-309945224086}" presName="sibTrans" presStyleLbl="sibTrans2D1" presStyleIdx="2" presStyleCnt="3" custAng="5316437" custScaleX="114287" custLinFactX="-200000" custLinFactY="-128906" custLinFactNeighborX="-240767" custLinFactNeighborY="-200000"/>
      <dgm:spPr/>
    </dgm:pt>
    <dgm:pt modelId="{872FED09-9674-4971-8DFB-E6FC7073B5B0}" type="pres">
      <dgm:prSet presAssocID="{5866C5E5-F070-48B1-BBF2-309945224086}" presName="connectorText" presStyleLbl="sibTrans2D1" presStyleIdx="2" presStyleCnt="3"/>
      <dgm:spPr/>
    </dgm:pt>
    <dgm:pt modelId="{086DDB73-7270-41AD-9F00-B1EF628157BF}" type="pres">
      <dgm:prSet presAssocID="{0495DFA1-69B8-4D7E-8AFF-737A1DE251AF}" presName="node" presStyleLbl="node1" presStyleIdx="3" presStyleCnt="4" custScaleY="223897" custLinFactX="43002" custLinFactNeighborX="100000" custLinFactNeighborY="-20146">
        <dgm:presLayoutVars>
          <dgm:bulletEnabled val="1"/>
        </dgm:presLayoutVars>
      </dgm:prSet>
      <dgm:spPr/>
    </dgm:pt>
  </dgm:ptLst>
  <dgm:cxnLst>
    <dgm:cxn modelId="{2E48D710-D58D-45D3-A472-CFA4AB32E3D4}" type="presOf" srcId="{5866C5E5-F070-48B1-BBF2-309945224086}" destId="{872FED09-9674-4971-8DFB-E6FC7073B5B0}" srcOrd="1" destOrd="0" presId="urn:microsoft.com/office/officeart/2005/8/layout/process5"/>
    <dgm:cxn modelId="{C81E2D15-24DA-4980-BA1A-9FB4E99CDE06}" type="presOf" srcId="{A6F27F17-F8F3-4666-BDFE-69AADF5534E7}" destId="{40BD6929-0EA2-41CC-B44C-099DCCAA7B8F}" srcOrd="1" destOrd="0" presId="urn:microsoft.com/office/officeart/2005/8/layout/process5"/>
    <dgm:cxn modelId="{17092117-E72D-46FE-9C9C-ED071390F970}" type="presOf" srcId="{A6F27F17-F8F3-4666-BDFE-69AADF5534E7}" destId="{59505EFF-10AD-418B-BCA2-71B66EAB1528}" srcOrd="0" destOrd="0" presId="urn:microsoft.com/office/officeart/2005/8/layout/process5"/>
    <dgm:cxn modelId="{549BCA2C-6997-4BB9-AC61-060B6A033067}" srcId="{2FB22467-6C8B-4307-AB68-5599C0292979}" destId="{B5BE7C30-520F-4A5B-9489-35583FE5AE56}" srcOrd="0" destOrd="0" parTransId="{F2D8F5F4-381F-4A93-BD2C-B07EA9DF1F87}" sibTransId="{A6F27F17-F8F3-4666-BDFE-69AADF5534E7}"/>
    <dgm:cxn modelId="{7C3AD83F-9140-4B14-B617-2CB9F1DEC2B2}" srcId="{2FB22467-6C8B-4307-AB68-5599C0292979}" destId="{691AFB41-C0C4-4978-9261-1733BBDC2067}" srcOrd="1" destOrd="0" parTransId="{C0D9EE1D-01CA-49D5-A2EB-942010D589C9}" sibTransId="{E01E5D30-B4C4-4046-9687-E40B55ED194F}"/>
    <dgm:cxn modelId="{B4F47C40-3C3C-4AE7-B4DC-54CAA2FD237B}" srcId="{2FB22467-6C8B-4307-AB68-5599C0292979}" destId="{0495DFA1-69B8-4D7E-8AFF-737A1DE251AF}" srcOrd="3" destOrd="0" parTransId="{9E8E780E-CFEF-4F7E-BA71-823BBD74347B}" sibTransId="{65906DB3-1E47-47CA-B395-143FDF6477E4}"/>
    <dgm:cxn modelId="{0E23CF5C-0E47-4418-ADDB-8BB532F7AE57}" type="presOf" srcId="{B5BE7C30-520F-4A5B-9489-35583FE5AE56}" destId="{E02D8EDB-68F4-4758-B76A-2C7B35F9AAD5}" srcOrd="0" destOrd="0" presId="urn:microsoft.com/office/officeart/2005/8/layout/process5"/>
    <dgm:cxn modelId="{BECA8366-4288-41EB-A38D-1A1391D82705}" type="presOf" srcId="{0495DFA1-69B8-4D7E-8AFF-737A1DE251AF}" destId="{086DDB73-7270-41AD-9F00-B1EF628157BF}" srcOrd="0" destOrd="0" presId="urn:microsoft.com/office/officeart/2005/8/layout/process5"/>
    <dgm:cxn modelId="{2E05D267-8B38-4309-9203-6FE8AB552A00}" type="presOf" srcId="{691AFB41-C0C4-4978-9261-1733BBDC2067}" destId="{FD95FE22-065A-46D9-B63F-144411F9C5DD}" srcOrd="0" destOrd="0" presId="urn:microsoft.com/office/officeart/2005/8/layout/process5"/>
    <dgm:cxn modelId="{F72A586C-7F81-4CBE-96BF-0DB310236145}" type="presOf" srcId="{2FB22467-6C8B-4307-AB68-5599C0292979}" destId="{F5016638-1939-4E5D-A980-EF6B4EF75647}" srcOrd="0" destOrd="0" presId="urn:microsoft.com/office/officeart/2005/8/layout/process5"/>
    <dgm:cxn modelId="{5E6B3951-3DCC-4EAD-A805-250F5A8FF02C}" type="presOf" srcId="{5866C5E5-F070-48B1-BBF2-309945224086}" destId="{738AD2C6-1977-4D04-ADE6-803915C25E5E}" srcOrd="0" destOrd="0" presId="urn:microsoft.com/office/officeart/2005/8/layout/process5"/>
    <dgm:cxn modelId="{41547789-FAD5-4889-92B9-8D9C93939A82}" type="presOf" srcId="{E01E5D30-B4C4-4046-9687-E40B55ED194F}" destId="{0EA7BA6D-27C2-44CC-A825-584E4A31A683}" srcOrd="0" destOrd="0" presId="urn:microsoft.com/office/officeart/2005/8/layout/process5"/>
    <dgm:cxn modelId="{033D1E91-0368-425E-8AF6-DCAC1C6CF9CC}" type="presOf" srcId="{1B3581CD-F516-44CB-A0D3-5CB25F1A1127}" destId="{D5B28FBC-30BD-4AC2-BFE0-A203D6C30EF8}" srcOrd="0" destOrd="0" presId="urn:microsoft.com/office/officeart/2005/8/layout/process5"/>
    <dgm:cxn modelId="{91DF9ACB-634F-4EFD-866F-8264F6183E95}" type="presOf" srcId="{E01E5D30-B4C4-4046-9687-E40B55ED194F}" destId="{068C98F1-A840-481C-8079-AE4452EE8E1C}" srcOrd="1" destOrd="0" presId="urn:microsoft.com/office/officeart/2005/8/layout/process5"/>
    <dgm:cxn modelId="{C327CFD1-B0C0-4821-9FD3-FC3E1B7DADD9}" srcId="{2FB22467-6C8B-4307-AB68-5599C0292979}" destId="{1B3581CD-F516-44CB-A0D3-5CB25F1A1127}" srcOrd="2" destOrd="0" parTransId="{CD67CC91-663D-472B-9664-97A9AE67B52D}" sibTransId="{5866C5E5-F070-48B1-BBF2-309945224086}"/>
    <dgm:cxn modelId="{CBCFD220-FAC6-4E4F-8918-6B0584E29DB2}" type="presParOf" srcId="{F5016638-1939-4E5D-A980-EF6B4EF75647}" destId="{E02D8EDB-68F4-4758-B76A-2C7B35F9AAD5}" srcOrd="0" destOrd="0" presId="urn:microsoft.com/office/officeart/2005/8/layout/process5"/>
    <dgm:cxn modelId="{069B7DE3-D951-43A8-AC89-DF60C4B43BA6}" type="presParOf" srcId="{F5016638-1939-4E5D-A980-EF6B4EF75647}" destId="{59505EFF-10AD-418B-BCA2-71B66EAB1528}" srcOrd="1" destOrd="0" presId="urn:microsoft.com/office/officeart/2005/8/layout/process5"/>
    <dgm:cxn modelId="{536B7AEF-A1CB-45FA-BB19-04AD3DCB98C4}" type="presParOf" srcId="{59505EFF-10AD-418B-BCA2-71B66EAB1528}" destId="{40BD6929-0EA2-41CC-B44C-099DCCAA7B8F}" srcOrd="0" destOrd="0" presId="urn:microsoft.com/office/officeart/2005/8/layout/process5"/>
    <dgm:cxn modelId="{D8CEA29E-AA09-4906-8019-D102B319DCD9}" type="presParOf" srcId="{F5016638-1939-4E5D-A980-EF6B4EF75647}" destId="{FD95FE22-065A-46D9-B63F-144411F9C5DD}" srcOrd="2" destOrd="0" presId="urn:microsoft.com/office/officeart/2005/8/layout/process5"/>
    <dgm:cxn modelId="{EE89151F-5FDE-440E-9F94-8D21648CF6ED}" type="presParOf" srcId="{F5016638-1939-4E5D-A980-EF6B4EF75647}" destId="{0EA7BA6D-27C2-44CC-A825-584E4A31A683}" srcOrd="3" destOrd="0" presId="urn:microsoft.com/office/officeart/2005/8/layout/process5"/>
    <dgm:cxn modelId="{B7C1AAD2-E2C1-4774-B74B-38C83F534C55}" type="presParOf" srcId="{0EA7BA6D-27C2-44CC-A825-584E4A31A683}" destId="{068C98F1-A840-481C-8079-AE4452EE8E1C}" srcOrd="0" destOrd="0" presId="urn:microsoft.com/office/officeart/2005/8/layout/process5"/>
    <dgm:cxn modelId="{26027431-C511-456B-9E88-68F7285DCDC0}" type="presParOf" srcId="{F5016638-1939-4E5D-A980-EF6B4EF75647}" destId="{D5B28FBC-30BD-4AC2-BFE0-A203D6C30EF8}" srcOrd="4" destOrd="0" presId="urn:microsoft.com/office/officeart/2005/8/layout/process5"/>
    <dgm:cxn modelId="{554895FD-B060-4826-BCEC-64EF1933A0B1}" type="presParOf" srcId="{F5016638-1939-4E5D-A980-EF6B4EF75647}" destId="{738AD2C6-1977-4D04-ADE6-803915C25E5E}" srcOrd="5" destOrd="0" presId="urn:microsoft.com/office/officeart/2005/8/layout/process5"/>
    <dgm:cxn modelId="{E1ED0F50-C210-4B44-A82A-A74A43169693}" type="presParOf" srcId="{738AD2C6-1977-4D04-ADE6-803915C25E5E}" destId="{872FED09-9674-4971-8DFB-E6FC7073B5B0}" srcOrd="0" destOrd="0" presId="urn:microsoft.com/office/officeart/2005/8/layout/process5"/>
    <dgm:cxn modelId="{A597AB7A-1A30-4F23-B7FF-0E1359B35762}" type="presParOf" srcId="{F5016638-1939-4E5D-A980-EF6B4EF75647}" destId="{086DDB73-7270-41AD-9F00-B1EF628157BF}"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18946D-67CE-429A-A563-A1E337C5297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51E583E-5F19-442C-AFF8-C6533AF7A1BB}">
      <dgm:prSet/>
      <dgm:spPr/>
      <dgm:t>
        <a:bodyPr/>
        <a:lstStyle/>
        <a:p>
          <a:pPr>
            <a:lnSpc>
              <a:spcPct val="100000"/>
            </a:lnSpc>
          </a:pPr>
          <a:r>
            <a:rPr lang="en-US" b="0" i="0">
              <a:latin typeface="Amasis MT Pro Medium" panose="02040604050005020304" pitchFamily="18" charset="0"/>
            </a:rPr>
            <a:t>National Biodiversity Strategies and Action Plans (NBSAPs)</a:t>
          </a:r>
          <a:endParaRPr lang="en-US">
            <a:latin typeface="Amasis MT Pro Medium" panose="02040604050005020304" pitchFamily="18" charset="0"/>
          </a:endParaRPr>
        </a:p>
      </dgm:t>
    </dgm:pt>
    <dgm:pt modelId="{DA1C2BFF-FAD8-4656-840F-FA12C4D1176F}" type="parTrans" cxnId="{F0338162-FD0B-4AC8-BE8B-BB116FC6DEF4}">
      <dgm:prSet/>
      <dgm:spPr/>
      <dgm:t>
        <a:bodyPr/>
        <a:lstStyle/>
        <a:p>
          <a:endParaRPr lang="en-US">
            <a:latin typeface="Amasis MT Pro Medium" panose="02040604050005020304" pitchFamily="18" charset="0"/>
          </a:endParaRPr>
        </a:p>
      </dgm:t>
    </dgm:pt>
    <dgm:pt modelId="{4B741894-5654-4AAA-AD55-C934FF7ED9CC}" type="sibTrans" cxnId="{F0338162-FD0B-4AC8-BE8B-BB116FC6DEF4}">
      <dgm:prSet/>
      <dgm:spPr/>
      <dgm:t>
        <a:bodyPr/>
        <a:lstStyle/>
        <a:p>
          <a:pPr>
            <a:lnSpc>
              <a:spcPct val="100000"/>
            </a:lnSpc>
          </a:pPr>
          <a:endParaRPr lang="en-US">
            <a:latin typeface="Amasis MT Pro Medium" panose="02040604050005020304" pitchFamily="18" charset="0"/>
          </a:endParaRPr>
        </a:p>
      </dgm:t>
    </dgm:pt>
    <dgm:pt modelId="{C73D8593-1046-4F30-8376-CBEBF6DF6F6B}">
      <dgm:prSet/>
      <dgm:spPr/>
      <dgm:t>
        <a:bodyPr/>
        <a:lstStyle/>
        <a:p>
          <a:pPr>
            <a:lnSpc>
              <a:spcPct val="100000"/>
            </a:lnSpc>
          </a:pPr>
          <a:r>
            <a:rPr lang="en-US" b="0" i="0">
              <a:latin typeface="Amasis MT Pro Medium" panose="02040604050005020304" pitchFamily="18" charset="0"/>
            </a:rPr>
            <a:t>National Reports</a:t>
          </a:r>
          <a:endParaRPr lang="en-US">
            <a:latin typeface="Amasis MT Pro Medium" panose="02040604050005020304" pitchFamily="18" charset="0"/>
          </a:endParaRPr>
        </a:p>
      </dgm:t>
    </dgm:pt>
    <dgm:pt modelId="{C9D532A3-5BAC-481B-8873-2E4BF41E0A6B}" type="parTrans" cxnId="{637A8425-03B6-4AB9-86A9-2BC07E3176DC}">
      <dgm:prSet/>
      <dgm:spPr/>
      <dgm:t>
        <a:bodyPr/>
        <a:lstStyle/>
        <a:p>
          <a:endParaRPr lang="en-US">
            <a:latin typeface="Amasis MT Pro Medium" panose="02040604050005020304" pitchFamily="18" charset="0"/>
          </a:endParaRPr>
        </a:p>
      </dgm:t>
    </dgm:pt>
    <dgm:pt modelId="{E6579D36-467A-42B7-B1BC-2989AA18B58E}" type="sibTrans" cxnId="{637A8425-03B6-4AB9-86A9-2BC07E3176DC}">
      <dgm:prSet/>
      <dgm:spPr/>
      <dgm:t>
        <a:bodyPr/>
        <a:lstStyle/>
        <a:p>
          <a:pPr>
            <a:lnSpc>
              <a:spcPct val="100000"/>
            </a:lnSpc>
          </a:pPr>
          <a:endParaRPr lang="en-US">
            <a:latin typeface="Amasis MT Pro Medium" panose="02040604050005020304" pitchFamily="18" charset="0"/>
          </a:endParaRPr>
        </a:p>
      </dgm:t>
    </dgm:pt>
    <dgm:pt modelId="{6970912E-E96D-4623-BF01-B176AFD935B7}">
      <dgm:prSet/>
      <dgm:spPr/>
      <dgm:t>
        <a:bodyPr/>
        <a:lstStyle/>
        <a:p>
          <a:pPr>
            <a:lnSpc>
              <a:spcPct val="100000"/>
            </a:lnSpc>
          </a:pPr>
          <a:r>
            <a:rPr lang="en-US" b="0" i="0">
              <a:latin typeface="Amasis MT Pro Medium" panose="02040604050005020304" pitchFamily="18" charset="0"/>
            </a:rPr>
            <a:t>Cooperation and Partnerships</a:t>
          </a:r>
          <a:endParaRPr lang="en-US">
            <a:latin typeface="Amasis MT Pro Medium" panose="02040604050005020304" pitchFamily="18" charset="0"/>
          </a:endParaRPr>
        </a:p>
      </dgm:t>
    </dgm:pt>
    <dgm:pt modelId="{8A0F9036-2F16-42A8-AB7B-8608962ABE9F}" type="parTrans" cxnId="{BFF66BE7-C93A-4ED8-8824-A824423D1874}">
      <dgm:prSet/>
      <dgm:spPr/>
      <dgm:t>
        <a:bodyPr/>
        <a:lstStyle/>
        <a:p>
          <a:endParaRPr lang="en-US">
            <a:latin typeface="Amasis MT Pro Medium" panose="02040604050005020304" pitchFamily="18" charset="0"/>
          </a:endParaRPr>
        </a:p>
      </dgm:t>
    </dgm:pt>
    <dgm:pt modelId="{D222C004-93A8-4037-A551-881FF76C85DC}" type="sibTrans" cxnId="{BFF66BE7-C93A-4ED8-8824-A824423D1874}">
      <dgm:prSet/>
      <dgm:spPr/>
      <dgm:t>
        <a:bodyPr/>
        <a:lstStyle/>
        <a:p>
          <a:pPr>
            <a:lnSpc>
              <a:spcPct val="100000"/>
            </a:lnSpc>
          </a:pPr>
          <a:endParaRPr lang="en-US">
            <a:latin typeface="Amasis MT Pro Medium" panose="02040604050005020304" pitchFamily="18" charset="0"/>
          </a:endParaRPr>
        </a:p>
      </dgm:t>
    </dgm:pt>
    <dgm:pt modelId="{66EB3BBE-A6B7-4D95-B35D-189DCB73A14A}">
      <dgm:prSet/>
      <dgm:spPr/>
      <dgm:t>
        <a:bodyPr/>
        <a:lstStyle/>
        <a:p>
          <a:pPr>
            <a:lnSpc>
              <a:spcPct val="100000"/>
            </a:lnSpc>
          </a:pPr>
          <a:r>
            <a:rPr lang="en-US" b="0" i="0">
              <a:latin typeface="Amasis MT Pro Medium" panose="02040604050005020304" pitchFamily="18" charset="0"/>
            </a:rPr>
            <a:t>Financial Resources and Mechanism</a:t>
          </a:r>
          <a:endParaRPr lang="en-US">
            <a:latin typeface="Amasis MT Pro Medium" panose="02040604050005020304" pitchFamily="18" charset="0"/>
          </a:endParaRPr>
        </a:p>
      </dgm:t>
    </dgm:pt>
    <dgm:pt modelId="{5A62617F-E114-4765-8757-38E03D7B7016}" type="parTrans" cxnId="{82AA0A9C-87D8-486C-BE43-2A75C03E8C06}">
      <dgm:prSet/>
      <dgm:spPr/>
      <dgm:t>
        <a:bodyPr/>
        <a:lstStyle/>
        <a:p>
          <a:endParaRPr lang="en-US">
            <a:latin typeface="Amasis MT Pro Medium" panose="02040604050005020304" pitchFamily="18" charset="0"/>
          </a:endParaRPr>
        </a:p>
      </dgm:t>
    </dgm:pt>
    <dgm:pt modelId="{72867602-8F70-4C55-B7AA-23A32C466FF4}" type="sibTrans" cxnId="{82AA0A9C-87D8-486C-BE43-2A75C03E8C06}">
      <dgm:prSet/>
      <dgm:spPr/>
      <dgm:t>
        <a:bodyPr/>
        <a:lstStyle/>
        <a:p>
          <a:pPr>
            <a:lnSpc>
              <a:spcPct val="100000"/>
            </a:lnSpc>
          </a:pPr>
          <a:endParaRPr lang="en-US">
            <a:latin typeface="Amasis MT Pro Medium" panose="02040604050005020304" pitchFamily="18" charset="0"/>
          </a:endParaRPr>
        </a:p>
      </dgm:t>
    </dgm:pt>
    <dgm:pt modelId="{96BCE439-4042-4A6C-9918-CB58CE61218A}">
      <dgm:prSet/>
      <dgm:spPr/>
      <dgm:t>
        <a:bodyPr/>
        <a:lstStyle/>
        <a:p>
          <a:pPr>
            <a:lnSpc>
              <a:spcPct val="100000"/>
            </a:lnSpc>
          </a:pPr>
          <a:r>
            <a:rPr lang="en-US" b="0" i="0">
              <a:latin typeface="Amasis MT Pro Medium" panose="02040604050005020304" pitchFamily="18" charset="0"/>
            </a:rPr>
            <a:t>Clearing-House Mechanism</a:t>
          </a:r>
          <a:endParaRPr lang="en-US">
            <a:latin typeface="Amasis MT Pro Medium" panose="02040604050005020304" pitchFamily="18" charset="0"/>
          </a:endParaRPr>
        </a:p>
      </dgm:t>
    </dgm:pt>
    <dgm:pt modelId="{A599013E-0502-4E44-B731-F3E7D982B6BC}" type="parTrans" cxnId="{1DCD2687-744B-4999-B65C-12247CAB904A}">
      <dgm:prSet/>
      <dgm:spPr/>
      <dgm:t>
        <a:bodyPr/>
        <a:lstStyle/>
        <a:p>
          <a:endParaRPr lang="en-US">
            <a:latin typeface="Amasis MT Pro Medium" panose="02040604050005020304" pitchFamily="18" charset="0"/>
          </a:endParaRPr>
        </a:p>
      </dgm:t>
    </dgm:pt>
    <dgm:pt modelId="{76A17A94-F14B-450E-8034-9F06FA078BDF}" type="sibTrans" cxnId="{1DCD2687-744B-4999-B65C-12247CAB904A}">
      <dgm:prSet/>
      <dgm:spPr/>
      <dgm:t>
        <a:bodyPr/>
        <a:lstStyle/>
        <a:p>
          <a:pPr>
            <a:lnSpc>
              <a:spcPct val="100000"/>
            </a:lnSpc>
          </a:pPr>
          <a:endParaRPr lang="en-US">
            <a:latin typeface="Amasis MT Pro Medium" panose="02040604050005020304" pitchFamily="18" charset="0"/>
          </a:endParaRPr>
        </a:p>
      </dgm:t>
    </dgm:pt>
    <dgm:pt modelId="{02C58D17-A348-42C2-9695-93A3EA926333}">
      <dgm:prSet/>
      <dgm:spPr/>
      <dgm:t>
        <a:bodyPr/>
        <a:lstStyle/>
        <a:p>
          <a:pPr>
            <a:lnSpc>
              <a:spcPct val="100000"/>
            </a:lnSpc>
          </a:pPr>
          <a:r>
            <a:rPr lang="en-US" b="0" i="0">
              <a:latin typeface="Amasis MT Pro Medium" panose="02040604050005020304" pitchFamily="18" charset="0"/>
            </a:rPr>
            <a:t>Biosafety Clearing-House</a:t>
          </a:r>
          <a:endParaRPr lang="en-US">
            <a:latin typeface="Amasis MT Pro Medium" panose="02040604050005020304" pitchFamily="18" charset="0"/>
          </a:endParaRPr>
        </a:p>
      </dgm:t>
    </dgm:pt>
    <dgm:pt modelId="{73D063D4-701E-4B95-833B-C0322EB6C395}" type="parTrans" cxnId="{74E3516F-99C6-40D1-B54B-1114F3F142F9}">
      <dgm:prSet/>
      <dgm:spPr/>
      <dgm:t>
        <a:bodyPr/>
        <a:lstStyle/>
        <a:p>
          <a:endParaRPr lang="en-US">
            <a:latin typeface="Amasis MT Pro Medium" panose="02040604050005020304" pitchFamily="18" charset="0"/>
          </a:endParaRPr>
        </a:p>
      </dgm:t>
    </dgm:pt>
    <dgm:pt modelId="{0A1EF054-22C3-4A8A-807C-FF3C0CACD205}" type="sibTrans" cxnId="{74E3516F-99C6-40D1-B54B-1114F3F142F9}">
      <dgm:prSet/>
      <dgm:spPr/>
      <dgm:t>
        <a:bodyPr/>
        <a:lstStyle/>
        <a:p>
          <a:pPr>
            <a:lnSpc>
              <a:spcPct val="100000"/>
            </a:lnSpc>
          </a:pPr>
          <a:endParaRPr lang="en-US">
            <a:latin typeface="Amasis MT Pro Medium" panose="02040604050005020304" pitchFamily="18" charset="0"/>
          </a:endParaRPr>
        </a:p>
      </dgm:t>
    </dgm:pt>
    <dgm:pt modelId="{05D73EAA-7B0A-4B26-9B56-2705311BCA50}">
      <dgm:prSet/>
      <dgm:spPr/>
      <dgm:t>
        <a:bodyPr/>
        <a:lstStyle/>
        <a:p>
          <a:pPr>
            <a:lnSpc>
              <a:spcPct val="100000"/>
            </a:lnSpc>
          </a:pPr>
          <a:r>
            <a:rPr lang="en-US" b="0" i="0">
              <a:latin typeface="Amasis MT Pro Medium" panose="02040604050005020304" pitchFamily="18" charset="0"/>
            </a:rPr>
            <a:t>LifeWeb for Financing Protected Areas</a:t>
          </a:r>
          <a:endParaRPr lang="en-US">
            <a:latin typeface="Amasis MT Pro Medium" panose="02040604050005020304" pitchFamily="18" charset="0"/>
          </a:endParaRPr>
        </a:p>
      </dgm:t>
    </dgm:pt>
    <dgm:pt modelId="{1CE4C1F2-E007-43D2-95D0-14CA80FF2C0A}" type="parTrans" cxnId="{A3860D19-FEDF-47A2-88A2-1CE7630070D0}">
      <dgm:prSet/>
      <dgm:spPr/>
      <dgm:t>
        <a:bodyPr/>
        <a:lstStyle/>
        <a:p>
          <a:endParaRPr lang="en-US">
            <a:latin typeface="Amasis MT Pro Medium" panose="02040604050005020304" pitchFamily="18" charset="0"/>
          </a:endParaRPr>
        </a:p>
      </dgm:t>
    </dgm:pt>
    <dgm:pt modelId="{57F37C58-B8C5-4DB1-A84B-1EDBB39BE0D5}" type="sibTrans" cxnId="{A3860D19-FEDF-47A2-88A2-1CE7630070D0}">
      <dgm:prSet/>
      <dgm:spPr/>
      <dgm:t>
        <a:bodyPr/>
        <a:lstStyle/>
        <a:p>
          <a:endParaRPr lang="en-US">
            <a:latin typeface="Amasis MT Pro Medium" panose="02040604050005020304" pitchFamily="18" charset="0"/>
          </a:endParaRPr>
        </a:p>
      </dgm:t>
    </dgm:pt>
    <dgm:pt modelId="{3D9CFFF0-F1B4-4C8A-8DD8-40EF1DADF0AB}" type="pres">
      <dgm:prSet presAssocID="{6818946D-67CE-429A-A563-A1E337C52975}" presName="root" presStyleCnt="0">
        <dgm:presLayoutVars>
          <dgm:dir/>
          <dgm:resizeHandles val="exact"/>
        </dgm:presLayoutVars>
      </dgm:prSet>
      <dgm:spPr/>
    </dgm:pt>
    <dgm:pt modelId="{FAF705C9-5614-4C24-B280-86F8E734C108}" type="pres">
      <dgm:prSet presAssocID="{6818946D-67CE-429A-A563-A1E337C52975}" presName="container" presStyleCnt="0">
        <dgm:presLayoutVars>
          <dgm:dir/>
          <dgm:resizeHandles val="exact"/>
        </dgm:presLayoutVars>
      </dgm:prSet>
      <dgm:spPr/>
    </dgm:pt>
    <dgm:pt modelId="{4B1265CD-E51A-4E28-9095-BD90702630E2}" type="pres">
      <dgm:prSet presAssocID="{351E583E-5F19-442C-AFF8-C6533AF7A1BB}" presName="compNode" presStyleCnt="0"/>
      <dgm:spPr/>
    </dgm:pt>
    <dgm:pt modelId="{2CCB316A-803F-46B7-A1D1-FEDD6D1B4D0B}" type="pres">
      <dgm:prSet presAssocID="{351E583E-5F19-442C-AFF8-C6533AF7A1BB}" presName="iconBgRect" presStyleLbl="bgShp" presStyleIdx="0" presStyleCnt="7"/>
      <dgm:spPr/>
    </dgm:pt>
    <dgm:pt modelId="{95DEA3C2-E3B9-4CE5-8089-F9B196C86150}" type="pres">
      <dgm:prSet presAssocID="{351E583E-5F19-442C-AFF8-C6533AF7A1B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 tree"/>
        </a:ext>
      </dgm:extLst>
    </dgm:pt>
    <dgm:pt modelId="{065F6AFA-E488-4C09-BDF3-4BEA4396A3E3}" type="pres">
      <dgm:prSet presAssocID="{351E583E-5F19-442C-AFF8-C6533AF7A1BB}" presName="spaceRect" presStyleCnt="0"/>
      <dgm:spPr/>
    </dgm:pt>
    <dgm:pt modelId="{C80D9C3A-146B-4AE8-80D7-5CE7623F3EFF}" type="pres">
      <dgm:prSet presAssocID="{351E583E-5F19-442C-AFF8-C6533AF7A1BB}" presName="textRect" presStyleLbl="revTx" presStyleIdx="0" presStyleCnt="7">
        <dgm:presLayoutVars>
          <dgm:chMax val="1"/>
          <dgm:chPref val="1"/>
        </dgm:presLayoutVars>
      </dgm:prSet>
      <dgm:spPr/>
    </dgm:pt>
    <dgm:pt modelId="{627C18C9-6F6C-4DCE-9BD3-8F5195E3B9A4}" type="pres">
      <dgm:prSet presAssocID="{4B741894-5654-4AAA-AD55-C934FF7ED9CC}" presName="sibTrans" presStyleLbl="sibTrans2D1" presStyleIdx="0" presStyleCnt="0"/>
      <dgm:spPr/>
    </dgm:pt>
    <dgm:pt modelId="{8514E985-1C69-4769-B443-FCB10E1A51B6}" type="pres">
      <dgm:prSet presAssocID="{C73D8593-1046-4F30-8376-CBEBF6DF6F6B}" presName="compNode" presStyleCnt="0"/>
      <dgm:spPr/>
    </dgm:pt>
    <dgm:pt modelId="{5DE384F9-BFD5-419C-8DAD-84215A407C5F}" type="pres">
      <dgm:prSet presAssocID="{C73D8593-1046-4F30-8376-CBEBF6DF6F6B}" presName="iconBgRect" presStyleLbl="bgShp" presStyleIdx="1" presStyleCnt="7"/>
      <dgm:spPr/>
    </dgm:pt>
    <dgm:pt modelId="{5FA2B0E8-2E7F-4330-AD75-4164D41C97A6}" type="pres">
      <dgm:prSet presAssocID="{C73D8593-1046-4F30-8376-CBEBF6DF6F6B}"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E2AED087-9450-415D-B8BD-ACC93B49A05E}" type="pres">
      <dgm:prSet presAssocID="{C73D8593-1046-4F30-8376-CBEBF6DF6F6B}" presName="spaceRect" presStyleCnt="0"/>
      <dgm:spPr/>
    </dgm:pt>
    <dgm:pt modelId="{075DAE99-867B-4EC8-8DD2-AAE172C860A7}" type="pres">
      <dgm:prSet presAssocID="{C73D8593-1046-4F30-8376-CBEBF6DF6F6B}" presName="textRect" presStyleLbl="revTx" presStyleIdx="1" presStyleCnt="7">
        <dgm:presLayoutVars>
          <dgm:chMax val="1"/>
          <dgm:chPref val="1"/>
        </dgm:presLayoutVars>
      </dgm:prSet>
      <dgm:spPr/>
    </dgm:pt>
    <dgm:pt modelId="{BEA9FD84-15C0-48B3-AF96-192F95A61B89}" type="pres">
      <dgm:prSet presAssocID="{E6579D36-467A-42B7-B1BC-2989AA18B58E}" presName="sibTrans" presStyleLbl="sibTrans2D1" presStyleIdx="0" presStyleCnt="0"/>
      <dgm:spPr/>
    </dgm:pt>
    <dgm:pt modelId="{BB846762-6BC7-4B2C-9530-7E855597B793}" type="pres">
      <dgm:prSet presAssocID="{6970912E-E96D-4623-BF01-B176AFD935B7}" presName="compNode" presStyleCnt="0"/>
      <dgm:spPr/>
    </dgm:pt>
    <dgm:pt modelId="{A44E8CB6-865A-4068-A0AC-76248C75FF15}" type="pres">
      <dgm:prSet presAssocID="{6970912E-E96D-4623-BF01-B176AFD935B7}" presName="iconBgRect" presStyleLbl="bgShp" presStyleIdx="2" presStyleCnt="7"/>
      <dgm:spPr/>
    </dgm:pt>
    <dgm:pt modelId="{6AA2CD9A-9871-4BB8-8427-E5028C608588}" type="pres">
      <dgm:prSet presAssocID="{6970912E-E96D-4623-BF01-B176AFD935B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7827FDA8-34D5-41F5-B6FB-078BA324AC11}" type="pres">
      <dgm:prSet presAssocID="{6970912E-E96D-4623-BF01-B176AFD935B7}" presName="spaceRect" presStyleCnt="0"/>
      <dgm:spPr/>
    </dgm:pt>
    <dgm:pt modelId="{FB14599C-7853-4BD3-A96C-3CF2A8D621B0}" type="pres">
      <dgm:prSet presAssocID="{6970912E-E96D-4623-BF01-B176AFD935B7}" presName="textRect" presStyleLbl="revTx" presStyleIdx="2" presStyleCnt="7">
        <dgm:presLayoutVars>
          <dgm:chMax val="1"/>
          <dgm:chPref val="1"/>
        </dgm:presLayoutVars>
      </dgm:prSet>
      <dgm:spPr/>
    </dgm:pt>
    <dgm:pt modelId="{2DACFCFE-8131-4592-A0BB-4FD155FD87A3}" type="pres">
      <dgm:prSet presAssocID="{D222C004-93A8-4037-A551-881FF76C85DC}" presName="sibTrans" presStyleLbl="sibTrans2D1" presStyleIdx="0" presStyleCnt="0"/>
      <dgm:spPr/>
    </dgm:pt>
    <dgm:pt modelId="{DACC457C-52A1-45FB-ABB3-9ED5B674E581}" type="pres">
      <dgm:prSet presAssocID="{66EB3BBE-A6B7-4D95-B35D-189DCB73A14A}" presName="compNode" presStyleCnt="0"/>
      <dgm:spPr/>
    </dgm:pt>
    <dgm:pt modelId="{BF7BD127-D48E-4845-AF06-719853897A92}" type="pres">
      <dgm:prSet presAssocID="{66EB3BBE-A6B7-4D95-B35D-189DCB73A14A}" presName="iconBgRect" presStyleLbl="bgShp" presStyleIdx="3" presStyleCnt="7"/>
      <dgm:spPr/>
    </dgm:pt>
    <dgm:pt modelId="{B761290C-F1A7-44C7-8B12-CD0D15E09925}" type="pres">
      <dgm:prSet presAssocID="{66EB3BBE-A6B7-4D95-B35D-189DCB73A14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9BC26453-65BB-4477-8CA3-137FD7B0AA47}" type="pres">
      <dgm:prSet presAssocID="{66EB3BBE-A6B7-4D95-B35D-189DCB73A14A}" presName="spaceRect" presStyleCnt="0"/>
      <dgm:spPr/>
    </dgm:pt>
    <dgm:pt modelId="{95306D6C-5BA3-4041-9996-BE773697A5F4}" type="pres">
      <dgm:prSet presAssocID="{66EB3BBE-A6B7-4D95-B35D-189DCB73A14A}" presName="textRect" presStyleLbl="revTx" presStyleIdx="3" presStyleCnt="7">
        <dgm:presLayoutVars>
          <dgm:chMax val="1"/>
          <dgm:chPref val="1"/>
        </dgm:presLayoutVars>
      </dgm:prSet>
      <dgm:spPr/>
    </dgm:pt>
    <dgm:pt modelId="{B70BB8C1-1261-489A-8427-9F29D7E7535B}" type="pres">
      <dgm:prSet presAssocID="{72867602-8F70-4C55-B7AA-23A32C466FF4}" presName="sibTrans" presStyleLbl="sibTrans2D1" presStyleIdx="0" presStyleCnt="0"/>
      <dgm:spPr/>
    </dgm:pt>
    <dgm:pt modelId="{34E1E942-3430-43E2-942C-021A4F49070F}" type="pres">
      <dgm:prSet presAssocID="{96BCE439-4042-4A6C-9918-CB58CE61218A}" presName="compNode" presStyleCnt="0"/>
      <dgm:spPr/>
    </dgm:pt>
    <dgm:pt modelId="{E7E3634E-C2EB-4888-8972-1A374AB1FC50}" type="pres">
      <dgm:prSet presAssocID="{96BCE439-4042-4A6C-9918-CB58CE61218A}" presName="iconBgRect" presStyleLbl="bgShp" presStyleIdx="4" presStyleCnt="7"/>
      <dgm:spPr/>
    </dgm:pt>
    <dgm:pt modelId="{7C10EF50-5CEB-4305-BC19-FC8889FE2CD0}" type="pres">
      <dgm:prSet presAssocID="{96BCE439-4042-4A6C-9918-CB58CE61218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ome"/>
        </a:ext>
      </dgm:extLst>
    </dgm:pt>
    <dgm:pt modelId="{A2E141EF-4221-4282-B6AD-32CE9C92C2A4}" type="pres">
      <dgm:prSet presAssocID="{96BCE439-4042-4A6C-9918-CB58CE61218A}" presName="spaceRect" presStyleCnt="0"/>
      <dgm:spPr/>
    </dgm:pt>
    <dgm:pt modelId="{F083C0A2-3B54-4249-A195-29DBD2B796E9}" type="pres">
      <dgm:prSet presAssocID="{96BCE439-4042-4A6C-9918-CB58CE61218A}" presName="textRect" presStyleLbl="revTx" presStyleIdx="4" presStyleCnt="7">
        <dgm:presLayoutVars>
          <dgm:chMax val="1"/>
          <dgm:chPref val="1"/>
        </dgm:presLayoutVars>
      </dgm:prSet>
      <dgm:spPr/>
    </dgm:pt>
    <dgm:pt modelId="{ADF02DD3-8669-4830-9E2E-D487B695686F}" type="pres">
      <dgm:prSet presAssocID="{76A17A94-F14B-450E-8034-9F06FA078BDF}" presName="sibTrans" presStyleLbl="sibTrans2D1" presStyleIdx="0" presStyleCnt="0"/>
      <dgm:spPr/>
    </dgm:pt>
    <dgm:pt modelId="{82B73CA7-F2CA-4703-B0F1-333EB01A79DF}" type="pres">
      <dgm:prSet presAssocID="{02C58D17-A348-42C2-9695-93A3EA926333}" presName="compNode" presStyleCnt="0"/>
      <dgm:spPr/>
    </dgm:pt>
    <dgm:pt modelId="{4BCBAA9F-2BEB-4000-AF90-2EB615D008EF}" type="pres">
      <dgm:prSet presAssocID="{02C58D17-A348-42C2-9695-93A3EA926333}" presName="iconBgRect" presStyleLbl="bgShp" presStyleIdx="5" presStyleCnt="7"/>
      <dgm:spPr/>
    </dgm:pt>
    <dgm:pt modelId="{2FDD387E-3F5B-454E-9EE7-98AD4C595416}" type="pres">
      <dgm:prSet presAssocID="{02C58D17-A348-42C2-9695-93A3EA926333}"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ank Check"/>
        </a:ext>
      </dgm:extLst>
    </dgm:pt>
    <dgm:pt modelId="{27B713ED-BFF8-4573-BC32-6FDC687506AC}" type="pres">
      <dgm:prSet presAssocID="{02C58D17-A348-42C2-9695-93A3EA926333}" presName="spaceRect" presStyleCnt="0"/>
      <dgm:spPr/>
    </dgm:pt>
    <dgm:pt modelId="{7FA726F7-4E4F-4501-ABF0-F726ABB5F47E}" type="pres">
      <dgm:prSet presAssocID="{02C58D17-A348-42C2-9695-93A3EA926333}" presName="textRect" presStyleLbl="revTx" presStyleIdx="5" presStyleCnt="7">
        <dgm:presLayoutVars>
          <dgm:chMax val="1"/>
          <dgm:chPref val="1"/>
        </dgm:presLayoutVars>
      </dgm:prSet>
      <dgm:spPr/>
    </dgm:pt>
    <dgm:pt modelId="{8261A650-387E-4F99-AA63-89FE568F180B}" type="pres">
      <dgm:prSet presAssocID="{0A1EF054-22C3-4A8A-807C-FF3C0CACD205}" presName="sibTrans" presStyleLbl="sibTrans2D1" presStyleIdx="0" presStyleCnt="0"/>
      <dgm:spPr/>
    </dgm:pt>
    <dgm:pt modelId="{19E12656-BAA9-4BBF-B702-34E83FF59374}" type="pres">
      <dgm:prSet presAssocID="{05D73EAA-7B0A-4B26-9B56-2705311BCA50}" presName="compNode" presStyleCnt="0"/>
      <dgm:spPr/>
    </dgm:pt>
    <dgm:pt modelId="{544E4B21-6A1C-4A6D-93FC-F20C34D9A9A1}" type="pres">
      <dgm:prSet presAssocID="{05D73EAA-7B0A-4B26-9B56-2705311BCA50}" presName="iconBgRect" presStyleLbl="bgShp" presStyleIdx="6" presStyleCnt="7"/>
      <dgm:spPr/>
    </dgm:pt>
    <dgm:pt modelId="{411D5184-74DA-43D9-BF12-25E8AE542ED5}" type="pres">
      <dgm:prSet presAssocID="{05D73EAA-7B0A-4B26-9B56-2705311BCA50}"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Coins"/>
        </a:ext>
      </dgm:extLst>
    </dgm:pt>
    <dgm:pt modelId="{CB571376-EE14-4F1C-A3B3-DFFA707FC84D}" type="pres">
      <dgm:prSet presAssocID="{05D73EAA-7B0A-4B26-9B56-2705311BCA50}" presName="spaceRect" presStyleCnt="0"/>
      <dgm:spPr/>
    </dgm:pt>
    <dgm:pt modelId="{A80D50ED-E78D-4358-82EF-88D225447B6D}" type="pres">
      <dgm:prSet presAssocID="{05D73EAA-7B0A-4B26-9B56-2705311BCA50}" presName="textRect" presStyleLbl="revTx" presStyleIdx="6" presStyleCnt="7">
        <dgm:presLayoutVars>
          <dgm:chMax val="1"/>
          <dgm:chPref val="1"/>
        </dgm:presLayoutVars>
      </dgm:prSet>
      <dgm:spPr/>
    </dgm:pt>
  </dgm:ptLst>
  <dgm:cxnLst>
    <dgm:cxn modelId="{C1181D0E-3FE3-4906-B1BC-B3FCCEF661A7}" type="presOf" srcId="{72867602-8F70-4C55-B7AA-23A32C466FF4}" destId="{B70BB8C1-1261-489A-8427-9F29D7E7535B}" srcOrd="0" destOrd="0" presId="urn:microsoft.com/office/officeart/2018/2/layout/IconCircleList"/>
    <dgm:cxn modelId="{32AAE00E-4218-408E-B7E6-66576D0E77C6}" type="presOf" srcId="{0A1EF054-22C3-4A8A-807C-FF3C0CACD205}" destId="{8261A650-387E-4F99-AA63-89FE568F180B}" srcOrd="0" destOrd="0" presId="urn:microsoft.com/office/officeart/2018/2/layout/IconCircleList"/>
    <dgm:cxn modelId="{A3860D19-FEDF-47A2-88A2-1CE7630070D0}" srcId="{6818946D-67CE-429A-A563-A1E337C52975}" destId="{05D73EAA-7B0A-4B26-9B56-2705311BCA50}" srcOrd="6" destOrd="0" parTransId="{1CE4C1F2-E007-43D2-95D0-14CA80FF2C0A}" sibTransId="{57F37C58-B8C5-4DB1-A84B-1EDBB39BE0D5}"/>
    <dgm:cxn modelId="{3F25471E-B80B-4364-B551-BC6AEE5634B5}" type="presOf" srcId="{D222C004-93A8-4037-A551-881FF76C85DC}" destId="{2DACFCFE-8131-4592-A0BB-4FD155FD87A3}" srcOrd="0" destOrd="0" presId="urn:microsoft.com/office/officeart/2018/2/layout/IconCircleList"/>
    <dgm:cxn modelId="{BC064C21-B6D6-4C04-833F-B2DBF0C7709F}" type="presOf" srcId="{76A17A94-F14B-450E-8034-9F06FA078BDF}" destId="{ADF02DD3-8669-4830-9E2E-D487B695686F}" srcOrd="0" destOrd="0" presId="urn:microsoft.com/office/officeart/2018/2/layout/IconCircleList"/>
    <dgm:cxn modelId="{637A8425-03B6-4AB9-86A9-2BC07E3176DC}" srcId="{6818946D-67CE-429A-A563-A1E337C52975}" destId="{C73D8593-1046-4F30-8376-CBEBF6DF6F6B}" srcOrd="1" destOrd="0" parTransId="{C9D532A3-5BAC-481B-8873-2E4BF41E0A6B}" sibTransId="{E6579D36-467A-42B7-B1BC-2989AA18B58E}"/>
    <dgm:cxn modelId="{2D658D5F-5A2F-4D6D-9CE4-08812D7BAA41}" type="presOf" srcId="{E6579D36-467A-42B7-B1BC-2989AA18B58E}" destId="{BEA9FD84-15C0-48B3-AF96-192F95A61B89}" srcOrd="0" destOrd="0" presId="urn:microsoft.com/office/officeart/2018/2/layout/IconCircleList"/>
    <dgm:cxn modelId="{F0338162-FD0B-4AC8-BE8B-BB116FC6DEF4}" srcId="{6818946D-67CE-429A-A563-A1E337C52975}" destId="{351E583E-5F19-442C-AFF8-C6533AF7A1BB}" srcOrd="0" destOrd="0" parTransId="{DA1C2BFF-FAD8-4656-840F-FA12C4D1176F}" sibTransId="{4B741894-5654-4AAA-AD55-C934FF7ED9CC}"/>
    <dgm:cxn modelId="{E0EC956A-02CF-42A1-B8A4-E9A054558236}" type="presOf" srcId="{05D73EAA-7B0A-4B26-9B56-2705311BCA50}" destId="{A80D50ED-E78D-4358-82EF-88D225447B6D}" srcOrd="0" destOrd="0" presId="urn:microsoft.com/office/officeart/2018/2/layout/IconCircleList"/>
    <dgm:cxn modelId="{55EBA74E-187B-4BF3-AC5B-70CF881F7C28}" type="presOf" srcId="{351E583E-5F19-442C-AFF8-C6533AF7A1BB}" destId="{C80D9C3A-146B-4AE8-80D7-5CE7623F3EFF}" srcOrd="0" destOrd="0" presId="urn:microsoft.com/office/officeart/2018/2/layout/IconCircleList"/>
    <dgm:cxn modelId="{74E3516F-99C6-40D1-B54B-1114F3F142F9}" srcId="{6818946D-67CE-429A-A563-A1E337C52975}" destId="{02C58D17-A348-42C2-9695-93A3EA926333}" srcOrd="5" destOrd="0" parTransId="{73D063D4-701E-4B95-833B-C0322EB6C395}" sibTransId="{0A1EF054-22C3-4A8A-807C-FF3C0CACD205}"/>
    <dgm:cxn modelId="{1DCD2687-744B-4999-B65C-12247CAB904A}" srcId="{6818946D-67CE-429A-A563-A1E337C52975}" destId="{96BCE439-4042-4A6C-9918-CB58CE61218A}" srcOrd="4" destOrd="0" parTransId="{A599013E-0502-4E44-B731-F3E7D982B6BC}" sibTransId="{76A17A94-F14B-450E-8034-9F06FA078BDF}"/>
    <dgm:cxn modelId="{C6B52289-7848-4269-A4D2-E4642482C00E}" type="presOf" srcId="{02C58D17-A348-42C2-9695-93A3EA926333}" destId="{7FA726F7-4E4F-4501-ABF0-F726ABB5F47E}" srcOrd="0" destOrd="0" presId="urn:microsoft.com/office/officeart/2018/2/layout/IconCircleList"/>
    <dgm:cxn modelId="{D7331393-EF55-4382-BC4C-E8941E2004A7}" type="presOf" srcId="{6818946D-67CE-429A-A563-A1E337C52975}" destId="{3D9CFFF0-F1B4-4C8A-8DD8-40EF1DADF0AB}" srcOrd="0" destOrd="0" presId="urn:microsoft.com/office/officeart/2018/2/layout/IconCircleList"/>
    <dgm:cxn modelId="{82AA0A9C-87D8-486C-BE43-2A75C03E8C06}" srcId="{6818946D-67CE-429A-A563-A1E337C52975}" destId="{66EB3BBE-A6B7-4D95-B35D-189DCB73A14A}" srcOrd="3" destOrd="0" parTransId="{5A62617F-E114-4765-8757-38E03D7B7016}" sibTransId="{72867602-8F70-4C55-B7AA-23A32C466FF4}"/>
    <dgm:cxn modelId="{9B3712BF-ED03-4D69-BA7D-07511795E728}" type="presOf" srcId="{96BCE439-4042-4A6C-9918-CB58CE61218A}" destId="{F083C0A2-3B54-4249-A195-29DBD2B796E9}" srcOrd="0" destOrd="0" presId="urn:microsoft.com/office/officeart/2018/2/layout/IconCircleList"/>
    <dgm:cxn modelId="{AE031AC3-EC2C-4A7E-9BFC-E159790AD029}" type="presOf" srcId="{C73D8593-1046-4F30-8376-CBEBF6DF6F6B}" destId="{075DAE99-867B-4EC8-8DD2-AAE172C860A7}" srcOrd="0" destOrd="0" presId="urn:microsoft.com/office/officeart/2018/2/layout/IconCircleList"/>
    <dgm:cxn modelId="{36AAF8DB-331F-43C4-A42E-11EF1E0EDFF5}" type="presOf" srcId="{6970912E-E96D-4623-BF01-B176AFD935B7}" destId="{FB14599C-7853-4BD3-A96C-3CF2A8D621B0}" srcOrd="0" destOrd="0" presId="urn:microsoft.com/office/officeart/2018/2/layout/IconCircleList"/>
    <dgm:cxn modelId="{BFF66BE7-C93A-4ED8-8824-A824423D1874}" srcId="{6818946D-67CE-429A-A563-A1E337C52975}" destId="{6970912E-E96D-4623-BF01-B176AFD935B7}" srcOrd="2" destOrd="0" parTransId="{8A0F9036-2F16-42A8-AB7B-8608962ABE9F}" sibTransId="{D222C004-93A8-4037-A551-881FF76C85DC}"/>
    <dgm:cxn modelId="{5FC2C5F4-31F1-4A0D-BCCB-1373B1B4D227}" type="presOf" srcId="{4B741894-5654-4AAA-AD55-C934FF7ED9CC}" destId="{627C18C9-6F6C-4DCE-9BD3-8F5195E3B9A4}" srcOrd="0" destOrd="0" presId="urn:microsoft.com/office/officeart/2018/2/layout/IconCircleList"/>
    <dgm:cxn modelId="{9AE749F6-BBC6-4B18-A490-FF3CCD127D7A}" type="presOf" srcId="{66EB3BBE-A6B7-4D95-B35D-189DCB73A14A}" destId="{95306D6C-5BA3-4041-9996-BE773697A5F4}" srcOrd="0" destOrd="0" presId="urn:microsoft.com/office/officeart/2018/2/layout/IconCircleList"/>
    <dgm:cxn modelId="{6D8187A2-09FF-4F65-9595-722BA6138595}" type="presParOf" srcId="{3D9CFFF0-F1B4-4C8A-8DD8-40EF1DADF0AB}" destId="{FAF705C9-5614-4C24-B280-86F8E734C108}" srcOrd="0" destOrd="0" presId="urn:microsoft.com/office/officeart/2018/2/layout/IconCircleList"/>
    <dgm:cxn modelId="{05F9AB0E-CF72-474B-B8B0-A7934C11084F}" type="presParOf" srcId="{FAF705C9-5614-4C24-B280-86F8E734C108}" destId="{4B1265CD-E51A-4E28-9095-BD90702630E2}" srcOrd="0" destOrd="0" presId="urn:microsoft.com/office/officeart/2018/2/layout/IconCircleList"/>
    <dgm:cxn modelId="{7F3E7212-2C3C-4AA0-A0E6-CC45B39079DC}" type="presParOf" srcId="{4B1265CD-E51A-4E28-9095-BD90702630E2}" destId="{2CCB316A-803F-46B7-A1D1-FEDD6D1B4D0B}" srcOrd="0" destOrd="0" presId="urn:microsoft.com/office/officeart/2018/2/layout/IconCircleList"/>
    <dgm:cxn modelId="{B3ABA44F-4B02-48E1-9DD6-B95BFE09F798}" type="presParOf" srcId="{4B1265CD-E51A-4E28-9095-BD90702630E2}" destId="{95DEA3C2-E3B9-4CE5-8089-F9B196C86150}" srcOrd="1" destOrd="0" presId="urn:microsoft.com/office/officeart/2018/2/layout/IconCircleList"/>
    <dgm:cxn modelId="{FF224FF1-182C-47FA-AC34-1FAE58BE8BFC}" type="presParOf" srcId="{4B1265CD-E51A-4E28-9095-BD90702630E2}" destId="{065F6AFA-E488-4C09-BDF3-4BEA4396A3E3}" srcOrd="2" destOrd="0" presId="urn:microsoft.com/office/officeart/2018/2/layout/IconCircleList"/>
    <dgm:cxn modelId="{2EF55F5D-67C3-4AE3-AE53-AE0F75A2D1BA}" type="presParOf" srcId="{4B1265CD-E51A-4E28-9095-BD90702630E2}" destId="{C80D9C3A-146B-4AE8-80D7-5CE7623F3EFF}" srcOrd="3" destOrd="0" presId="urn:microsoft.com/office/officeart/2018/2/layout/IconCircleList"/>
    <dgm:cxn modelId="{ECC6D00B-7DAC-4204-A7E8-DDD90A3573BD}" type="presParOf" srcId="{FAF705C9-5614-4C24-B280-86F8E734C108}" destId="{627C18C9-6F6C-4DCE-9BD3-8F5195E3B9A4}" srcOrd="1" destOrd="0" presId="urn:microsoft.com/office/officeart/2018/2/layout/IconCircleList"/>
    <dgm:cxn modelId="{1E8FF736-52B4-4437-9A87-829277B285EE}" type="presParOf" srcId="{FAF705C9-5614-4C24-B280-86F8E734C108}" destId="{8514E985-1C69-4769-B443-FCB10E1A51B6}" srcOrd="2" destOrd="0" presId="urn:microsoft.com/office/officeart/2018/2/layout/IconCircleList"/>
    <dgm:cxn modelId="{EA5B00C7-DBCC-4C7B-8842-6A20D069AE7E}" type="presParOf" srcId="{8514E985-1C69-4769-B443-FCB10E1A51B6}" destId="{5DE384F9-BFD5-419C-8DAD-84215A407C5F}" srcOrd="0" destOrd="0" presId="urn:microsoft.com/office/officeart/2018/2/layout/IconCircleList"/>
    <dgm:cxn modelId="{4739785A-8568-48E0-A624-F48FB05E6005}" type="presParOf" srcId="{8514E985-1C69-4769-B443-FCB10E1A51B6}" destId="{5FA2B0E8-2E7F-4330-AD75-4164D41C97A6}" srcOrd="1" destOrd="0" presId="urn:microsoft.com/office/officeart/2018/2/layout/IconCircleList"/>
    <dgm:cxn modelId="{E9979A11-EC73-4221-AA9D-1BF25DA44B48}" type="presParOf" srcId="{8514E985-1C69-4769-B443-FCB10E1A51B6}" destId="{E2AED087-9450-415D-B8BD-ACC93B49A05E}" srcOrd="2" destOrd="0" presId="urn:microsoft.com/office/officeart/2018/2/layout/IconCircleList"/>
    <dgm:cxn modelId="{45F0256C-DCB7-442E-A3A7-76E0A3D77CDC}" type="presParOf" srcId="{8514E985-1C69-4769-B443-FCB10E1A51B6}" destId="{075DAE99-867B-4EC8-8DD2-AAE172C860A7}" srcOrd="3" destOrd="0" presId="urn:microsoft.com/office/officeart/2018/2/layout/IconCircleList"/>
    <dgm:cxn modelId="{6B2EC04E-24AC-414D-B037-A6AB57C71BBF}" type="presParOf" srcId="{FAF705C9-5614-4C24-B280-86F8E734C108}" destId="{BEA9FD84-15C0-48B3-AF96-192F95A61B89}" srcOrd="3" destOrd="0" presId="urn:microsoft.com/office/officeart/2018/2/layout/IconCircleList"/>
    <dgm:cxn modelId="{43C15A58-23E9-4420-8095-E9FF74F80378}" type="presParOf" srcId="{FAF705C9-5614-4C24-B280-86F8E734C108}" destId="{BB846762-6BC7-4B2C-9530-7E855597B793}" srcOrd="4" destOrd="0" presId="urn:microsoft.com/office/officeart/2018/2/layout/IconCircleList"/>
    <dgm:cxn modelId="{E8F14A3D-1F57-4A02-8AD9-0011A06CB13B}" type="presParOf" srcId="{BB846762-6BC7-4B2C-9530-7E855597B793}" destId="{A44E8CB6-865A-4068-A0AC-76248C75FF15}" srcOrd="0" destOrd="0" presId="urn:microsoft.com/office/officeart/2018/2/layout/IconCircleList"/>
    <dgm:cxn modelId="{41536CE8-04C6-4688-8F45-8A99B102AE0A}" type="presParOf" srcId="{BB846762-6BC7-4B2C-9530-7E855597B793}" destId="{6AA2CD9A-9871-4BB8-8427-E5028C608588}" srcOrd="1" destOrd="0" presId="urn:microsoft.com/office/officeart/2018/2/layout/IconCircleList"/>
    <dgm:cxn modelId="{651CD4D5-5844-4FE2-BCF9-C01CF51FEAE3}" type="presParOf" srcId="{BB846762-6BC7-4B2C-9530-7E855597B793}" destId="{7827FDA8-34D5-41F5-B6FB-078BA324AC11}" srcOrd="2" destOrd="0" presId="urn:microsoft.com/office/officeart/2018/2/layout/IconCircleList"/>
    <dgm:cxn modelId="{80340BE8-BDE5-4586-AB27-0849411D256D}" type="presParOf" srcId="{BB846762-6BC7-4B2C-9530-7E855597B793}" destId="{FB14599C-7853-4BD3-A96C-3CF2A8D621B0}" srcOrd="3" destOrd="0" presId="urn:microsoft.com/office/officeart/2018/2/layout/IconCircleList"/>
    <dgm:cxn modelId="{5327A3FE-3B71-4648-8ED1-210312D886F1}" type="presParOf" srcId="{FAF705C9-5614-4C24-B280-86F8E734C108}" destId="{2DACFCFE-8131-4592-A0BB-4FD155FD87A3}" srcOrd="5" destOrd="0" presId="urn:microsoft.com/office/officeart/2018/2/layout/IconCircleList"/>
    <dgm:cxn modelId="{2841C2EC-4EFE-4683-B312-F4BD23303743}" type="presParOf" srcId="{FAF705C9-5614-4C24-B280-86F8E734C108}" destId="{DACC457C-52A1-45FB-ABB3-9ED5B674E581}" srcOrd="6" destOrd="0" presId="urn:microsoft.com/office/officeart/2018/2/layout/IconCircleList"/>
    <dgm:cxn modelId="{78BC4B8A-F934-44F1-939A-A6C11FF6F9D2}" type="presParOf" srcId="{DACC457C-52A1-45FB-ABB3-9ED5B674E581}" destId="{BF7BD127-D48E-4845-AF06-719853897A92}" srcOrd="0" destOrd="0" presId="urn:microsoft.com/office/officeart/2018/2/layout/IconCircleList"/>
    <dgm:cxn modelId="{317EE590-B8DE-40D0-8226-510060842522}" type="presParOf" srcId="{DACC457C-52A1-45FB-ABB3-9ED5B674E581}" destId="{B761290C-F1A7-44C7-8B12-CD0D15E09925}" srcOrd="1" destOrd="0" presId="urn:microsoft.com/office/officeart/2018/2/layout/IconCircleList"/>
    <dgm:cxn modelId="{63A39C38-C34A-49D7-BBB8-4D540A43FD78}" type="presParOf" srcId="{DACC457C-52A1-45FB-ABB3-9ED5B674E581}" destId="{9BC26453-65BB-4477-8CA3-137FD7B0AA47}" srcOrd="2" destOrd="0" presId="urn:microsoft.com/office/officeart/2018/2/layout/IconCircleList"/>
    <dgm:cxn modelId="{B7C46513-FFF8-47CF-BF80-9501F160802C}" type="presParOf" srcId="{DACC457C-52A1-45FB-ABB3-9ED5B674E581}" destId="{95306D6C-5BA3-4041-9996-BE773697A5F4}" srcOrd="3" destOrd="0" presId="urn:microsoft.com/office/officeart/2018/2/layout/IconCircleList"/>
    <dgm:cxn modelId="{CEF1EFCC-9A9F-473D-8961-065B42402F6C}" type="presParOf" srcId="{FAF705C9-5614-4C24-B280-86F8E734C108}" destId="{B70BB8C1-1261-489A-8427-9F29D7E7535B}" srcOrd="7" destOrd="0" presId="urn:microsoft.com/office/officeart/2018/2/layout/IconCircleList"/>
    <dgm:cxn modelId="{EA1B9AD8-78A4-4034-A82D-C07468D94E4A}" type="presParOf" srcId="{FAF705C9-5614-4C24-B280-86F8E734C108}" destId="{34E1E942-3430-43E2-942C-021A4F49070F}" srcOrd="8" destOrd="0" presId="urn:microsoft.com/office/officeart/2018/2/layout/IconCircleList"/>
    <dgm:cxn modelId="{464195AB-49E4-4DB9-A3F2-80445454CAB9}" type="presParOf" srcId="{34E1E942-3430-43E2-942C-021A4F49070F}" destId="{E7E3634E-C2EB-4888-8972-1A374AB1FC50}" srcOrd="0" destOrd="0" presId="urn:microsoft.com/office/officeart/2018/2/layout/IconCircleList"/>
    <dgm:cxn modelId="{B440BDC5-68BD-4A05-B3AA-B240CC0B542A}" type="presParOf" srcId="{34E1E942-3430-43E2-942C-021A4F49070F}" destId="{7C10EF50-5CEB-4305-BC19-FC8889FE2CD0}" srcOrd="1" destOrd="0" presId="urn:microsoft.com/office/officeart/2018/2/layout/IconCircleList"/>
    <dgm:cxn modelId="{FA0CC155-AE56-4252-9803-E2A3AF691C8A}" type="presParOf" srcId="{34E1E942-3430-43E2-942C-021A4F49070F}" destId="{A2E141EF-4221-4282-B6AD-32CE9C92C2A4}" srcOrd="2" destOrd="0" presId="urn:microsoft.com/office/officeart/2018/2/layout/IconCircleList"/>
    <dgm:cxn modelId="{EDA60364-7D61-4085-B21F-95D2C6E87DBB}" type="presParOf" srcId="{34E1E942-3430-43E2-942C-021A4F49070F}" destId="{F083C0A2-3B54-4249-A195-29DBD2B796E9}" srcOrd="3" destOrd="0" presId="urn:microsoft.com/office/officeart/2018/2/layout/IconCircleList"/>
    <dgm:cxn modelId="{E83DE01E-AC93-46B0-B47A-FED6FA59E5C4}" type="presParOf" srcId="{FAF705C9-5614-4C24-B280-86F8E734C108}" destId="{ADF02DD3-8669-4830-9E2E-D487B695686F}" srcOrd="9" destOrd="0" presId="urn:microsoft.com/office/officeart/2018/2/layout/IconCircleList"/>
    <dgm:cxn modelId="{C3C6125D-3BFF-417E-8581-FFD1CF94A319}" type="presParOf" srcId="{FAF705C9-5614-4C24-B280-86F8E734C108}" destId="{82B73CA7-F2CA-4703-B0F1-333EB01A79DF}" srcOrd="10" destOrd="0" presId="urn:microsoft.com/office/officeart/2018/2/layout/IconCircleList"/>
    <dgm:cxn modelId="{02065F87-2A8E-45B9-9521-2FC39585700D}" type="presParOf" srcId="{82B73CA7-F2CA-4703-B0F1-333EB01A79DF}" destId="{4BCBAA9F-2BEB-4000-AF90-2EB615D008EF}" srcOrd="0" destOrd="0" presId="urn:microsoft.com/office/officeart/2018/2/layout/IconCircleList"/>
    <dgm:cxn modelId="{9CB200AE-FCC7-44DF-98F8-DB746A8C2B45}" type="presParOf" srcId="{82B73CA7-F2CA-4703-B0F1-333EB01A79DF}" destId="{2FDD387E-3F5B-454E-9EE7-98AD4C595416}" srcOrd="1" destOrd="0" presId="urn:microsoft.com/office/officeart/2018/2/layout/IconCircleList"/>
    <dgm:cxn modelId="{EF13E493-7D5B-4F81-A67F-8AFD554AFE89}" type="presParOf" srcId="{82B73CA7-F2CA-4703-B0F1-333EB01A79DF}" destId="{27B713ED-BFF8-4573-BC32-6FDC687506AC}" srcOrd="2" destOrd="0" presId="urn:microsoft.com/office/officeart/2018/2/layout/IconCircleList"/>
    <dgm:cxn modelId="{CF37DC0C-3E9B-4A4D-803E-96C198224057}" type="presParOf" srcId="{82B73CA7-F2CA-4703-B0F1-333EB01A79DF}" destId="{7FA726F7-4E4F-4501-ABF0-F726ABB5F47E}" srcOrd="3" destOrd="0" presId="urn:microsoft.com/office/officeart/2018/2/layout/IconCircleList"/>
    <dgm:cxn modelId="{24EFFA25-6422-4E7A-8342-EE8481C6492F}" type="presParOf" srcId="{FAF705C9-5614-4C24-B280-86F8E734C108}" destId="{8261A650-387E-4F99-AA63-89FE568F180B}" srcOrd="11" destOrd="0" presId="urn:microsoft.com/office/officeart/2018/2/layout/IconCircleList"/>
    <dgm:cxn modelId="{F4DA3EBF-1890-4978-8C06-344EE2AF9051}" type="presParOf" srcId="{FAF705C9-5614-4C24-B280-86F8E734C108}" destId="{19E12656-BAA9-4BBF-B702-34E83FF59374}" srcOrd="12" destOrd="0" presId="urn:microsoft.com/office/officeart/2018/2/layout/IconCircleList"/>
    <dgm:cxn modelId="{81558854-977A-4E87-96FC-E29A6F7FCE5B}" type="presParOf" srcId="{19E12656-BAA9-4BBF-B702-34E83FF59374}" destId="{544E4B21-6A1C-4A6D-93FC-F20C34D9A9A1}" srcOrd="0" destOrd="0" presId="urn:microsoft.com/office/officeart/2018/2/layout/IconCircleList"/>
    <dgm:cxn modelId="{21314379-88CF-4B4B-8B8B-CB827CDCA828}" type="presParOf" srcId="{19E12656-BAA9-4BBF-B702-34E83FF59374}" destId="{411D5184-74DA-43D9-BF12-25E8AE542ED5}" srcOrd="1" destOrd="0" presId="urn:microsoft.com/office/officeart/2018/2/layout/IconCircleList"/>
    <dgm:cxn modelId="{92ED6675-ADA0-458B-8536-070447FA8554}" type="presParOf" srcId="{19E12656-BAA9-4BBF-B702-34E83FF59374}" destId="{CB571376-EE14-4F1C-A3B3-DFFA707FC84D}" srcOrd="2" destOrd="0" presId="urn:microsoft.com/office/officeart/2018/2/layout/IconCircleList"/>
    <dgm:cxn modelId="{33411197-50CE-45E6-801D-C02AFB4C98EE}" type="presParOf" srcId="{19E12656-BAA9-4BBF-B702-34E83FF59374}" destId="{A80D50ED-E78D-4358-82EF-88D225447B6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D8EDB-68F4-4758-B76A-2C7B35F9AAD5}">
      <dsp:nvSpPr>
        <dsp:cNvPr id="0" name=""/>
        <dsp:cNvSpPr/>
      </dsp:nvSpPr>
      <dsp:spPr>
        <a:xfrm>
          <a:off x="747296" y="0"/>
          <a:ext cx="2195188" cy="2575022"/>
        </a:xfrm>
        <a:prstGeom prst="roundRect">
          <a:avLst>
            <a:gd name="adj" fmla="val 10000"/>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effectLst/>
            </a:rPr>
            <a:t> </a:t>
          </a:r>
          <a:endParaRPr lang="en-US" sz="6000" kern="1200" dirty="0"/>
        </a:p>
      </dsp:txBody>
      <dsp:txXfrm>
        <a:off x="811591" y="64295"/>
        <a:ext cx="2066598" cy="2446432"/>
      </dsp:txXfrm>
    </dsp:sp>
    <dsp:sp modelId="{59505EFF-10AD-418B-BCA2-71B66EAB1528}">
      <dsp:nvSpPr>
        <dsp:cNvPr id="0" name=""/>
        <dsp:cNvSpPr/>
      </dsp:nvSpPr>
      <dsp:spPr>
        <a:xfrm rot="2080">
          <a:off x="3102658" y="1016185"/>
          <a:ext cx="385869" cy="54440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102658" y="1125031"/>
        <a:ext cx="270108" cy="326644"/>
      </dsp:txXfrm>
    </dsp:sp>
    <dsp:sp modelId="{FD95FE22-065A-46D9-B63F-144411F9C5DD}">
      <dsp:nvSpPr>
        <dsp:cNvPr id="0" name=""/>
        <dsp:cNvSpPr/>
      </dsp:nvSpPr>
      <dsp:spPr>
        <a:xfrm>
          <a:off x="3670542" y="8907"/>
          <a:ext cx="2195188" cy="2560744"/>
        </a:xfrm>
        <a:prstGeom prst="roundRect">
          <a:avLst>
            <a:gd name="adj" fmla="val 10000"/>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effectLst/>
            </a:rPr>
            <a:t> </a:t>
          </a:r>
          <a:endParaRPr lang="en-US" sz="6000" b="1" kern="1200" dirty="0"/>
        </a:p>
      </dsp:txBody>
      <dsp:txXfrm>
        <a:off x="3734837" y="73202"/>
        <a:ext cx="2066598" cy="2432154"/>
      </dsp:txXfrm>
    </dsp:sp>
    <dsp:sp modelId="{0EA7BA6D-27C2-44CC-A825-584E4A31A683}">
      <dsp:nvSpPr>
        <dsp:cNvPr id="0" name=""/>
        <dsp:cNvSpPr/>
      </dsp:nvSpPr>
      <dsp:spPr>
        <a:xfrm rot="5400000">
          <a:off x="4461839" y="2605033"/>
          <a:ext cx="461727" cy="544406"/>
        </a:xfrm>
        <a:prstGeom prst="rightArrow">
          <a:avLst>
            <a:gd name="adj1" fmla="val 60000"/>
            <a:gd name="adj2" fmla="val 50000"/>
          </a:avLst>
        </a:prstGeom>
        <a:solidFill>
          <a:schemeClr val="accent5">
            <a:hueOff val="-6076075"/>
            <a:satOff val="-413"/>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4529381" y="2646372"/>
        <a:ext cx="326644" cy="323209"/>
      </dsp:txXfrm>
    </dsp:sp>
    <dsp:sp modelId="{D5B28FBC-30BD-4AC2-BFE0-A203D6C30EF8}">
      <dsp:nvSpPr>
        <dsp:cNvPr id="0" name=""/>
        <dsp:cNvSpPr/>
      </dsp:nvSpPr>
      <dsp:spPr>
        <a:xfrm>
          <a:off x="686007" y="3197996"/>
          <a:ext cx="2290284" cy="2902259"/>
        </a:xfrm>
        <a:prstGeom prst="roundRect">
          <a:avLst>
            <a:gd name="adj" fmla="val 10000"/>
          </a:avLst>
        </a:prstGeom>
        <a:blipFill rotWithShape="0">
          <a:blip xmlns:r="http://schemas.openxmlformats.org/officeDocument/2006/relationships" r:embed="rId3"/>
          <a:srcRect/>
          <a:stretch>
            <a:fillRect t="-28000" b="-2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b="1" kern="1200" dirty="0">
              <a:effectLst/>
            </a:rPr>
            <a:t>  </a:t>
          </a:r>
          <a:endParaRPr lang="en-US" sz="5900" b="1" kern="1200" dirty="0"/>
        </a:p>
      </dsp:txBody>
      <dsp:txXfrm>
        <a:off x="753087" y="3265076"/>
        <a:ext cx="2156124" cy="2768099"/>
      </dsp:txXfrm>
    </dsp:sp>
    <dsp:sp modelId="{738AD2C6-1977-4D04-ADE6-803915C25E5E}">
      <dsp:nvSpPr>
        <dsp:cNvPr id="0" name=""/>
        <dsp:cNvSpPr/>
      </dsp:nvSpPr>
      <dsp:spPr>
        <a:xfrm rot="5334033">
          <a:off x="1543790" y="2593848"/>
          <a:ext cx="402842" cy="544406"/>
        </a:xfrm>
        <a:prstGeom prst="rightArrow">
          <a:avLst>
            <a:gd name="adj1" fmla="val 60000"/>
            <a:gd name="adj2" fmla="val 5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1603057" y="2642314"/>
        <a:ext cx="281989" cy="326644"/>
      </dsp:txXfrm>
    </dsp:sp>
    <dsp:sp modelId="{086DDB73-7270-41AD-9F00-B1EF628157BF}">
      <dsp:nvSpPr>
        <dsp:cNvPr id="0" name=""/>
        <dsp:cNvSpPr/>
      </dsp:nvSpPr>
      <dsp:spPr>
        <a:xfrm>
          <a:off x="3641346" y="3189521"/>
          <a:ext cx="2195188" cy="2948977"/>
        </a:xfrm>
        <a:prstGeom prst="roundRect">
          <a:avLst>
            <a:gd name="adj" fmla="val 10000"/>
          </a:avLst>
        </a:prstGeom>
        <a:blipFill rotWithShape="0">
          <a:blip xmlns:r="http://schemas.openxmlformats.org/officeDocument/2006/relationships" r:embed="rId4"/>
          <a:srcRect/>
          <a:stretch>
            <a:fillRect t="-28000" b="-2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b="1" kern="1200" dirty="0">
              <a:effectLst/>
            </a:rPr>
            <a:t> </a:t>
          </a:r>
          <a:endParaRPr lang="en-US" sz="5800" b="1" kern="1200" dirty="0"/>
        </a:p>
      </dsp:txBody>
      <dsp:txXfrm>
        <a:off x="3705641" y="3253816"/>
        <a:ext cx="2066598" cy="2820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B316A-803F-46B7-A1D1-FEDD6D1B4D0B}">
      <dsp:nvSpPr>
        <dsp:cNvPr id="0" name=""/>
        <dsp:cNvSpPr/>
      </dsp:nvSpPr>
      <dsp:spPr>
        <a:xfrm>
          <a:off x="82613" y="134601"/>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DEA3C2-E3B9-4CE5-8089-F9B196C86150}">
      <dsp:nvSpPr>
        <dsp:cNvPr id="0" name=""/>
        <dsp:cNvSpPr/>
      </dsp:nvSpPr>
      <dsp:spPr>
        <a:xfrm>
          <a:off x="271034" y="323023"/>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0D9C3A-146B-4AE8-80D7-5CE7623F3EFF}">
      <dsp:nvSpPr>
        <dsp:cNvPr id="0" name=""/>
        <dsp:cNvSpPr/>
      </dsp:nvSpPr>
      <dsp:spPr>
        <a:xfrm>
          <a:off x="1172126" y="134601"/>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latin typeface="Amasis MT Pro Medium" panose="02040604050005020304" pitchFamily="18" charset="0"/>
            </a:rPr>
            <a:t>National Biodiversity Strategies and Action Plans (NBSAPs)</a:t>
          </a:r>
          <a:endParaRPr lang="en-US" sz="1700" kern="1200">
            <a:latin typeface="Amasis MT Pro Medium" panose="02040604050005020304" pitchFamily="18" charset="0"/>
          </a:endParaRPr>
        </a:p>
      </dsp:txBody>
      <dsp:txXfrm>
        <a:off x="1172126" y="134601"/>
        <a:ext cx="2114937" cy="897246"/>
      </dsp:txXfrm>
    </dsp:sp>
    <dsp:sp modelId="{5DE384F9-BFD5-419C-8DAD-84215A407C5F}">
      <dsp:nvSpPr>
        <dsp:cNvPr id="0" name=""/>
        <dsp:cNvSpPr/>
      </dsp:nvSpPr>
      <dsp:spPr>
        <a:xfrm>
          <a:off x="3655575" y="134601"/>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2B0E8-2E7F-4330-AD75-4164D41C97A6}">
      <dsp:nvSpPr>
        <dsp:cNvPr id="0" name=""/>
        <dsp:cNvSpPr/>
      </dsp:nvSpPr>
      <dsp:spPr>
        <a:xfrm>
          <a:off x="3843996" y="323023"/>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5DAE99-867B-4EC8-8DD2-AAE172C860A7}">
      <dsp:nvSpPr>
        <dsp:cNvPr id="0" name=""/>
        <dsp:cNvSpPr/>
      </dsp:nvSpPr>
      <dsp:spPr>
        <a:xfrm>
          <a:off x="4745088" y="134601"/>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latin typeface="Amasis MT Pro Medium" panose="02040604050005020304" pitchFamily="18" charset="0"/>
            </a:rPr>
            <a:t>National Reports</a:t>
          </a:r>
          <a:endParaRPr lang="en-US" sz="1700" kern="1200">
            <a:latin typeface="Amasis MT Pro Medium" panose="02040604050005020304" pitchFamily="18" charset="0"/>
          </a:endParaRPr>
        </a:p>
      </dsp:txBody>
      <dsp:txXfrm>
        <a:off x="4745088" y="134601"/>
        <a:ext cx="2114937" cy="897246"/>
      </dsp:txXfrm>
    </dsp:sp>
    <dsp:sp modelId="{A44E8CB6-865A-4068-A0AC-76248C75FF15}">
      <dsp:nvSpPr>
        <dsp:cNvPr id="0" name=""/>
        <dsp:cNvSpPr/>
      </dsp:nvSpPr>
      <dsp:spPr>
        <a:xfrm>
          <a:off x="7228536" y="134601"/>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A2CD9A-9871-4BB8-8427-E5028C608588}">
      <dsp:nvSpPr>
        <dsp:cNvPr id="0" name=""/>
        <dsp:cNvSpPr/>
      </dsp:nvSpPr>
      <dsp:spPr>
        <a:xfrm>
          <a:off x="7416958" y="323023"/>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14599C-7853-4BD3-A96C-3CF2A8D621B0}">
      <dsp:nvSpPr>
        <dsp:cNvPr id="0" name=""/>
        <dsp:cNvSpPr/>
      </dsp:nvSpPr>
      <dsp:spPr>
        <a:xfrm>
          <a:off x="8318049" y="134601"/>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latin typeface="Amasis MT Pro Medium" panose="02040604050005020304" pitchFamily="18" charset="0"/>
            </a:rPr>
            <a:t>Cooperation and Partnerships</a:t>
          </a:r>
          <a:endParaRPr lang="en-US" sz="1700" kern="1200">
            <a:latin typeface="Amasis MT Pro Medium" panose="02040604050005020304" pitchFamily="18" charset="0"/>
          </a:endParaRPr>
        </a:p>
      </dsp:txBody>
      <dsp:txXfrm>
        <a:off x="8318049" y="134601"/>
        <a:ext cx="2114937" cy="897246"/>
      </dsp:txXfrm>
    </dsp:sp>
    <dsp:sp modelId="{BF7BD127-D48E-4845-AF06-719853897A92}">
      <dsp:nvSpPr>
        <dsp:cNvPr id="0" name=""/>
        <dsp:cNvSpPr/>
      </dsp:nvSpPr>
      <dsp:spPr>
        <a:xfrm>
          <a:off x="82613" y="1794514"/>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61290C-F1A7-44C7-8B12-CD0D15E09925}">
      <dsp:nvSpPr>
        <dsp:cNvPr id="0" name=""/>
        <dsp:cNvSpPr/>
      </dsp:nvSpPr>
      <dsp:spPr>
        <a:xfrm>
          <a:off x="271034" y="1982936"/>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306D6C-5BA3-4041-9996-BE773697A5F4}">
      <dsp:nvSpPr>
        <dsp:cNvPr id="0" name=""/>
        <dsp:cNvSpPr/>
      </dsp:nvSpPr>
      <dsp:spPr>
        <a:xfrm>
          <a:off x="1172126" y="1794514"/>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latin typeface="Amasis MT Pro Medium" panose="02040604050005020304" pitchFamily="18" charset="0"/>
            </a:rPr>
            <a:t>Financial Resources and Mechanism</a:t>
          </a:r>
          <a:endParaRPr lang="en-US" sz="1700" kern="1200">
            <a:latin typeface="Amasis MT Pro Medium" panose="02040604050005020304" pitchFamily="18" charset="0"/>
          </a:endParaRPr>
        </a:p>
      </dsp:txBody>
      <dsp:txXfrm>
        <a:off x="1172126" y="1794514"/>
        <a:ext cx="2114937" cy="897246"/>
      </dsp:txXfrm>
    </dsp:sp>
    <dsp:sp modelId="{E7E3634E-C2EB-4888-8972-1A374AB1FC50}">
      <dsp:nvSpPr>
        <dsp:cNvPr id="0" name=""/>
        <dsp:cNvSpPr/>
      </dsp:nvSpPr>
      <dsp:spPr>
        <a:xfrm>
          <a:off x="3655575" y="1794514"/>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0EF50-5CEB-4305-BC19-FC8889FE2CD0}">
      <dsp:nvSpPr>
        <dsp:cNvPr id="0" name=""/>
        <dsp:cNvSpPr/>
      </dsp:nvSpPr>
      <dsp:spPr>
        <a:xfrm>
          <a:off x="3843996" y="1982936"/>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83C0A2-3B54-4249-A195-29DBD2B796E9}">
      <dsp:nvSpPr>
        <dsp:cNvPr id="0" name=""/>
        <dsp:cNvSpPr/>
      </dsp:nvSpPr>
      <dsp:spPr>
        <a:xfrm>
          <a:off x="4745088" y="1794514"/>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latin typeface="Amasis MT Pro Medium" panose="02040604050005020304" pitchFamily="18" charset="0"/>
            </a:rPr>
            <a:t>Clearing-House Mechanism</a:t>
          </a:r>
          <a:endParaRPr lang="en-US" sz="1700" kern="1200">
            <a:latin typeface="Amasis MT Pro Medium" panose="02040604050005020304" pitchFamily="18" charset="0"/>
          </a:endParaRPr>
        </a:p>
      </dsp:txBody>
      <dsp:txXfrm>
        <a:off x="4745088" y="1794514"/>
        <a:ext cx="2114937" cy="897246"/>
      </dsp:txXfrm>
    </dsp:sp>
    <dsp:sp modelId="{4BCBAA9F-2BEB-4000-AF90-2EB615D008EF}">
      <dsp:nvSpPr>
        <dsp:cNvPr id="0" name=""/>
        <dsp:cNvSpPr/>
      </dsp:nvSpPr>
      <dsp:spPr>
        <a:xfrm>
          <a:off x="7228536" y="1794514"/>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DD387E-3F5B-454E-9EE7-98AD4C595416}">
      <dsp:nvSpPr>
        <dsp:cNvPr id="0" name=""/>
        <dsp:cNvSpPr/>
      </dsp:nvSpPr>
      <dsp:spPr>
        <a:xfrm>
          <a:off x="7416958" y="1982936"/>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A726F7-4E4F-4501-ABF0-F726ABB5F47E}">
      <dsp:nvSpPr>
        <dsp:cNvPr id="0" name=""/>
        <dsp:cNvSpPr/>
      </dsp:nvSpPr>
      <dsp:spPr>
        <a:xfrm>
          <a:off x="8318049" y="1794514"/>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latin typeface="Amasis MT Pro Medium" panose="02040604050005020304" pitchFamily="18" charset="0"/>
            </a:rPr>
            <a:t>Biosafety Clearing-House</a:t>
          </a:r>
          <a:endParaRPr lang="en-US" sz="1700" kern="1200">
            <a:latin typeface="Amasis MT Pro Medium" panose="02040604050005020304" pitchFamily="18" charset="0"/>
          </a:endParaRPr>
        </a:p>
      </dsp:txBody>
      <dsp:txXfrm>
        <a:off x="8318049" y="1794514"/>
        <a:ext cx="2114937" cy="897246"/>
      </dsp:txXfrm>
    </dsp:sp>
    <dsp:sp modelId="{544E4B21-6A1C-4A6D-93FC-F20C34D9A9A1}">
      <dsp:nvSpPr>
        <dsp:cNvPr id="0" name=""/>
        <dsp:cNvSpPr/>
      </dsp:nvSpPr>
      <dsp:spPr>
        <a:xfrm>
          <a:off x="82613" y="3454427"/>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1D5184-74DA-43D9-BF12-25E8AE542ED5}">
      <dsp:nvSpPr>
        <dsp:cNvPr id="0" name=""/>
        <dsp:cNvSpPr/>
      </dsp:nvSpPr>
      <dsp:spPr>
        <a:xfrm>
          <a:off x="271034" y="3642848"/>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0D50ED-E78D-4358-82EF-88D225447B6D}">
      <dsp:nvSpPr>
        <dsp:cNvPr id="0" name=""/>
        <dsp:cNvSpPr/>
      </dsp:nvSpPr>
      <dsp:spPr>
        <a:xfrm>
          <a:off x="1172126" y="345442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latin typeface="Amasis MT Pro Medium" panose="02040604050005020304" pitchFamily="18" charset="0"/>
            </a:rPr>
            <a:t>LifeWeb for Financing Protected Areas</a:t>
          </a:r>
          <a:endParaRPr lang="en-US" sz="1700" kern="1200">
            <a:latin typeface="Amasis MT Pro Medium" panose="02040604050005020304" pitchFamily="18" charset="0"/>
          </a:endParaRPr>
        </a:p>
      </dsp:txBody>
      <dsp:txXfrm>
        <a:off x="1172126" y="3454427"/>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11E5-8156-8CD1-8939-81DABB929C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CD431-5F33-DFC9-8AAC-32C044B13E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8F7627-5C75-A017-2727-AE2FF6330FC6}"/>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5" name="Footer Placeholder 4">
            <a:extLst>
              <a:ext uri="{FF2B5EF4-FFF2-40B4-BE49-F238E27FC236}">
                <a16:creationId xmlns:a16="http://schemas.microsoft.com/office/drawing/2014/main" id="{71CA7B13-C446-2BC7-01F8-61D63C557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EFAEE-1D56-D5BF-04B6-646E341E1856}"/>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1329472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5C24-792E-F759-BC93-2FFCE60BE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C7F6F1-5B57-8A13-2958-E6E66C2370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C6BDF-03D4-0C90-67AA-6A0B5A8EC10A}"/>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5" name="Footer Placeholder 4">
            <a:extLst>
              <a:ext uri="{FF2B5EF4-FFF2-40B4-BE49-F238E27FC236}">
                <a16:creationId xmlns:a16="http://schemas.microsoft.com/office/drawing/2014/main" id="{532F8ED5-CCE0-9031-1617-A0D16B964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BBC97-839C-D809-C536-C9080F9E7A3C}"/>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266267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04A885-549D-2508-872D-D49AD92A75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65E89-167C-1278-2E18-565098E2F7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AC758-971A-B5D4-A914-FF27A341750B}"/>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5" name="Footer Placeholder 4">
            <a:extLst>
              <a:ext uri="{FF2B5EF4-FFF2-40B4-BE49-F238E27FC236}">
                <a16:creationId xmlns:a16="http://schemas.microsoft.com/office/drawing/2014/main" id="{75384F8B-F25D-6A53-D20B-1D85EC456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EDDA9-DD7A-17C2-C6E8-FCA78F9DBCE2}"/>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1608061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C5783-A1A5-67AB-B710-FA1EDC9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67FA1D-46B9-D184-32C9-F187C3963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F17E6-B240-7A9A-D42C-713319273984}"/>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5" name="Footer Placeholder 4">
            <a:extLst>
              <a:ext uri="{FF2B5EF4-FFF2-40B4-BE49-F238E27FC236}">
                <a16:creationId xmlns:a16="http://schemas.microsoft.com/office/drawing/2014/main" id="{2E3A6AB0-4C45-EE86-362E-3925FC289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7A7C1-C7AD-E00F-856B-431947F21FFC}"/>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3404051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8D1B-996C-3C00-C55A-6E8D350FD4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0BA64-C6F6-FD2B-7056-94107387D3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6450C-E3A5-5980-4369-7E6247AD7EB6}"/>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5" name="Footer Placeholder 4">
            <a:extLst>
              <a:ext uri="{FF2B5EF4-FFF2-40B4-BE49-F238E27FC236}">
                <a16:creationId xmlns:a16="http://schemas.microsoft.com/office/drawing/2014/main" id="{29B64DC5-C2EC-7325-B931-882D5C2C8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7F8B8F-CEF5-0457-0C2B-597A4E050FF4}"/>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3375345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1324-BC43-CF13-60FE-A1F2CD211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D358A-C9D4-1825-E84A-F1A2762251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D02911-DAE0-9F69-7D63-8A076853A4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1861BC-C884-B548-95A0-92AD66768064}"/>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6" name="Footer Placeholder 5">
            <a:extLst>
              <a:ext uri="{FF2B5EF4-FFF2-40B4-BE49-F238E27FC236}">
                <a16:creationId xmlns:a16="http://schemas.microsoft.com/office/drawing/2014/main" id="{3FA879DF-A669-5CC5-B2BD-66B27BA71F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D8125-0B1D-F85E-CFB5-78D599CED312}"/>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378952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1CE5D-A423-E153-D3D7-F89C172C76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A8D0A4-0ABB-0078-D424-419FB5B32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2D1B66-5FFE-CA5D-61BD-60CD960AA8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115374-CD02-A4DC-9AFD-024552545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73A424-7D7D-ECFC-5B9D-3B37607A8E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F0C587-962A-F428-496D-4DE2D00D7F58}"/>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8" name="Footer Placeholder 7">
            <a:extLst>
              <a:ext uri="{FF2B5EF4-FFF2-40B4-BE49-F238E27FC236}">
                <a16:creationId xmlns:a16="http://schemas.microsoft.com/office/drawing/2014/main" id="{4DDCFF17-DCE0-A4D5-E1BF-590DA33BB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D561EE-C444-A468-0E43-5CBDB3A5AB15}"/>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354436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4C70-F588-804D-D21A-DBD26F2EF6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E33618-2AB8-BB74-1480-5063AC9D110D}"/>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4" name="Footer Placeholder 3">
            <a:extLst>
              <a:ext uri="{FF2B5EF4-FFF2-40B4-BE49-F238E27FC236}">
                <a16:creationId xmlns:a16="http://schemas.microsoft.com/office/drawing/2014/main" id="{8F45711C-DC72-F0C3-8FEA-7A6F6C6195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B1B32A-84D2-43E4-55D4-92AC6B918AF7}"/>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197273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0743DD-E739-DBC2-0D70-5749DF97A71D}"/>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3" name="Footer Placeholder 2">
            <a:extLst>
              <a:ext uri="{FF2B5EF4-FFF2-40B4-BE49-F238E27FC236}">
                <a16:creationId xmlns:a16="http://schemas.microsoft.com/office/drawing/2014/main" id="{6072F3AB-711B-1FC1-B81E-93F13275F4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E606C4-876C-058F-8B35-81F2E10CE442}"/>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197121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644F-27A3-609A-09E6-D86F7BB35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8D65AF-CD36-04E2-3A49-29F604529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C8B42B-603C-56B7-4E2C-E6CE37549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B2F644-42DF-B43A-6CB5-6215D96B4C40}"/>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6" name="Footer Placeholder 5">
            <a:extLst>
              <a:ext uri="{FF2B5EF4-FFF2-40B4-BE49-F238E27FC236}">
                <a16:creationId xmlns:a16="http://schemas.microsoft.com/office/drawing/2014/main" id="{188A2B57-1ECE-B974-A0EE-070247EAEA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04C33-3E80-5910-1F33-372501864939}"/>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40957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BB8D-4262-007A-AC7F-1743D69784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253213-081A-82A2-17D9-C57751CF4B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35B727-BF68-D5CC-8300-8926886B9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B90CA-3C20-7DB9-53A1-5C7FE6A10F82}"/>
              </a:ext>
            </a:extLst>
          </p:cNvPr>
          <p:cNvSpPr>
            <a:spLocks noGrp="1"/>
          </p:cNvSpPr>
          <p:nvPr>
            <p:ph type="dt" sz="half" idx="10"/>
          </p:nvPr>
        </p:nvSpPr>
        <p:spPr/>
        <p:txBody>
          <a:bodyPr/>
          <a:lstStyle/>
          <a:p>
            <a:fld id="{EF37227C-6910-4F09-9538-EC673C86FC91}" type="datetimeFigureOut">
              <a:rPr lang="en-US" smtClean="0"/>
              <a:t>18-Mar-24</a:t>
            </a:fld>
            <a:endParaRPr lang="en-US"/>
          </a:p>
        </p:txBody>
      </p:sp>
      <p:sp>
        <p:nvSpPr>
          <p:cNvPr id="6" name="Footer Placeholder 5">
            <a:extLst>
              <a:ext uri="{FF2B5EF4-FFF2-40B4-BE49-F238E27FC236}">
                <a16:creationId xmlns:a16="http://schemas.microsoft.com/office/drawing/2014/main" id="{CF3499B9-8AD2-BEC8-5D90-C5A8A277C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A49599-FFE3-1F18-94EE-06F2360EE94A}"/>
              </a:ext>
            </a:extLst>
          </p:cNvPr>
          <p:cNvSpPr>
            <a:spLocks noGrp="1"/>
          </p:cNvSpPr>
          <p:nvPr>
            <p:ph type="sldNum" sz="quarter" idx="12"/>
          </p:nvPr>
        </p:nvSpPr>
        <p:spPr/>
        <p:txBody>
          <a:bodyPr/>
          <a:lstStyle/>
          <a:p>
            <a:fld id="{7D2EE713-6E12-4EA7-82B9-AC3DC4535504}" type="slidenum">
              <a:rPr lang="en-US" smtClean="0"/>
              <a:t>‹#›</a:t>
            </a:fld>
            <a:endParaRPr lang="en-US"/>
          </a:p>
        </p:txBody>
      </p:sp>
    </p:spTree>
    <p:extLst>
      <p:ext uri="{BB962C8B-B14F-4D97-AF65-F5344CB8AC3E}">
        <p14:creationId xmlns:p14="http://schemas.microsoft.com/office/powerpoint/2010/main" val="3115081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EA5861-ECB8-7EC2-A82A-202680858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C27AC3-DE56-18B8-839F-8FE0AB9F7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8B8CE-4355-D85A-CBB5-3B569D7CE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37227C-6910-4F09-9538-EC673C86FC91}" type="datetimeFigureOut">
              <a:rPr lang="en-US" smtClean="0"/>
              <a:t>18-Mar-24</a:t>
            </a:fld>
            <a:endParaRPr lang="en-US"/>
          </a:p>
        </p:txBody>
      </p:sp>
      <p:sp>
        <p:nvSpPr>
          <p:cNvPr id="5" name="Footer Placeholder 4">
            <a:extLst>
              <a:ext uri="{FF2B5EF4-FFF2-40B4-BE49-F238E27FC236}">
                <a16:creationId xmlns:a16="http://schemas.microsoft.com/office/drawing/2014/main" id="{99B73F13-E813-E82C-D40F-8F63579EE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53CDF8-5513-9046-B693-4D320AA239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2EE713-6E12-4EA7-82B9-AC3DC4535504}" type="slidenum">
              <a:rPr lang="en-US" smtClean="0"/>
              <a:t>‹#›</a:t>
            </a:fld>
            <a:endParaRPr lang="en-US"/>
          </a:p>
        </p:txBody>
      </p:sp>
    </p:spTree>
    <p:extLst>
      <p:ext uri="{BB962C8B-B14F-4D97-AF65-F5344CB8AC3E}">
        <p14:creationId xmlns:p14="http://schemas.microsoft.com/office/powerpoint/2010/main" val="2791576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hyperlink" Target="https://ec.europa.eu/environment/stories/nature-needs-yo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cbd.int/doc/c/435d/8ac8/b423f7468ba8632eb6df2a3f/sbi-03-03-add1-en.pdf" TargetMode="External"/><Relationship Id="rId13" Type="http://schemas.openxmlformats.org/officeDocument/2006/relationships/hyperlink" Target="https://www.cbd.int/meetings/NP-CC-04" TargetMode="External"/><Relationship Id="rId3" Type="http://schemas.openxmlformats.org/officeDocument/2006/relationships/hyperlink" Target="https://www.cbd.int/meetings/COP-15" TargetMode="External"/><Relationship Id="rId7" Type="http://schemas.openxmlformats.org/officeDocument/2006/relationships/hyperlink" Target="https://www.cbd.int/doc/c/c7d2/aedd/074f2b54468d0e1a308f8f4d/sbi-03-03-en.pdf" TargetMode="External"/><Relationship Id="rId12" Type="http://schemas.openxmlformats.org/officeDocument/2006/relationships/hyperlink" Target="https://www.cbd.int/doc/c/b9f8/21d7/4bfb7e2798f970482a7ab776/np-cc-04-03-add1-en.pdf" TargetMode="External"/><Relationship Id="rId2" Type="http://schemas.openxmlformats.org/officeDocument/2006/relationships/hyperlink" Target="https://chm.cbd.int/database?schema_s=nationalReport6" TargetMode="External"/><Relationship Id="rId1" Type="http://schemas.openxmlformats.org/officeDocument/2006/relationships/slideLayout" Target="../slideLayouts/slideLayout2.xml"/><Relationship Id="rId6" Type="http://schemas.openxmlformats.org/officeDocument/2006/relationships/hyperlink" Target="https://bch.cbd.int/en/reports" TargetMode="External"/><Relationship Id="rId11" Type="http://schemas.openxmlformats.org/officeDocument/2006/relationships/hyperlink" Target="https://www.cbd.int/doc/c/767b/a3b0/e4934613a1a3fd1116b1c89a/sbi-02-inf-03-en.pdf" TargetMode="External"/><Relationship Id="rId5" Type="http://schemas.openxmlformats.org/officeDocument/2006/relationships/hyperlink" Target="https://www.youtube.com/watch?v=oxmVc7RNqmM" TargetMode="External"/><Relationship Id="rId10" Type="http://schemas.openxmlformats.org/officeDocument/2006/relationships/hyperlink" Target="https://absch.cbd.int/en/reports" TargetMode="External"/><Relationship Id="rId4" Type="http://schemas.openxmlformats.org/officeDocument/2006/relationships/hyperlink" Target="https://www.cbd.int/gbo5" TargetMode="External"/><Relationship Id="rId9" Type="http://schemas.openxmlformats.org/officeDocument/2006/relationships/hyperlink" Target="https://www.cbd.int/doc/c/6b93/18e0/49d84048f8938e7d13e32fb7/cp-mop-10-inf-02-en.pdf" TargetMode="External"/><Relationship Id="rId14" Type="http://schemas.openxmlformats.org/officeDocument/2006/relationships/hyperlink" Target="https://www.cbd.int/doc/c/bea3/e23e/aaa5af5559f4107ef3e130ba/np-mop-04-05-en.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D9BB-90CF-7A0F-881A-18B490F2C1A5}"/>
              </a:ext>
            </a:extLst>
          </p:cNvPr>
          <p:cNvSpPr>
            <a:spLocks noGrp="1"/>
          </p:cNvSpPr>
          <p:nvPr>
            <p:ph type="ctrTitle"/>
          </p:nvPr>
        </p:nvSpPr>
        <p:spPr/>
        <p:txBody>
          <a:bodyPr>
            <a:normAutofit/>
          </a:bodyPr>
          <a:lstStyle/>
          <a:p>
            <a:r>
              <a:rPr lang="en-US" sz="2800" b="1" dirty="0">
                <a:solidFill>
                  <a:srgbClr val="008080"/>
                </a:solidFill>
                <a:latin typeface="Amasis MT Pro Medium" panose="02040604050005020304" pitchFamily="18" charset="0"/>
              </a:rPr>
              <a:t>Biodiversity in CEE countries </a:t>
            </a:r>
            <a:br>
              <a:rPr lang="en-US" sz="2800" b="1" dirty="0">
                <a:solidFill>
                  <a:srgbClr val="008080"/>
                </a:solidFill>
                <a:latin typeface="Amasis MT Pro Medium" panose="02040604050005020304" pitchFamily="18" charset="0"/>
              </a:rPr>
            </a:br>
            <a:r>
              <a:rPr lang="en-US" sz="2800" b="1" dirty="0">
                <a:solidFill>
                  <a:srgbClr val="008080"/>
                </a:solidFill>
                <a:latin typeface="Amasis MT Pro Medium" panose="02040604050005020304" pitchFamily="18" charset="0"/>
              </a:rPr>
              <a:t>CBD challenges and opportunities for implementation in CEE Countries</a:t>
            </a:r>
          </a:p>
        </p:txBody>
      </p:sp>
      <p:sp>
        <p:nvSpPr>
          <p:cNvPr id="3" name="Subtitle 2">
            <a:extLst>
              <a:ext uri="{FF2B5EF4-FFF2-40B4-BE49-F238E27FC236}">
                <a16:creationId xmlns:a16="http://schemas.microsoft.com/office/drawing/2014/main" id="{997C1EF2-312D-83A1-0AB7-4320AEE470D7}"/>
              </a:ext>
            </a:extLst>
          </p:cNvPr>
          <p:cNvSpPr>
            <a:spLocks noGrp="1"/>
          </p:cNvSpPr>
          <p:nvPr>
            <p:ph type="subTitle" idx="1"/>
          </p:nvPr>
        </p:nvSpPr>
        <p:spPr>
          <a:xfrm>
            <a:off x="2204720" y="4126628"/>
            <a:ext cx="9144000" cy="1655762"/>
          </a:xfrm>
        </p:spPr>
        <p:txBody>
          <a:bodyPr/>
          <a:lstStyle/>
          <a:p>
            <a:pPr algn="r"/>
            <a:r>
              <a:rPr lang="en-US" sz="1600" dirty="0">
                <a:latin typeface="Amasis MT Pro Medium" panose="02040604050005020304" pitchFamily="18" charset="0"/>
              </a:rPr>
              <a:t>PARIS CO-OP4CBD TRAINING </a:t>
            </a:r>
          </a:p>
          <a:p>
            <a:pPr algn="r"/>
            <a:r>
              <a:rPr lang="en-US" sz="1600" dirty="0">
                <a:latin typeface="Amasis MT Pro Medium" panose="02040604050005020304" pitchFamily="18" charset="0"/>
              </a:rPr>
              <a:t>18-19 March 2024</a:t>
            </a:r>
          </a:p>
          <a:p>
            <a:pPr algn="r"/>
            <a:endParaRPr lang="en-US" sz="2000" dirty="0"/>
          </a:p>
          <a:p>
            <a:endParaRPr lang="en-US" dirty="0"/>
          </a:p>
        </p:txBody>
      </p:sp>
      <p:sp>
        <p:nvSpPr>
          <p:cNvPr id="4" name="Title 1">
            <a:extLst>
              <a:ext uri="{FF2B5EF4-FFF2-40B4-BE49-F238E27FC236}">
                <a16:creationId xmlns:a16="http://schemas.microsoft.com/office/drawing/2014/main" id="{79004D6F-EC59-951B-02AF-20F5CCF550B4}"/>
              </a:ext>
            </a:extLst>
          </p:cNvPr>
          <p:cNvSpPr txBox="1">
            <a:spLocks/>
          </p:cNvSpPr>
          <p:nvPr/>
        </p:nvSpPr>
        <p:spPr>
          <a:xfrm>
            <a:off x="2523461" y="-1448435"/>
            <a:ext cx="7067895" cy="17166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a:br>
            <a:endParaRPr lang="en-US" sz="2800" dirty="0"/>
          </a:p>
        </p:txBody>
      </p:sp>
      <p:pic>
        <p:nvPicPr>
          <p:cNvPr id="5" name="Picture 2" descr="CO-OP4CBD (@coop4cbd) / X">
            <a:extLst>
              <a:ext uri="{FF2B5EF4-FFF2-40B4-BE49-F238E27FC236}">
                <a16:creationId xmlns:a16="http://schemas.microsoft.com/office/drawing/2014/main" id="{6CA89D8C-B3D0-5572-04B2-76784BB3D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55" y="127860"/>
            <a:ext cx="2500630" cy="23535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vention on Biological Diversity">
            <a:extLst>
              <a:ext uri="{FF2B5EF4-FFF2-40B4-BE49-F238E27FC236}">
                <a16:creationId xmlns:a16="http://schemas.microsoft.com/office/drawing/2014/main" id="{D705E031-3CC3-A826-6B21-87830B7C2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6960" y="505698"/>
            <a:ext cx="2849245" cy="11117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EE0F585-D585-A622-8AC2-EF847D14FAC7}"/>
              </a:ext>
            </a:extLst>
          </p:cNvPr>
          <p:cNvPicPr>
            <a:picLocks noChangeAspect="1"/>
          </p:cNvPicPr>
          <p:nvPr/>
        </p:nvPicPr>
        <p:blipFill>
          <a:blip r:embed="rId4"/>
          <a:stretch>
            <a:fillRect/>
          </a:stretch>
        </p:blipFill>
        <p:spPr>
          <a:xfrm>
            <a:off x="1233170" y="3269214"/>
            <a:ext cx="3009220" cy="3321716"/>
          </a:xfrm>
          <a:prstGeom prst="rect">
            <a:avLst/>
          </a:prstGeom>
        </p:spPr>
      </p:pic>
      <p:pic>
        <p:nvPicPr>
          <p:cNvPr id="6" name="Picture 5">
            <a:extLst>
              <a:ext uri="{FF2B5EF4-FFF2-40B4-BE49-F238E27FC236}">
                <a16:creationId xmlns:a16="http://schemas.microsoft.com/office/drawing/2014/main" id="{1D97C7F0-8700-836A-F513-00B828682A6F}"/>
              </a:ext>
            </a:extLst>
          </p:cNvPr>
          <p:cNvPicPr>
            <a:picLocks noChangeAspect="1"/>
          </p:cNvPicPr>
          <p:nvPr/>
        </p:nvPicPr>
        <p:blipFill>
          <a:blip r:embed="rId5"/>
          <a:stretch>
            <a:fillRect/>
          </a:stretch>
        </p:blipFill>
        <p:spPr>
          <a:xfrm>
            <a:off x="5612450" y="3731574"/>
            <a:ext cx="1540070" cy="2396996"/>
          </a:xfrm>
          <a:prstGeom prst="rect">
            <a:avLst/>
          </a:prstGeom>
        </p:spPr>
      </p:pic>
    </p:spTree>
    <p:extLst>
      <p:ext uri="{BB962C8B-B14F-4D97-AF65-F5344CB8AC3E}">
        <p14:creationId xmlns:p14="http://schemas.microsoft.com/office/powerpoint/2010/main" val="928206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877B-49DE-90BD-A99F-59AC3628B2E0}"/>
              </a:ext>
            </a:extLst>
          </p:cNvPr>
          <p:cNvSpPr>
            <a:spLocks noGrp="1"/>
          </p:cNvSpPr>
          <p:nvPr>
            <p:ph type="title"/>
          </p:nvPr>
        </p:nvSpPr>
        <p:spPr>
          <a:xfrm>
            <a:off x="5858738" y="563679"/>
            <a:ext cx="5598202" cy="1402470"/>
          </a:xfrm>
        </p:spPr>
        <p:txBody>
          <a:bodyPr anchor="t">
            <a:normAutofit/>
          </a:bodyPr>
          <a:lstStyle/>
          <a:p>
            <a:r>
              <a:rPr lang="en-US" sz="3200" dirty="0"/>
              <a:t>COP 15  CBD Decisions</a:t>
            </a:r>
          </a:p>
        </p:txBody>
      </p:sp>
      <p:pic>
        <p:nvPicPr>
          <p:cNvPr id="4" name="Picture 3">
            <a:extLst>
              <a:ext uri="{FF2B5EF4-FFF2-40B4-BE49-F238E27FC236}">
                <a16:creationId xmlns:a16="http://schemas.microsoft.com/office/drawing/2014/main" id="{9ECCC267-7DC2-3490-6DF4-D5DF96E67567}"/>
              </a:ext>
            </a:extLst>
          </p:cNvPr>
          <p:cNvPicPr>
            <a:picLocks noChangeAspect="1"/>
          </p:cNvPicPr>
          <p:nvPr/>
        </p:nvPicPr>
        <p:blipFill>
          <a:blip r:embed="rId2"/>
          <a:stretch>
            <a:fillRect/>
          </a:stretch>
        </p:blipFill>
        <p:spPr>
          <a:xfrm>
            <a:off x="1358900" y="1264914"/>
            <a:ext cx="2659532" cy="4139349"/>
          </a:xfrm>
          <a:prstGeom prst="rect">
            <a:avLst/>
          </a:prstGeom>
        </p:spPr>
      </p:pic>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6F5427-9956-021C-7A5E-498C008F0B5C}"/>
              </a:ext>
            </a:extLst>
          </p:cNvPr>
          <p:cNvSpPr>
            <a:spLocks noGrp="1"/>
          </p:cNvSpPr>
          <p:nvPr>
            <p:ph idx="1"/>
          </p:nvPr>
        </p:nvSpPr>
        <p:spPr>
          <a:xfrm>
            <a:off x="5755598" y="1174822"/>
            <a:ext cx="5444382" cy="5459894"/>
          </a:xfrm>
        </p:spPr>
        <p:txBody>
          <a:bodyPr>
            <a:normAutofit/>
          </a:bodyPr>
          <a:lstStyle/>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15/4 </a:t>
            </a:r>
            <a:r>
              <a:rPr lang="en-US" sz="1800" kern="100" dirty="0">
                <a:effectLst/>
                <a:ea typeface="Aptos" panose="020B0004020202020204" pitchFamily="34" charset="0"/>
                <a:cs typeface="Arial" panose="020B0604020202020204" pitchFamily="34" charset="0"/>
              </a:rPr>
              <a:t>Kunming-Montreal Global Biodiversity Framework</a:t>
            </a:r>
          </a:p>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15/5 </a:t>
            </a:r>
            <a:r>
              <a:rPr lang="en-US" sz="1800" kern="100" dirty="0">
                <a:effectLst/>
                <a:ea typeface="Aptos" panose="020B0004020202020204" pitchFamily="34" charset="0"/>
                <a:cs typeface="Arial" panose="020B0604020202020204" pitchFamily="34" charset="0"/>
              </a:rPr>
              <a:t>Monitoring framework for the Kunming-Montreal Global Biodiversity Framework</a:t>
            </a:r>
          </a:p>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15/7 </a:t>
            </a:r>
            <a:r>
              <a:rPr lang="en-US" sz="1800" kern="100" dirty="0">
                <a:effectLst/>
                <a:ea typeface="Aptos" panose="020B0004020202020204" pitchFamily="34" charset="0"/>
                <a:cs typeface="Arial" panose="020B0604020202020204" pitchFamily="34" charset="0"/>
              </a:rPr>
              <a:t>Resource mobilization</a:t>
            </a:r>
          </a:p>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15/9 </a:t>
            </a:r>
            <a:r>
              <a:rPr lang="en-US" sz="1800" kern="100" dirty="0">
                <a:effectLst/>
                <a:ea typeface="Aptos" panose="020B0004020202020204" pitchFamily="34" charset="0"/>
                <a:cs typeface="Arial" panose="020B0604020202020204" pitchFamily="34" charset="0"/>
              </a:rPr>
              <a:t>Digital sequence information on genetic resources</a:t>
            </a:r>
          </a:p>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15/16 </a:t>
            </a:r>
            <a:r>
              <a:rPr lang="en-US" sz="1800" kern="100" dirty="0">
                <a:effectLst/>
                <a:ea typeface="Aptos" panose="020B0004020202020204" pitchFamily="34" charset="0"/>
                <a:cs typeface="Arial" panose="020B0604020202020204" pitchFamily="34" charset="0"/>
              </a:rPr>
              <a:t>Knowledge management and the clearing-house mechanism</a:t>
            </a:r>
          </a:p>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15/23 </a:t>
            </a:r>
            <a:r>
              <a:rPr lang="en-US" sz="1800" kern="100" dirty="0">
                <a:effectLst/>
                <a:ea typeface="Aptos" panose="020B0004020202020204" pitchFamily="34" charset="0"/>
                <a:cs typeface="Arial" panose="020B0604020202020204" pitchFamily="34" charset="0"/>
              </a:rPr>
              <a:t>Sustainable wildlife management</a:t>
            </a:r>
          </a:p>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15/24 </a:t>
            </a:r>
            <a:r>
              <a:rPr lang="en-US" sz="1800" kern="100" dirty="0">
                <a:effectLst/>
                <a:ea typeface="Aptos" panose="020B0004020202020204" pitchFamily="34" charset="0"/>
                <a:cs typeface="Arial" panose="020B0604020202020204" pitchFamily="34" charset="0"/>
              </a:rPr>
              <a:t>Conservation and sustainable use of marine and coastal biodiversity </a:t>
            </a:r>
          </a:p>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15/27 </a:t>
            </a:r>
            <a:r>
              <a:rPr lang="en-US" sz="1800" kern="100" dirty="0">
                <a:effectLst/>
                <a:ea typeface="Aptos" panose="020B0004020202020204" pitchFamily="34" charset="0"/>
                <a:cs typeface="Arial" panose="020B0604020202020204" pitchFamily="34" charset="0"/>
              </a:rPr>
              <a:t>Invasive alien species </a:t>
            </a:r>
          </a:p>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15/28 </a:t>
            </a:r>
            <a:r>
              <a:rPr lang="en-US" sz="1800" kern="100" dirty="0">
                <a:effectLst/>
                <a:ea typeface="Aptos" panose="020B0004020202020204" pitchFamily="34" charset="0"/>
                <a:cs typeface="Arial" panose="020B0604020202020204" pitchFamily="34" charset="0"/>
              </a:rPr>
              <a:t>Biodiversity and agriculture</a:t>
            </a:r>
          </a:p>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15/30 </a:t>
            </a:r>
            <a:r>
              <a:rPr lang="en-US" sz="1800" kern="100" dirty="0">
                <a:effectLst/>
                <a:ea typeface="Aptos" panose="020B0004020202020204" pitchFamily="34" charset="0"/>
                <a:cs typeface="Arial" panose="020B0604020202020204" pitchFamily="34" charset="0"/>
              </a:rPr>
              <a:t>Biodiversity and climate change</a:t>
            </a:r>
          </a:p>
          <a:p>
            <a:pPr marL="0" marR="0" indent="0">
              <a:spcBef>
                <a:spcPts val="0"/>
              </a:spcBef>
              <a:spcAft>
                <a:spcPts val="800"/>
              </a:spcAft>
              <a:buNone/>
            </a:pPr>
            <a:r>
              <a:rPr lang="en-US" sz="1800" b="1" kern="100" dirty="0">
                <a:effectLst/>
                <a:ea typeface="Aptos" panose="020B0004020202020204" pitchFamily="34" charset="0"/>
                <a:cs typeface="Arial" panose="020B0604020202020204" pitchFamily="34" charset="0"/>
              </a:rPr>
              <a:t>Decision 15/31 </a:t>
            </a:r>
            <a:r>
              <a:rPr lang="en-US" sz="1800" kern="100" dirty="0">
                <a:effectLst/>
                <a:ea typeface="Aptos" panose="020B0004020202020204" pitchFamily="34" charset="0"/>
                <a:cs typeface="Arial" panose="020B0604020202020204" pitchFamily="34" charset="0"/>
              </a:rPr>
              <a:t>Synthetic biology</a:t>
            </a:r>
          </a:p>
          <a:p>
            <a:pPr marL="0" marR="0">
              <a:spcBef>
                <a:spcPts val="0"/>
              </a:spcBef>
              <a:spcAft>
                <a:spcPts val="800"/>
              </a:spcAft>
            </a:pPr>
            <a:endParaRPr lang="en-US" sz="1100" kern="100" dirty="0">
              <a:effectLst/>
              <a:ea typeface="Aptos" panose="020B0004020202020204" pitchFamily="34" charset="0"/>
              <a:cs typeface="Arial" panose="020B0604020202020204" pitchFamily="34" charset="0"/>
            </a:endParaRPr>
          </a:p>
          <a:p>
            <a:endParaRPr lang="en-US" sz="1100" dirty="0"/>
          </a:p>
        </p:txBody>
      </p:sp>
    </p:spTree>
    <p:extLst>
      <p:ext uri="{BB962C8B-B14F-4D97-AF65-F5344CB8AC3E}">
        <p14:creationId xmlns:p14="http://schemas.microsoft.com/office/powerpoint/2010/main" val="3301337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28B34-376A-C1F0-BFD8-6C5C88EDB577}"/>
              </a:ext>
            </a:extLst>
          </p:cNvPr>
          <p:cNvSpPr>
            <a:spLocks noGrp="1"/>
          </p:cNvSpPr>
          <p:nvPr>
            <p:ph type="title"/>
          </p:nvPr>
        </p:nvSpPr>
        <p:spPr>
          <a:xfrm>
            <a:off x="504967" y="675564"/>
            <a:ext cx="3609833" cy="5204085"/>
          </a:xfrm>
        </p:spPr>
        <p:txBody>
          <a:bodyPr vert="horz" lIns="91440" tIns="45720" rIns="91440" bIns="45720" rtlCol="0" anchor="ctr">
            <a:normAutofit/>
          </a:bodyPr>
          <a:lstStyle/>
          <a:p>
            <a:r>
              <a:rPr lang="en-US" kern="1200">
                <a:solidFill>
                  <a:schemeClr val="tx1"/>
                </a:solidFill>
                <a:latin typeface="+mj-lt"/>
                <a:ea typeface="+mj-ea"/>
                <a:cs typeface="+mj-cs"/>
              </a:rPr>
              <a:t>COP/MOPs Decisions</a:t>
            </a:r>
          </a:p>
        </p:txBody>
      </p:sp>
      <p:cxnSp>
        <p:nvCxnSpPr>
          <p:cNvPr id="20" name="Straight Connector 19">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84F6447-F344-9969-A39D-BE530E4271C9}"/>
              </a:ext>
            </a:extLst>
          </p:cNvPr>
          <p:cNvSpPr>
            <a:spLocks/>
          </p:cNvSpPr>
          <p:nvPr/>
        </p:nvSpPr>
        <p:spPr>
          <a:xfrm>
            <a:off x="4829779" y="939892"/>
            <a:ext cx="3231960" cy="516278"/>
          </a:xfrm>
          <a:prstGeom prst="rect">
            <a:avLst/>
          </a:prstGeom>
        </p:spPr>
        <p:txBody>
          <a:bodyPr/>
          <a:lstStyle/>
          <a:p>
            <a:pPr defTabSz="566928">
              <a:spcAft>
                <a:spcPts val="600"/>
              </a:spcAft>
            </a:pPr>
            <a:r>
              <a:rPr lang="en-US" kern="1200" dirty="0">
                <a:solidFill>
                  <a:schemeClr val="tx1"/>
                </a:solidFill>
                <a:latin typeface="+mn-lt"/>
                <a:ea typeface="+mn-ea"/>
                <a:cs typeface="+mn-cs"/>
              </a:rPr>
              <a:t>COP/MOP 10 Cartagena Protocol  </a:t>
            </a:r>
            <a:endParaRPr lang="en-US" dirty="0"/>
          </a:p>
        </p:txBody>
      </p:sp>
      <p:sp>
        <p:nvSpPr>
          <p:cNvPr id="4" name="Content Placeholder 3">
            <a:extLst>
              <a:ext uri="{FF2B5EF4-FFF2-40B4-BE49-F238E27FC236}">
                <a16:creationId xmlns:a16="http://schemas.microsoft.com/office/drawing/2014/main" id="{BD3DD4BA-84AD-3EC5-6F9F-E4A95E8A843D}"/>
              </a:ext>
            </a:extLst>
          </p:cNvPr>
          <p:cNvSpPr>
            <a:spLocks/>
          </p:cNvSpPr>
          <p:nvPr/>
        </p:nvSpPr>
        <p:spPr>
          <a:xfrm>
            <a:off x="4775043" y="1686686"/>
            <a:ext cx="3231960" cy="4192957"/>
          </a:xfrm>
          <a:prstGeom prst="rect">
            <a:avLst/>
          </a:prstGeom>
        </p:spPr>
        <p:txBody>
          <a:bodyPr>
            <a:normAutofit lnSpcReduction="10000"/>
          </a:bodyPr>
          <a:lstStyle/>
          <a:p>
            <a:pPr defTabSz="566928">
              <a:lnSpc>
                <a:spcPct val="90000"/>
              </a:lnSpc>
              <a:spcAft>
                <a:spcPts val="496"/>
              </a:spcAft>
            </a:pPr>
            <a:r>
              <a:rPr lang="en-US" b="1" kern="100" dirty="0">
                <a:solidFill>
                  <a:schemeClr val="tx1"/>
                </a:solidFill>
                <a:ea typeface="+mn-ea"/>
                <a:cs typeface="Times New Roman" panose="02020603050405020304" pitchFamily="18" charset="0"/>
              </a:rPr>
              <a:t>Decision 10/5 </a:t>
            </a:r>
            <a:r>
              <a:rPr lang="en-US" kern="100" dirty="0">
                <a:solidFill>
                  <a:schemeClr val="tx1"/>
                </a:solidFill>
                <a:ea typeface="+mn-ea"/>
                <a:cs typeface="Times New Roman" panose="02020603050405020304" pitchFamily="18" charset="0"/>
              </a:rPr>
              <a:t>Operation and activities of the Biosafety Clearing-House (Article 20)</a:t>
            </a:r>
          </a:p>
          <a:p>
            <a:pPr defTabSz="566928">
              <a:lnSpc>
                <a:spcPct val="90000"/>
              </a:lnSpc>
              <a:spcAft>
                <a:spcPts val="496"/>
              </a:spcAft>
            </a:pPr>
            <a:r>
              <a:rPr lang="en-US" b="1" kern="100" dirty="0">
                <a:solidFill>
                  <a:schemeClr val="tx1"/>
                </a:solidFill>
                <a:ea typeface="+mn-ea"/>
                <a:cs typeface="Times New Roman" panose="02020603050405020304" pitchFamily="18" charset="0"/>
              </a:rPr>
              <a:t>Decision 10/10 </a:t>
            </a:r>
            <a:r>
              <a:rPr lang="en-US" kern="100" dirty="0">
                <a:solidFill>
                  <a:schemeClr val="tx1"/>
                </a:solidFill>
                <a:ea typeface="+mn-ea"/>
                <a:cs typeface="Times New Roman" panose="02020603050405020304" pitchFamily="18" charset="0"/>
              </a:rPr>
              <a:t>Risk assessment and risk management (Articles 15 and 16)</a:t>
            </a:r>
          </a:p>
          <a:p>
            <a:pPr defTabSz="566928">
              <a:lnSpc>
                <a:spcPct val="90000"/>
              </a:lnSpc>
              <a:spcAft>
                <a:spcPts val="496"/>
              </a:spcAft>
            </a:pPr>
            <a:r>
              <a:rPr lang="en-US" b="1" kern="100" dirty="0">
                <a:solidFill>
                  <a:schemeClr val="tx1"/>
                </a:solidFill>
                <a:ea typeface="+mn-ea"/>
                <a:cs typeface="Times New Roman" panose="02020603050405020304" pitchFamily="18" charset="0"/>
              </a:rPr>
              <a:t>Decision 10/11 </a:t>
            </a:r>
            <a:r>
              <a:rPr lang="en-US" kern="100" dirty="0">
                <a:solidFill>
                  <a:schemeClr val="tx1"/>
                </a:solidFill>
                <a:ea typeface="+mn-ea"/>
                <a:cs typeface="Times New Roman" panose="02020603050405020304" pitchFamily="18" charset="0"/>
              </a:rPr>
              <a:t>Detection and identification of living modified organisms</a:t>
            </a:r>
          </a:p>
          <a:p>
            <a:pPr defTabSz="566928">
              <a:lnSpc>
                <a:spcPct val="90000"/>
              </a:lnSpc>
              <a:spcAft>
                <a:spcPts val="496"/>
              </a:spcAft>
            </a:pPr>
            <a:r>
              <a:rPr lang="en-US" b="1" kern="100" dirty="0">
                <a:solidFill>
                  <a:schemeClr val="tx1"/>
                </a:solidFill>
                <a:ea typeface="+mn-ea"/>
                <a:cs typeface="Times New Roman" panose="02020603050405020304" pitchFamily="18" charset="0"/>
              </a:rPr>
              <a:t>Decision 10/12 </a:t>
            </a:r>
            <a:r>
              <a:rPr lang="en-US" kern="100" dirty="0">
                <a:solidFill>
                  <a:schemeClr val="tx1"/>
                </a:solidFill>
                <a:ea typeface="+mn-ea"/>
                <a:cs typeface="Times New Roman" panose="02020603050405020304" pitchFamily="18" charset="0"/>
              </a:rPr>
              <a:t>Socio-economic considerations (Article 26)</a:t>
            </a:r>
          </a:p>
          <a:p>
            <a:pPr defTabSz="566928">
              <a:lnSpc>
                <a:spcPct val="90000"/>
              </a:lnSpc>
              <a:spcAft>
                <a:spcPts val="496"/>
              </a:spcAft>
            </a:pPr>
            <a:r>
              <a:rPr lang="en-US" b="1" kern="100" dirty="0">
                <a:solidFill>
                  <a:schemeClr val="tx1"/>
                </a:solidFill>
                <a:ea typeface="+mn-ea"/>
                <a:cs typeface="Times New Roman" panose="02020603050405020304" pitchFamily="18" charset="0"/>
              </a:rPr>
              <a:t>Decision 10/13 </a:t>
            </a:r>
            <a:r>
              <a:rPr lang="en-US" kern="100" dirty="0">
                <a:solidFill>
                  <a:schemeClr val="tx1"/>
                </a:solidFill>
                <a:ea typeface="+mn-ea"/>
                <a:cs typeface="Times New Roman" panose="02020603050405020304" pitchFamily="18" charset="0"/>
              </a:rPr>
              <a:t>Nagoya – Kuala Lumpur Supplementary Protocol on Liability and Redress</a:t>
            </a:r>
          </a:p>
          <a:p>
            <a:pPr>
              <a:lnSpc>
                <a:spcPct val="90000"/>
              </a:lnSpc>
            </a:pPr>
            <a:endParaRPr lang="en-US" sz="1100" dirty="0"/>
          </a:p>
        </p:txBody>
      </p:sp>
      <p:sp>
        <p:nvSpPr>
          <p:cNvPr id="5" name="Text Placeholder 4">
            <a:extLst>
              <a:ext uri="{FF2B5EF4-FFF2-40B4-BE49-F238E27FC236}">
                <a16:creationId xmlns:a16="http://schemas.microsoft.com/office/drawing/2014/main" id="{6CD232B2-CEB8-B0D5-6AF8-ECDDDB1AEEA2}"/>
              </a:ext>
            </a:extLst>
          </p:cNvPr>
          <p:cNvSpPr>
            <a:spLocks/>
          </p:cNvSpPr>
          <p:nvPr/>
        </p:nvSpPr>
        <p:spPr>
          <a:xfrm>
            <a:off x="8118113" y="1022870"/>
            <a:ext cx="3247877" cy="516278"/>
          </a:xfrm>
          <a:prstGeom prst="rect">
            <a:avLst/>
          </a:prstGeom>
        </p:spPr>
        <p:txBody>
          <a:bodyPr/>
          <a:lstStyle/>
          <a:p>
            <a:pPr defTabSz="566928">
              <a:spcAft>
                <a:spcPts val="600"/>
              </a:spcAft>
            </a:pPr>
            <a:r>
              <a:rPr lang="en-US" sz="1600" kern="1200" dirty="0">
                <a:solidFill>
                  <a:schemeClr val="tx1"/>
                </a:solidFill>
                <a:latin typeface="+mn-lt"/>
                <a:ea typeface="+mn-ea"/>
                <a:cs typeface="+mn-cs"/>
              </a:rPr>
              <a:t>COP/MOP 4 ABS Nagoya Protocol</a:t>
            </a:r>
            <a:endParaRPr lang="en-US" sz="1600" dirty="0"/>
          </a:p>
        </p:txBody>
      </p:sp>
      <p:sp>
        <p:nvSpPr>
          <p:cNvPr id="6" name="Content Placeholder 5">
            <a:extLst>
              <a:ext uri="{FF2B5EF4-FFF2-40B4-BE49-F238E27FC236}">
                <a16:creationId xmlns:a16="http://schemas.microsoft.com/office/drawing/2014/main" id="{CC777C53-5252-37B2-CD87-86B92FB1802E}"/>
              </a:ext>
            </a:extLst>
          </p:cNvPr>
          <p:cNvSpPr>
            <a:spLocks/>
          </p:cNvSpPr>
          <p:nvPr/>
        </p:nvSpPr>
        <p:spPr>
          <a:xfrm>
            <a:off x="8134030" y="1686687"/>
            <a:ext cx="3247877" cy="3716003"/>
          </a:xfrm>
          <a:prstGeom prst="rect">
            <a:avLst/>
          </a:prstGeom>
        </p:spPr>
        <p:txBody>
          <a:bodyPr>
            <a:normAutofit lnSpcReduction="10000"/>
          </a:bodyPr>
          <a:lstStyle/>
          <a:p>
            <a:pPr defTabSz="566928">
              <a:lnSpc>
                <a:spcPct val="90000"/>
              </a:lnSpc>
              <a:spcAft>
                <a:spcPts val="496"/>
              </a:spcAft>
            </a:pPr>
            <a:r>
              <a:rPr lang="en-US" b="1" kern="100" dirty="0">
                <a:solidFill>
                  <a:schemeClr val="tx1"/>
                </a:solidFill>
                <a:ea typeface="+mn-ea"/>
                <a:cs typeface="Times New Roman" panose="02020603050405020304" pitchFamily="18" charset="0"/>
              </a:rPr>
              <a:t>Decision 4/4 </a:t>
            </a:r>
            <a:r>
              <a:rPr lang="en-US" kern="100" dirty="0">
                <a:solidFill>
                  <a:schemeClr val="tx1"/>
                </a:solidFill>
                <a:ea typeface="+mn-ea"/>
                <a:cs typeface="Times New Roman" panose="02020603050405020304" pitchFamily="18" charset="0"/>
              </a:rPr>
              <a:t>Access and Benefit-sharing Clearing-House and information sharing (Article 14)</a:t>
            </a:r>
          </a:p>
          <a:p>
            <a:pPr defTabSz="566928">
              <a:lnSpc>
                <a:spcPct val="90000"/>
              </a:lnSpc>
              <a:spcAft>
                <a:spcPts val="496"/>
              </a:spcAft>
            </a:pPr>
            <a:r>
              <a:rPr lang="en-US" b="1" kern="100" dirty="0">
                <a:solidFill>
                  <a:schemeClr val="tx1"/>
                </a:solidFill>
                <a:ea typeface="+mn-ea"/>
                <a:cs typeface="Times New Roman" panose="02020603050405020304" pitchFamily="18" charset="0"/>
              </a:rPr>
              <a:t>Decision 4/6 </a:t>
            </a:r>
            <a:r>
              <a:rPr lang="en-US" kern="100" dirty="0">
                <a:solidFill>
                  <a:schemeClr val="tx1"/>
                </a:solidFill>
                <a:ea typeface="+mn-ea"/>
                <a:cs typeface="Times New Roman" panose="02020603050405020304" pitchFamily="18" charset="0"/>
              </a:rPr>
              <a:t>Digital sequence information on genetic resources</a:t>
            </a:r>
          </a:p>
          <a:p>
            <a:pPr defTabSz="566928">
              <a:lnSpc>
                <a:spcPct val="90000"/>
              </a:lnSpc>
              <a:spcAft>
                <a:spcPts val="496"/>
              </a:spcAft>
            </a:pPr>
            <a:r>
              <a:rPr lang="en-US" b="1" kern="100" dirty="0">
                <a:solidFill>
                  <a:schemeClr val="tx1"/>
                </a:solidFill>
                <a:ea typeface="+mn-ea"/>
                <a:cs typeface="Times New Roman" panose="02020603050405020304" pitchFamily="18" charset="0"/>
              </a:rPr>
              <a:t>Decision 4/7</a:t>
            </a:r>
            <a:r>
              <a:rPr lang="en-US" kern="100" dirty="0">
                <a:solidFill>
                  <a:schemeClr val="tx1"/>
                </a:solidFill>
                <a:ea typeface="+mn-ea"/>
                <a:cs typeface="Times New Roman" panose="02020603050405020304" pitchFamily="18" charset="0"/>
              </a:rPr>
              <a:t> Measures to assist in capacity-building and development (Article 22) and awareness-raising (Article 21)</a:t>
            </a:r>
          </a:p>
          <a:p>
            <a:pPr defTabSz="566928">
              <a:lnSpc>
                <a:spcPct val="90000"/>
              </a:lnSpc>
              <a:spcAft>
                <a:spcPts val="496"/>
              </a:spcAft>
            </a:pPr>
            <a:r>
              <a:rPr lang="en-US" b="1" kern="100" dirty="0">
                <a:solidFill>
                  <a:schemeClr val="tx1"/>
                </a:solidFill>
                <a:ea typeface="+mn-ea"/>
                <a:cs typeface="Times New Roman" panose="02020603050405020304" pitchFamily="18" charset="0"/>
              </a:rPr>
              <a:t>Decision 4/10</a:t>
            </a:r>
            <a:r>
              <a:rPr lang="en-US" kern="100" dirty="0">
                <a:solidFill>
                  <a:schemeClr val="tx1"/>
                </a:solidFill>
                <a:ea typeface="+mn-ea"/>
                <a:cs typeface="Times New Roman" panose="02020603050405020304" pitchFamily="18" charset="0"/>
              </a:rPr>
              <a:t> Global multilateral benefit-sharing mechanism (Article 10)</a:t>
            </a:r>
          </a:p>
          <a:p>
            <a:pPr>
              <a:lnSpc>
                <a:spcPct val="90000"/>
              </a:lnSpc>
            </a:pPr>
            <a:endParaRPr lang="en-US" sz="1100" dirty="0"/>
          </a:p>
        </p:txBody>
      </p:sp>
    </p:spTree>
    <p:extLst>
      <p:ext uri="{BB962C8B-B14F-4D97-AF65-F5344CB8AC3E}">
        <p14:creationId xmlns:p14="http://schemas.microsoft.com/office/powerpoint/2010/main" val="798397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776E51-56EC-8AAF-8EC7-BC8DD340CFE6}"/>
              </a:ext>
            </a:extLst>
          </p:cNvPr>
          <p:cNvSpPr>
            <a:spLocks noGrp="1"/>
          </p:cNvSpPr>
          <p:nvPr>
            <p:ph type="title"/>
          </p:nvPr>
        </p:nvSpPr>
        <p:spPr>
          <a:xfrm>
            <a:off x="838200" y="643467"/>
            <a:ext cx="2951205" cy="5571066"/>
          </a:xfrm>
        </p:spPr>
        <p:txBody>
          <a:bodyPr>
            <a:normAutofit/>
          </a:bodyPr>
          <a:lstStyle/>
          <a:p>
            <a:r>
              <a:rPr lang="en-US" dirty="0">
                <a:solidFill>
                  <a:srgbClr val="FFFFFF"/>
                </a:solidFill>
                <a:latin typeface="Amasis MT Pro Medium" panose="02040604050005020304" pitchFamily="18" charset="0"/>
              </a:rPr>
              <a:t>Central and Eastern European  Region</a:t>
            </a:r>
            <a:r>
              <a:rPr lang="en-US" b="1" dirty="0">
                <a:solidFill>
                  <a:srgbClr val="FFFFFF"/>
                </a:solidFill>
                <a:latin typeface="Roboto Condensed" panose="02000000000000000000" pitchFamily="2" charset="0"/>
              </a:rPr>
              <a:t> -23 countries</a:t>
            </a:r>
            <a:endParaRPr lang="en-US" dirty="0">
              <a:solidFill>
                <a:srgbClr val="FFFFFF"/>
              </a:solidFill>
            </a:endParaRPr>
          </a:p>
        </p:txBody>
      </p:sp>
      <p:graphicFrame>
        <p:nvGraphicFramePr>
          <p:cNvPr id="4" name="Content Placeholder 3">
            <a:extLst>
              <a:ext uri="{FF2B5EF4-FFF2-40B4-BE49-F238E27FC236}">
                <a16:creationId xmlns:a16="http://schemas.microsoft.com/office/drawing/2014/main" id="{DDC55270-8260-5F51-DC4D-F40AC4DF6E20}"/>
              </a:ext>
            </a:extLst>
          </p:cNvPr>
          <p:cNvGraphicFramePr>
            <a:graphicFrameLocks/>
          </p:cNvGraphicFramePr>
          <p:nvPr>
            <p:extLst>
              <p:ext uri="{D42A27DB-BD31-4B8C-83A1-F6EECF244321}">
                <p14:modId xmlns:p14="http://schemas.microsoft.com/office/powerpoint/2010/main" val="459050115"/>
              </p:ext>
            </p:extLst>
          </p:nvPr>
        </p:nvGraphicFramePr>
        <p:xfrm>
          <a:off x="5237018" y="2436545"/>
          <a:ext cx="6469430" cy="4307840"/>
        </p:xfrm>
        <a:graphic>
          <a:graphicData uri="http://schemas.openxmlformats.org/drawingml/2006/table">
            <a:tbl>
              <a:tblPr/>
              <a:tblGrid>
                <a:gridCol w="1777316">
                  <a:extLst>
                    <a:ext uri="{9D8B030D-6E8A-4147-A177-3AD203B41FA5}">
                      <a16:colId xmlns:a16="http://schemas.microsoft.com/office/drawing/2014/main" val="68123679"/>
                    </a:ext>
                  </a:extLst>
                </a:gridCol>
                <a:gridCol w="1777316">
                  <a:extLst>
                    <a:ext uri="{9D8B030D-6E8A-4147-A177-3AD203B41FA5}">
                      <a16:colId xmlns:a16="http://schemas.microsoft.com/office/drawing/2014/main" val="2178268809"/>
                    </a:ext>
                  </a:extLst>
                </a:gridCol>
                <a:gridCol w="2914798">
                  <a:extLst>
                    <a:ext uri="{9D8B030D-6E8A-4147-A177-3AD203B41FA5}">
                      <a16:colId xmlns:a16="http://schemas.microsoft.com/office/drawing/2014/main" val="1948417701"/>
                    </a:ext>
                  </a:extLst>
                </a:gridCol>
              </a:tblGrid>
              <a:tr h="355600">
                <a:tc gridSpan="3">
                  <a:txBody>
                    <a:bodyPr/>
                    <a:lstStyle/>
                    <a:p>
                      <a:pPr algn="ctr" fontAlgn="ctr"/>
                      <a:endParaRPr lang="en-US" b="1" dirty="0">
                        <a:solidFill>
                          <a:srgbClr val="000000"/>
                        </a:solidFill>
                        <a:effectLst/>
                        <a:latin typeface="Roboto Condensed" panose="02000000000000000000" pitchFamily="2" charset="0"/>
                      </a:endParaRPr>
                    </a:p>
                  </a:txBody>
                  <a:tcPr marL="50800" marR="50800" marT="50800" marB="50800" anchor="ctr">
                    <a:lnL>
                      <a:noFill/>
                    </a:lnL>
                    <a:lnR>
                      <a:noFill/>
                    </a:lnR>
                    <a:lnT>
                      <a:noFill/>
                    </a:lnT>
                    <a:lnB w="6350" cap="flat" cmpd="sng" algn="ctr">
                      <a:solidFill>
                        <a:srgbClr val="F2F2F2"/>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7860734"/>
                  </a:ext>
                </a:extLst>
              </a:tr>
              <a:tr h="292100">
                <a:tc>
                  <a:txBody>
                    <a:bodyPr/>
                    <a:lstStyle/>
                    <a:p>
                      <a:pPr algn="ctr" fontAlgn="ctr"/>
                      <a:r>
                        <a:rPr lang="en-US">
                          <a:effectLst/>
                        </a:rPr>
                        <a:t>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a:effectLst/>
                        </a:rPr>
                        <a:t>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a:effectLst/>
                        </a:rPr>
                        <a:t>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3002727127"/>
                  </a:ext>
                </a:extLst>
              </a:tr>
              <a:tr h="292100">
                <a:tc>
                  <a:txBody>
                    <a:bodyPr/>
                    <a:lstStyle/>
                    <a:p>
                      <a:pPr algn="ctr" fontAlgn="ctr"/>
                      <a:r>
                        <a:rPr lang="en-US">
                          <a:effectLst/>
                        </a:rPr>
                        <a:t>Albania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a:effectLst/>
                        </a:rPr>
                        <a:t>Estonia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a:effectLst/>
                        </a:rPr>
                        <a:t>Republic of Moldova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3476535094"/>
                  </a:ext>
                </a:extLst>
              </a:tr>
              <a:tr h="292100">
                <a:tc>
                  <a:txBody>
                    <a:bodyPr/>
                    <a:lstStyle/>
                    <a:p>
                      <a:pPr algn="ctr" fontAlgn="ctr"/>
                      <a:r>
                        <a:rPr lang="en-US">
                          <a:effectLst/>
                        </a:rPr>
                        <a:t>Armenia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dirty="0">
                          <a:effectLst/>
                        </a:rPr>
                        <a:t>Georgia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a:effectLst/>
                        </a:rPr>
                        <a:t>Romania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3409114632"/>
                  </a:ext>
                </a:extLst>
              </a:tr>
              <a:tr h="292100">
                <a:tc>
                  <a:txBody>
                    <a:bodyPr/>
                    <a:lstStyle/>
                    <a:p>
                      <a:pPr algn="ctr" fontAlgn="ctr"/>
                      <a:r>
                        <a:rPr lang="en-US">
                          <a:effectLst/>
                        </a:rPr>
                        <a:t>Azerbaijan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a:effectLst/>
                        </a:rPr>
                        <a:t>Hungary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a:effectLst/>
                        </a:rPr>
                        <a:t>Russian Federation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2841690830"/>
                  </a:ext>
                </a:extLst>
              </a:tr>
              <a:tr h="292100">
                <a:tc>
                  <a:txBody>
                    <a:bodyPr/>
                    <a:lstStyle/>
                    <a:p>
                      <a:pPr algn="ctr" fontAlgn="ctr"/>
                      <a:r>
                        <a:rPr lang="en-US">
                          <a:effectLst/>
                        </a:rPr>
                        <a:t>Belarus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dirty="0">
                          <a:effectLst/>
                        </a:rPr>
                        <a:t>Latvia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a:effectLst/>
                        </a:rPr>
                        <a:t>Serbia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2772849481"/>
                  </a:ext>
                </a:extLst>
              </a:tr>
              <a:tr h="292100">
                <a:tc>
                  <a:txBody>
                    <a:bodyPr/>
                    <a:lstStyle/>
                    <a:p>
                      <a:pPr algn="ctr" fontAlgn="ctr"/>
                      <a:r>
                        <a:rPr lang="en-US">
                          <a:effectLst/>
                        </a:rPr>
                        <a:t>Bosnia and Herzegovina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dirty="0">
                          <a:effectLst/>
                        </a:rPr>
                        <a:t>Lithuania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dirty="0">
                          <a:effectLst/>
                        </a:rPr>
                        <a:t>Slovakia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1670968957"/>
                  </a:ext>
                </a:extLst>
              </a:tr>
              <a:tr h="292100">
                <a:tc>
                  <a:txBody>
                    <a:bodyPr/>
                    <a:lstStyle/>
                    <a:p>
                      <a:pPr algn="ctr" fontAlgn="ctr"/>
                      <a:r>
                        <a:rPr lang="en-US">
                          <a:effectLst/>
                        </a:rPr>
                        <a:t>Bulgaria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a:effectLst/>
                        </a:rPr>
                        <a:t>Montenegro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dirty="0">
                          <a:effectLst/>
                        </a:rPr>
                        <a:t>Slovenia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128414582"/>
                  </a:ext>
                </a:extLst>
              </a:tr>
              <a:tr h="292100">
                <a:tc>
                  <a:txBody>
                    <a:bodyPr/>
                    <a:lstStyle/>
                    <a:p>
                      <a:pPr algn="ctr" fontAlgn="ctr"/>
                      <a:r>
                        <a:rPr lang="en-US">
                          <a:effectLst/>
                        </a:rPr>
                        <a:t>Croatia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a:effectLst/>
                        </a:rPr>
                        <a:t>North Macedonia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noFill/>
                  </a:tcPr>
                </a:tc>
                <a:tc>
                  <a:txBody>
                    <a:bodyPr/>
                    <a:lstStyle/>
                    <a:p>
                      <a:pPr algn="ctr" fontAlgn="ctr"/>
                      <a:r>
                        <a:rPr lang="en-US" dirty="0">
                          <a:effectLst/>
                        </a:rPr>
                        <a:t>Ukraine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a:noFill/>
                    </a:lnB>
                    <a:noFill/>
                  </a:tcPr>
                </a:tc>
                <a:extLst>
                  <a:ext uri="{0D108BD9-81ED-4DB2-BD59-A6C34878D82A}">
                    <a16:rowId xmlns:a16="http://schemas.microsoft.com/office/drawing/2014/main" val="2697759834"/>
                  </a:ext>
                </a:extLst>
              </a:tr>
              <a:tr h="292100">
                <a:tc>
                  <a:txBody>
                    <a:bodyPr/>
                    <a:lstStyle/>
                    <a:p>
                      <a:pPr algn="ctr" fontAlgn="ctr"/>
                      <a:r>
                        <a:rPr lang="en-US" b="0" i="0">
                          <a:solidFill>
                            <a:srgbClr val="333333"/>
                          </a:solidFill>
                          <a:effectLst/>
                          <a:latin typeface="Roboto" panose="02000000000000000000" pitchFamily="2" charset="0"/>
                        </a:rPr>
                        <a:t>Czechia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a:noFill/>
                    </a:lnB>
                    <a:solidFill>
                      <a:srgbClr val="FFFFFF"/>
                    </a:solidFill>
                  </a:tcPr>
                </a:tc>
                <a:tc>
                  <a:txBody>
                    <a:bodyPr/>
                    <a:lstStyle/>
                    <a:p>
                      <a:pPr algn="ctr" fontAlgn="ctr"/>
                      <a:r>
                        <a:rPr lang="en-US" b="0" i="0">
                          <a:solidFill>
                            <a:srgbClr val="333333"/>
                          </a:solidFill>
                          <a:effectLst/>
                          <a:latin typeface="Roboto" panose="02000000000000000000" pitchFamily="2" charset="0"/>
                        </a:rPr>
                        <a:t>Poland </a:t>
                      </a:r>
                    </a:p>
                  </a:txBody>
                  <a:tcPr marL="50800" marR="50800" marT="50800" marB="50800" anchor="ctr">
                    <a:lnL>
                      <a:noFill/>
                    </a:lnL>
                    <a:lnR>
                      <a:noFill/>
                    </a:lnR>
                    <a:lnT w="6350" cap="flat" cmpd="sng" algn="ctr">
                      <a:solidFill>
                        <a:srgbClr val="F2F2F2"/>
                      </a:solidFill>
                      <a:prstDash val="solid"/>
                      <a:round/>
                      <a:headEnd type="none" w="med" len="med"/>
                      <a:tailEnd type="none" w="med" len="med"/>
                    </a:lnT>
                    <a:lnB>
                      <a:noFill/>
                    </a:lnB>
                    <a:solidFill>
                      <a:srgbClr val="FFFFFF"/>
                    </a:solidFill>
                  </a:tcPr>
                </a:tc>
                <a:tc>
                  <a:txBody>
                    <a:bodyPr/>
                    <a:lstStyle/>
                    <a:p>
                      <a:endParaRPr lang="en-US" dirty="0"/>
                    </a:p>
                  </a:txBody>
                  <a:tcPr>
                    <a:lnL>
                      <a:noFill/>
                    </a:lnL>
                    <a:lnT>
                      <a:noFill/>
                    </a:lnT>
                  </a:tcPr>
                </a:tc>
                <a:extLst>
                  <a:ext uri="{0D108BD9-81ED-4DB2-BD59-A6C34878D82A}">
                    <a16:rowId xmlns:a16="http://schemas.microsoft.com/office/drawing/2014/main" val="1530297864"/>
                  </a:ext>
                </a:extLst>
              </a:tr>
            </a:tbl>
          </a:graphicData>
        </a:graphic>
      </p:graphicFrame>
      <p:pic>
        <p:nvPicPr>
          <p:cNvPr id="3" name="Picture 2">
            <a:extLst>
              <a:ext uri="{FF2B5EF4-FFF2-40B4-BE49-F238E27FC236}">
                <a16:creationId xmlns:a16="http://schemas.microsoft.com/office/drawing/2014/main" id="{027FE406-ACB4-AE66-2406-BC6FE5AFB551}"/>
              </a:ext>
            </a:extLst>
          </p:cNvPr>
          <p:cNvPicPr>
            <a:picLocks noChangeAspect="1"/>
          </p:cNvPicPr>
          <p:nvPr/>
        </p:nvPicPr>
        <p:blipFill>
          <a:blip r:embed="rId2"/>
          <a:stretch>
            <a:fillRect/>
          </a:stretch>
        </p:blipFill>
        <p:spPr>
          <a:xfrm>
            <a:off x="6728417" y="183283"/>
            <a:ext cx="2553806" cy="2817459"/>
          </a:xfrm>
          <a:prstGeom prst="rect">
            <a:avLst/>
          </a:prstGeom>
        </p:spPr>
      </p:pic>
    </p:spTree>
    <p:extLst>
      <p:ext uri="{BB962C8B-B14F-4D97-AF65-F5344CB8AC3E}">
        <p14:creationId xmlns:p14="http://schemas.microsoft.com/office/powerpoint/2010/main" val="4097765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D700-93D3-DDCF-8856-9970F197742C}"/>
              </a:ext>
            </a:extLst>
          </p:cNvPr>
          <p:cNvSpPr>
            <a:spLocks noGrp="1"/>
          </p:cNvSpPr>
          <p:nvPr>
            <p:ph type="title"/>
          </p:nvPr>
        </p:nvSpPr>
        <p:spPr/>
        <p:txBody>
          <a:bodyPr>
            <a:normAutofit/>
          </a:bodyPr>
          <a:lstStyle/>
          <a:p>
            <a:r>
              <a:rPr lang="en-US" sz="4000" dirty="0"/>
              <a:t>CEE Parties to the CBD, CPB, ABS, NKSPLR</a:t>
            </a:r>
          </a:p>
        </p:txBody>
      </p:sp>
      <p:sp>
        <p:nvSpPr>
          <p:cNvPr id="3" name="Content Placeholder 2">
            <a:extLst>
              <a:ext uri="{FF2B5EF4-FFF2-40B4-BE49-F238E27FC236}">
                <a16:creationId xmlns:a16="http://schemas.microsoft.com/office/drawing/2014/main" id="{D6C38DEC-0DA9-3066-01B9-21E220311551}"/>
              </a:ext>
            </a:extLst>
          </p:cNvPr>
          <p:cNvSpPr>
            <a:spLocks noGrp="1"/>
          </p:cNvSpPr>
          <p:nvPr>
            <p:ph idx="1"/>
          </p:nvPr>
        </p:nvSpPr>
        <p:spPr/>
        <p:txBody>
          <a:bodyPr/>
          <a:lstStyle/>
          <a:p>
            <a:r>
              <a:rPr lang="en-US" dirty="0"/>
              <a:t>CBD – 23 countries</a:t>
            </a:r>
          </a:p>
          <a:p>
            <a:r>
              <a:rPr lang="en-US" dirty="0"/>
              <a:t>CPB – 22 countries</a:t>
            </a:r>
          </a:p>
          <a:p>
            <a:r>
              <a:rPr lang="en-US" dirty="0"/>
              <a:t>ABS – 11 countries</a:t>
            </a:r>
          </a:p>
          <a:p>
            <a:r>
              <a:rPr lang="en-US" dirty="0"/>
              <a:t>NKSPLR - 11 countries</a:t>
            </a:r>
          </a:p>
        </p:txBody>
      </p:sp>
      <p:pic>
        <p:nvPicPr>
          <p:cNvPr id="4" name="Picture 3">
            <a:extLst>
              <a:ext uri="{FF2B5EF4-FFF2-40B4-BE49-F238E27FC236}">
                <a16:creationId xmlns:a16="http://schemas.microsoft.com/office/drawing/2014/main" id="{91D8B175-939C-BE2C-BA24-340A27900576}"/>
              </a:ext>
            </a:extLst>
          </p:cNvPr>
          <p:cNvPicPr>
            <a:picLocks noChangeAspect="1"/>
          </p:cNvPicPr>
          <p:nvPr/>
        </p:nvPicPr>
        <p:blipFill>
          <a:blip r:embed="rId2"/>
          <a:stretch>
            <a:fillRect/>
          </a:stretch>
        </p:blipFill>
        <p:spPr>
          <a:xfrm>
            <a:off x="6962273" y="4055602"/>
            <a:ext cx="3785870" cy="2366169"/>
          </a:xfrm>
          <a:prstGeom prst="rect">
            <a:avLst/>
          </a:prstGeom>
        </p:spPr>
      </p:pic>
      <p:pic>
        <p:nvPicPr>
          <p:cNvPr id="5" name="Content Placeholder 12">
            <a:extLst>
              <a:ext uri="{FF2B5EF4-FFF2-40B4-BE49-F238E27FC236}">
                <a16:creationId xmlns:a16="http://schemas.microsoft.com/office/drawing/2014/main" id="{0EA9F54D-6B5D-9EAA-C0BB-0493B61510F7}"/>
              </a:ext>
            </a:extLst>
          </p:cNvPr>
          <p:cNvPicPr>
            <a:picLocks noChangeAspect="1"/>
          </p:cNvPicPr>
          <p:nvPr/>
        </p:nvPicPr>
        <p:blipFill>
          <a:blip r:embed="rId3"/>
          <a:stretch>
            <a:fillRect/>
          </a:stretch>
        </p:blipFill>
        <p:spPr>
          <a:xfrm>
            <a:off x="6962273" y="1619313"/>
            <a:ext cx="3785870" cy="2366169"/>
          </a:xfrm>
          <a:prstGeom prst="rect">
            <a:avLst/>
          </a:prstGeom>
        </p:spPr>
      </p:pic>
    </p:spTree>
    <p:extLst>
      <p:ext uri="{BB962C8B-B14F-4D97-AF65-F5344CB8AC3E}">
        <p14:creationId xmlns:p14="http://schemas.microsoft.com/office/powerpoint/2010/main" val="1737564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4883F-40F2-4BA3-7CAB-63B70A70C058}"/>
              </a:ext>
            </a:extLst>
          </p:cNvPr>
          <p:cNvSpPr>
            <a:spLocks noGrp="1"/>
          </p:cNvSpPr>
          <p:nvPr>
            <p:ph type="title"/>
          </p:nvPr>
        </p:nvSpPr>
        <p:spPr>
          <a:xfrm>
            <a:off x="612648" y="1078992"/>
            <a:ext cx="6272784" cy="1536192"/>
          </a:xfrm>
        </p:spPr>
        <p:txBody>
          <a:bodyPr anchor="b">
            <a:normAutofit/>
          </a:bodyPr>
          <a:lstStyle/>
          <a:p>
            <a:r>
              <a:rPr lang="en-US" sz="4000" dirty="0"/>
              <a:t>CEE and CBD statistics</a:t>
            </a:r>
          </a:p>
        </p:txBody>
      </p:sp>
      <p:sp>
        <p:nvSpPr>
          <p:cNvPr id="19" name="Rectangle 18">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3A8AEACA-9535-4BE8-A91B-8BE82BA54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omputer&#10;&#10;Description automatically generated">
            <a:extLst>
              <a:ext uri="{FF2B5EF4-FFF2-40B4-BE49-F238E27FC236}">
                <a16:creationId xmlns:a16="http://schemas.microsoft.com/office/drawing/2014/main" id="{977246B0-D722-38AF-AB8E-E9D0C377EBCD}"/>
              </a:ext>
            </a:extLst>
          </p:cNvPr>
          <p:cNvPicPr>
            <a:picLocks noChangeAspect="1"/>
          </p:cNvPicPr>
          <p:nvPr/>
        </p:nvPicPr>
        <p:blipFill rotWithShape="1">
          <a:blip r:embed="rId2"/>
          <a:srcRect t="18891" r="-1" b="-1"/>
          <a:stretch/>
        </p:blipFill>
        <p:spPr>
          <a:xfrm>
            <a:off x="7172404" y="676526"/>
            <a:ext cx="4741378" cy="2403557"/>
          </a:xfrm>
          <a:prstGeom prst="rect">
            <a:avLst/>
          </a:prstGeom>
          <a:ln w="38100">
            <a:solidFill>
              <a:schemeClr val="accent4">
                <a:lumMod val="75000"/>
              </a:schemeClr>
            </a:solidFill>
          </a:ln>
        </p:spPr>
      </p:pic>
      <p:sp>
        <p:nvSpPr>
          <p:cNvPr id="3" name="Content Placeholder 2">
            <a:extLst>
              <a:ext uri="{FF2B5EF4-FFF2-40B4-BE49-F238E27FC236}">
                <a16:creationId xmlns:a16="http://schemas.microsoft.com/office/drawing/2014/main" id="{0956CEC8-C860-BCBA-29C5-5F4F5AC2E4BB}"/>
              </a:ext>
            </a:extLst>
          </p:cNvPr>
          <p:cNvSpPr>
            <a:spLocks noGrp="1"/>
          </p:cNvSpPr>
          <p:nvPr>
            <p:ph idx="1"/>
          </p:nvPr>
        </p:nvSpPr>
        <p:spPr>
          <a:xfrm>
            <a:off x="563642" y="2779935"/>
            <a:ext cx="6272784" cy="3257610"/>
          </a:xfrm>
        </p:spPr>
        <p:txBody>
          <a:bodyPr>
            <a:noAutofit/>
          </a:bodyPr>
          <a:lstStyle/>
          <a:p>
            <a:pPr marL="0" indent="0">
              <a:buNone/>
            </a:pPr>
            <a:endParaRPr lang="en-US" sz="2000" dirty="0">
              <a:latin typeface="Amasis MT Pro Medium" panose="02040604050005020304" pitchFamily="18" charset="0"/>
            </a:endParaRPr>
          </a:p>
          <a:p>
            <a:r>
              <a:rPr lang="en-US" sz="2000" dirty="0"/>
              <a:t>NBSAP 2020 – 100% submissions</a:t>
            </a:r>
          </a:p>
          <a:p>
            <a:r>
              <a:rPr lang="en-US" sz="2000" dirty="0"/>
              <a:t>6</a:t>
            </a:r>
            <a:r>
              <a:rPr lang="en-US" sz="2000" baseline="30000" dirty="0"/>
              <a:t>th</a:t>
            </a:r>
            <a:r>
              <a:rPr lang="en-US" sz="2000" dirty="0"/>
              <a:t> NR –  11 countries submission, 47.8%</a:t>
            </a:r>
          </a:p>
          <a:p>
            <a:r>
              <a:rPr lang="en-US" sz="2000" dirty="0"/>
              <a:t>4</a:t>
            </a:r>
            <a:r>
              <a:rPr lang="en-US" sz="2000" baseline="30000" dirty="0"/>
              <a:t>th</a:t>
            </a:r>
            <a:r>
              <a:rPr lang="en-US" sz="2000" dirty="0"/>
              <a:t> NR Cartagena Protocol on Biosafety – 22 submissions, 100% </a:t>
            </a:r>
          </a:p>
          <a:p>
            <a:r>
              <a:rPr lang="en-US" sz="2000" dirty="0"/>
              <a:t>Interim National reports on ABS –  10 submissions, 90,9% </a:t>
            </a:r>
          </a:p>
          <a:p>
            <a:r>
              <a:rPr lang="en-US" sz="2000" dirty="0">
                <a:solidFill>
                  <a:srgbClr val="C00000"/>
                </a:solidFill>
              </a:rPr>
              <a:t>ABS procedures implemented just in 1 CEE country</a:t>
            </a:r>
          </a:p>
        </p:txBody>
      </p:sp>
      <p:pic>
        <p:nvPicPr>
          <p:cNvPr id="7" name="Picture 6" descr="A screenshot of a computer&#10;&#10;Description automatically generated">
            <a:extLst>
              <a:ext uri="{FF2B5EF4-FFF2-40B4-BE49-F238E27FC236}">
                <a16:creationId xmlns:a16="http://schemas.microsoft.com/office/drawing/2014/main" id="{2F8ABA22-764A-BC15-8785-C5832D5559AA}"/>
              </a:ext>
            </a:extLst>
          </p:cNvPr>
          <p:cNvPicPr>
            <a:picLocks noChangeAspect="1"/>
          </p:cNvPicPr>
          <p:nvPr/>
        </p:nvPicPr>
        <p:blipFill rotWithShape="1">
          <a:blip r:embed="rId3"/>
          <a:srcRect t="34585"/>
          <a:stretch/>
        </p:blipFill>
        <p:spPr>
          <a:xfrm>
            <a:off x="7199698" y="3340025"/>
            <a:ext cx="4714084" cy="2271503"/>
          </a:xfrm>
          <a:prstGeom prst="rect">
            <a:avLst/>
          </a:prstGeom>
          <a:ln w="38100">
            <a:solidFill>
              <a:schemeClr val="accent4">
                <a:lumMod val="75000"/>
              </a:schemeClr>
            </a:solidFill>
          </a:ln>
        </p:spPr>
      </p:pic>
    </p:spTree>
    <p:extLst>
      <p:ext uri="{BB962C8B-B14F-4D97-AF65-F5344CB8AC3E}">
        <p14:creationId xmlns:p14="http://schemas.microsoft.com/office/powerpoint/2010/main" val="4195801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A98C-7434-6A5E-B6C7-0422611F19F8}"/>
              </a:ext>
            </a:extLst>
          </p:cNvPr>
          <p:cNvSpPr>
            <a:spLocks noGrp="1"/>
          </p:cNvSpPr>
          <p:nvPr>
            <p:ph type="title"/>
          </p:nvPr>
        </p:nvSpPr>
        <p:spPr/>
        <p:txBody>
          <a:bodyPr/>
          <a:lstStyle/>
          <a:p>
            <a:r>
              <a:rPr lang="en-US" dirty="0"/>
              <a:t>CEE region nature capital</a:t>
            </a:r>
          </a:p>
        </p:txBody>
      </p:sp>
      <p:sp>
        <p:nvSpPr>
          <p:cNvPr id="3" name="Content Placeholder 2">
            <a:extLst>
              <a:ext uri="{FF2B5EF4-FFF2-40B4-BE49-F238E27FC236}">
                <a16:creationId xmlns:a16="http://schemas.microsoft.com/office/drawing/2014/main" id="{3EE10321-9E85-7559-D0DA-115B83B6CEF9}"/>
              </a:ext>
            </a:extLst>
          </p:cNvPr>
          <p:cNvSpPr>
            <a:spLocks noGrp="1"/>
          </p:cNvSpPr>
          <p:nvPr>
            <p:ph idx="1"/>
          </p:nvPr>
        </p:nvSpPr>
        <p:spPr/>
        <p:txBody>
          <a:bodyPr>
            <a:normAutofit fontScale="92500" lnSpcReduction="10000"/>
          </a:bodyPr>
          <a:lstStyle/>
          <a:p>
            <a:r>
              <a:rPr lang="en-US" sz="2000" dirty="0"/>
              <a:t>The CEE region includes a wide range of </a:t>
            </a:r>
            <a:r>
              <a:rPr lang="en-US" sz="2000" b="1" dirty="0"/>
              <a:t>ecosystems: polar desert, tundra, forest tundra, taiga, mixed and broad-leaved forest, steppe, semi-desert and subtropical</a:t>
            </a:r>
          </a:p>
          <a:p>
            <a:r>
              <a:rPr lang="en-US" sz="2000" dirty="0"/>
              <a:t> Forests cover 850 million hectares, over </a:t>
            </a:r>
            <a:r>
              <a:rPr lang="en-US" sz="2000" b="1" dirty="0"/>
              <a:t>20% of the global area </a:t>
            </a:r>
          </a:p>
          <a:p>
            <a:r>
              <a:rPr lang="en-US" sz="2000" dirty="0"/>
              <a:t>The region’s 230 million hectares of croplands are vital to </a:t>
            </a:r>
            <a:r>
              <a:rPr lang="en-US" sz="2000" b="1" dirty="0"/>
              <a:t>global food supplies </a:t>
            </a:r>
          </a:p>
          <a:p>
            <a:r>
              <a:rPr lang="en-US" sz="2000" dirty="0"/>
              <a:t>Peatlands cover 226 million hectares and represent one of the </a:t>
            </a:r>
            <a:r>
              <a:rPr lang="en-US" sz="2000" b="1" dirty="0"/>
              <a:t>world’s largest carbon stocks </a:t>
            </a:r>
          </a:p>
          <a:p>
            <a:r>
              <a:rPr lang="en-US" sz="2000" b="1" dirty="0"/>
              <a:t>Lakes and wetlands cover 15% </a:t>
            </a:r>
            <a:r>
              <a:rPr lang="en-US" sz="2000" dirty="0"/>
              <a:t>of the region and are connected by 120,000 rivers</a:t>
            </a:r>
          </a:p>
          <a:p>
            <a:r>
              <a:rPr lang="en-US" sz="2000" dirty="0"/>
              <a:t> The </a:t>
            </a:r>
            <a:r>
              <a:rPr lang="en-US" sz="2000" b="1" dirty="0"/>
              <a:t>Carpathians</a:t>
            </a:r>
            <a:r>
              <a:rPr lang="en-US" sz="2000" dirty="0"/>
              <a:t> and the </a:t>
            </a:r>
            <a:r>
              <a:rPr lang="en-US" sz="2000" b="1" dirty="0"/>
              <a:t>Caucasus</a:t>
            </a:r>
            <a:r>
              <a:rPr lang="en-US" sz="2000" dirty="0"/>
              <a:t> are among the most biologically rich regions on Earth </a:t>
            </a:r>
          </a:p>
          <a:p>
            <a:r>
              <a:rPr lang="en-US" sz="2000" dirty="0"/>
              <a:t>Nearly </a:t>
            </a:r>
            <a:r>
              <a:rPr lang="en-US" sz="2000" b="1" dirty="0"/>
              <a:t>half</a:t>
            </a:r>
            <a:r>
              <a:rPr lang="en-US" sz="2000" dirty="0"/>
              <a:t> the land in the ecoregion has already been transformed and is under </a:t>
            </a:r>
            <a:r>
              <a:rPr lang="en-US" sz="2000" b="1" dirty="0"/>
              <a:t>severe pressure from human activities </a:t>
            </a:r>
          </a:p>
          <a:p>
            <a:r>
              <a:rPr lang="en-US" sz="2000" dirty="0"/>
              <a:t>The CEE region primarily contains upper middle-income countries, with a few lower middle- and high-income countries </a:t>
            </a:r>
          </a:p>
          <a:p>
            <a:r>
              <a:rPr lang="en-US" sz="2000" dirty="0"/>
              <a:t>The populations of CEE countries are expected to decrease significantly over the next 30 years, driven by low birth rates and outward migration</a:t>
            </a:r>
          </a:p>
        </p:txBody>
      </p:sp>
    </p:spTree>
    <p:extLst>
      <p:ext uri="{BB962C8B-B14F-4D97-AF65-F5344CB8AC3E}">
        <p14:creationId xmlns:p14="http://schemas.microsoft.com/office/powerpoint/2010/main" val="4253348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56A8-AA57-365A-A945-363B791347CB}"/>
              </a:ext>
            </a:extLst>
          </p:cNvPr>
          <p:cNvSpPr>
            <a:spLocks noGrp="1"/>
          </p:cNvSpPr>
          <p:nvPr>
            <p:ph type="title"/>
          </p:nvPr>
        </p:nvSpPr>
        <p:spPr/>
        <p:txBody>
          <a:bodyPr/>
          <a:lstStyle/>
          <a:p>
            <a:r>
              <a:rPr lang="en-US" dirty="0"/>
              <a:t>Quick facts CEE</a:t>
            </a:r>
          </a:p>
        </p:txBody>
      </p:sp>
      <p:sp>
        <p:nvSpPr>
          <p:cNvPr id="3" name="Content Placeholder 2">
            <a:extLst>
              <a:ext uri="{FF2B5EF4-FFF2-40B4-BE49-F238E27FC236}">
                <a16:creationId xmlns:a16="http://schemas.microsoft.com/office/drawing/2014/main" id="{58D8B4DA-BADD-18C7-DA3B-6BFB4A96B6B5}"/>
              </a:ext>
            </a:extLst>
          </p:cNvPr>
          <p:cNvSpPr>
            <a:spLocks noGrp="1"/>
          </p:cNvSpPr>
          <p:nvPr>
            <p:ph idx="1"/>
          </p:nvPr>
        </p:nvSpPr>
        <p:spPr/>
        <p:txBody>
          <a:bodyPr>
            <a:normAutofit fontScale="92500" lnSpcReduction="10000"/>
          </a:bodyPr>
          <a:lstStyle/>
          <a:p>
            <a:r>
              <a:rPr lang="en-US" sz="2400" b="1" dirty="0"/>
              <a:t>One sixth </a:t>
            </a:r>
            <a:r>
              <a:rPr lang="en-US" sz="2400" dirty="0"/>
              <a:t>of the region </a:t>
            </a:r>
            <a:r>
              <a:rPr lang="en-US" sz="2400" b="1" dirty="0"/>
              <a:t>degraded.</a:t>
            </a:r>
            <a:r>
              <a:rPr lang="en-US" sz="2400" dirty="0"/>
              <a:t> An estimated baseline of 269 million hectares of land in the CEE region experienced degradation in the period from 2000 to 2015, or 16.5% of the total area</a:t>
            </a:r>
          </a:p>
          <a:p>
            <a:r>
              <a:rPr lang="en-US" sz="2400" dirty="0"/>
              <a:t>While </a:t>
            </a:r>
            <a:r>
              <a:rPr lang="en-US" sz="2400" b="1" dirty="0"/>
              <a:t>forest</a:t>
            </a:r>
            <a:r>
              <a:rPr lang="en-US" sz="2400" dirty="0"/>
              <a:t> cover has increased across the CEE region, satellite observations indicate </a:t>
            </a:r>
            <a:r>
              <a:rPr lang="en-US" sz="2400" b="1" dirty="0"/>
              <a:t>growing losses </a:t>
            </a:r>
            <a:r>
              <a:rPr lang="en-US" sz="2400" dirty="0"/>
              <a:t>in recent years. Between 2000 and 2019, a total of 67 million hectares of tree cover was lost</a:t>
            </a:r>
          </a:p>
          <a:p>
            <a:r>
              <a:rPr lang="en-US" sz="2400" b="1" dirty="0"/>
              <a:t>Primary forest </a:t>
            </a:r>
            <a:r>
              <a:rPr lang="en-US" sz="2400" dirty="0"/>
              <a:t>in some Eastern European countries is being lost at an </a:t>
            </a:r>
            <a:r>
              <a:rPr lang="en-US" sz="2400" b="1" dirty="0"/>
              <a:t>alarming rate</a:t>
            </a:r>
            <a:r>
              <a:rPr lang="en-US" sz="2400" dirty="0"/>
              <a:t>.</a:t>
            </a:r>
          </a:p>
          <a:p>
            <a:r>
              <a:rPr lang="en-US" sz="2400" b="1" dirty="0"/>
              <a:t>Semi-natural and natural grassland </a:t>
            </a:r>
            <a:r>
              <a:rPr lang="en-US" sz="2400" dirty="0"/>
              <a:t>is decreasing, driven by conversion to arable land and forest</a:t>
            </a:r>
          </a:p>
          <a:p>
            <a:r>
              <a:rPr lang="en-US" sz="2400" dirty="0"/>
              <a:t>The analysis shows that, as of 2020, </a:t>
            </a:r>
            <a:r>
              <a:rPr lang="en-US" sz="2400" b="1" dirty="0"/>
              <a:t>the total area </a:t>
            </a:r>
            <a:r>
              <a:rPr lang="en-US" sz="2400" dirty="0"/>
              <a:t>covered by </a:t>
            </a:r>
            <a:r>
              <a:rPr lang="en-US" sz="2400" b="1" dirty="0"/>
              <a:t>ecosystem restoration </a:t>
            </a:r>
            <a:r>
              <a:rPr lang="en-US" sz="2400" dirty="0"/>
              <a:t>commitments in CEE countries is nearly 13.5 million hectares, equivalent </a:t>
            </a:r>
            <a:r>
              <a:rPr lang="en-US" sz="2400" b="1" dirty="0"/>
              <a:t>to 5% of the degraded </a:t>
            </a:r>
            <a:r>
              <a:rPr lang="en-US" sz="2400" dirty="0"/>
              <a:t>area in the region.</a:t>
            </a:r>
          </a:p>
          <a:p>
            <a:endParaRPr lang="en-US" dirty="0"/>
          </a:p>
        </p:txBody>
      </p:sp>
    </p:spTree>
    <p:extLst>
      <p:ext uri="{BB962C8B-B14F-4D97-AF65-F5344CB8AC3E}">
        <p14:creationId xmlns:p14="http://schemas.microsoft.com/office/powerpoint/2010/main" val="192523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7A96-56FA-1FDB-A572-A86CE865B639}"/>
              </a:ext>
            </a:extLst>
          </p:cNvPr>
          <p:cNvSpPr>
            <a:spLocks noGrp="1"/>
          </p:cNvSpPr>
          <p:nvPr>
            <p:ph type="title"/>
          </p:nvPr>
        </p:nvSpPr>
        <p:spPr/>
        <p:txBody>
          <a:bodyPr>
            <a:normAutofit/>
          </a:bodyPr>
          <a:lstStyle/>
          <a:p>
            <a:r>
              <a:rPr lang="en-US" sz="4000" dirty="0"/>
              <a:t>Protected Areas - Quick data </a:t>
            </a:r>
          </a:p>
        </p:txBody>
      </p:sp>
      <p:sp>
        <p:nvSpPr>
          <p:cNvPr id="3" name="Content Placeholder 2">
            <a:extLst>
              <a:ext uri="{FF2B5EF4-FFF2-40B4-BE49-F238E27FC236}">
                <a16:creationId xmlns:a16="http://schemas.microsoft.com/office/drawing/2014/main" id="{AC2360CB-3A72-785B-DF94-70E256DCFA8F}"/>
              </a:ext>
            </a:extLst>
          </p:cNvPr>
          <p:cNvSpPr>
            <a:spLocks noGrp="1"/>
          </p:cNvSpPr>
          <p:nvPr>
            <p:ph idx="1"/>
          </p:nvPr>
        </p:nvSpPr>
        <p:spPr/>
        <p:txBody>
          <a:bodyPr>
            <a:normAutofit/>
          </a:bodyPr>
          <a:lstStyle/>
          <a:p>
            <a:r>
              <a:rPr lang="en-US" sz="2000" b="0" i="0" dirty="0">
                <a:solidFill>
                  <a:srgbClr val="000000"/>
                </a:solidFill>
                <a:effectLst/>
              </a:rPr>
              <a:t>Between 2000-2019, coverage of </a:t>
            </a:r>
            <a:r>
              <a:rPr lang="en-US" sz="2000" b="1" i="0" dirty="0">
                <a:solidFill>
                  <a:srgbClr val="000000"/>
                </a:solidFill>
                <a:effectLst/>
              </a:rPr>
              <a:t>nationally protected areas </a:t>
            </a:r>
            <a:r>
              <a:rPr lang="en-US" sz="2000" b="0" i="0" dirty="0">
                <a:solidFill>
                  <a:srgbClr val="000000"/>
                </a:solidFill>
                <a:effectLst/>
              </a:rPr>
              <a:t>more than doubled in Republic of Moldova and Azerbaijan, increased substantially in Ukraine (75 %), and expanded to a lesser extent in Georgia (37 %), Armenia (26 %) and Belarus (17 %).</a:t>
            </a:r>
          </a:p>
          <a:p>
            <a:r>
              <a:rPr lang="en-US" sz="2000" b="0" i="0" dirty="0">
                <a:solidFill>
                  <a:srgbClr val="000000"/>
                </a:solidFill>
                <a:effectLst/>
              </a:rPr>
              <a:t>With European Union (EU) and Council of Europe support, </a:t>
            </a:r>
            <a:r>
              <a:rPr lang="en-US" sz="2000" b="1" i="0" dirty="0">
                <a:solidFill>
                  <a:srgbClr val="000000"/>
                </a:solidFill>
                <a:effectLst/>
              </a:rPr>
              <a:t>561 Emerald sites </a:t>
            </a:r>
            <a:r>
              <a:rPr lang="en-US" sz="2000" b="0" i="0" dirty="0">
                <a:solidFill>
                  <a:srgbClr val="000000"/>
                </a:solidFill>
                <a:effectLst/>
              </a:rPr>
              <a:t>have been created, covering 12.3 % of the Eastern Partnership countries’ territories.</a:t>
            </a:r>
          </a:p>
          <a:p>
            <a:r>
              <a:rPr lang="en-US" sz="2000" b="0" i="0" dirty="0">
                <a:solidFill>
                  <a:srgbClr val="000000"/>
                </a:solidFill>
                <a:effectLst/>
              </a:rPr>
              <a:t>The </a:t>
            </a:r>
            <a:r>
              <a:rPr lang="en-US" sz="2000" b="1" i="0" dirty="0">
                <a:solidFill>
                  <a:srgbClr val="000000"/>
                </a:solidFill>
                <a:effectLst/>
              </a:rPr>
              <a:t>designations</a:t>
            </a:r>
            <a:r>
              <a:rPr lang="en-US" sz="2000" b="0" i="0" dirty="0">
                <a:solidFill>
                  <a:srgbClr val="000000"/>
                </a:solidFill>
                <a:effectLst/>
              </a:rPr>
              <a:t> used to create protected areas </a:t>
            </a:r>
            <a:r>
              <a:rPr lang="en-US" sz="2000" b="1" i="0" dirty="0">
                <a:solidFill>
                  <a:srgbClr val="000000"/>
                </a:solidFill>
                <a:effectLst/>
              </a:rPr>
              <a:t>vary significantly </a:t>
            </a:r>
            <a:r>
              <a:rPr lang="en-US" sz="2000" b="0" i="0" dirty="0">
                <a:solidFill>
                  <a:srgbClr val="000000"/>
                </a:solidFill>
                <a:effectLst/>
              </a:rPr>
              <a:t>across these countries due to different national legislative frameworks, making regional comparisons of the level of protection challenging.</a:t>
            </a:r>
          </a:p>
          <a:p>
            <a:r>
              <a:rPr lang="en-US" sz="2000" b="0" i="0" dirty="0">
                <a:solidFill>
                  <a:srgbClr val="000000"/>
                </a:solidFill>
                <a:effectLst/>
              </a:rPr>
              <a:t>Although countries have made substantial efforts to report data under </a:t>
            </a:r>
            <a:r>
              <a:rPr lang="en-US" sz="2000" b="1" i="0" dirty="0">
                <a:solidFill>
                  <a:srgbClr val="000000"/>
                </a:solidFill>
                <a:effectLst/>
              </a:rPr>
              <a:t>international reporting </a:t>
            </a:r>
            <a:r>
              <a:rPr lang="en-US" sz="2000" b="0" i="0" dirty="0">
                <a:solidFill>
                  <a:srgbClr val="000000"/>
                </a:solidFill>
                <a:effectLst/>
              </a:rPr>
              <a:t>obligations, monitoring still </a:t>
            </a:r>
            <a:r>
              <a:rPr lang="en-US" sz="2000" b="1" i="0" dirty="0">
                <a:solidFill>
                  <a:srgbClr val="000000"/>
                </a:solidFill>
                <a:effectLst/>
              </a:rPr>
              <a:t>needs to be improved</a:t>
            </a:r>
            <a:r>
              <a:rPr lang="en-US" sz="2000" b="0" i="0" dirty="0">
                <a:solidFill>
                  <a:srgbClr val="000000"/>
                </a:solidFill>
                <a:effectLst/>
              </a:rPr>
              <a:t>.</a:t>
            </a:r>
            <a:br>
              <a:rPr lang="en-US" sz="2000" b="0" i="0" dirty="0">
                <a:solidFill>
                  <a:srgbClr val="000000"/>
                </a:solidFill>
                <a:effectLst/>
              </a:rPr>
            </a:br>
            <a:endParaRPr lang="en-US" sz="2000" dirty="0"/>
          </a:p>
        </p:txBody>
      </p:sp>
    </p:spTree>
    <p:extLst>
      <p:ext uri="{BB962C8B-B14F-4D97-AF65-F5344CB8AC3E}">
        <p14:creationId xmlns:p14="http://schemas.microsoft.com/office/powerpoint/2010/main" val="3800945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4B34-C7B9-5336-71BA-B9C4EEBF399E}"/>
              </a:ext>
            </a:extLst>
          </p:cNvPr>
          <p:cNvSpPr>
            <a:spLocks noGrp="1"/>
          </p:cNvSpPr>
          <p:nvPr>
            <p:ph type="title"/>
          </p:nvPr>
        </p:nvSpPr>
        <p:spPr>
          <a:xfrm>
            <a:off x="640080" y="329184"/>
            <a:ext cx="6894576" cy="1783080"/>
          </a:xfrm>
        </p:spPr>
        <p:txBody>
          <a:bodyPr anchor="b">
            <a:normAutofit/>
          </a:bodyPr>
          <a:lstStyle/>
          <a:p>
            <a:r>
              <a:rPr lang="en-US" sz="5400" dirty="0"/>
              <a:t> </a:t>
            </a:r>
            <a:r>
              <a:rPr lang="en-US" dirty="0">
                <a:solidFill>
                  <a:srgbClr val="C00000"/>
                </a:solidFill>
              </a:rPr>
              <a:t>KMGBF 2030</a:t>
            </a:r>
          </a:p>
        </p:txBody>
      </p:sp>
      <p:sp>
        <p:nvSpPr>
          <p:cNvPr id="3" name="Content Placeholder 2">
            <a:extLst>
              <a:ext uri="{FF2B5EF4-FFF2-40B4-BE49-F238E27FC236}">
                <a16:creationId xmlns:a16="http://schemas.microsoft.com/office/drawing/2014/main" id="{1F60561C-435C-304C-8946-26548A26BC30}"/>
              </a:ext>
            </a:extLst>
          </p:cNvPr>
          <p:cNvSpPr>
            <a:spLocks noGrp="1"/>
          </p:cNvSpPr>
          <p:nvPr>
            <p:ph idx="1"/>
          </p:nvPr>
        </p:nvSpPr>
        <p:spPr>
          <a:xfrm>
            <a:off x="640080" y="2255520"/>
            <a:ext cx="6894576" cy="4273296"/>
          </a:xfrm>
        </p:spPr>
        <p:txBody>
          <a:bodyPr>
            <a:normAutofit/>
          </a:bodyPr>
          <a:lstStyle/>
          <a:p>
            <a:pPr marL="0" indent="0">
              <a:buNone/>
            </a:pPr>
            <a:endParaRPr lang="en-US" sz="1700" b="1" i="0" dirty="0">
              <a:effectLst/>
              <a:latin typeface="-apple-system"/>
            </a:endParaRPr>
          </a:p>
          <a:p>
            <a:r>
              <a:rPr lang="en-US" sz="1800" b="1" dirty="0"/>
              <a:t>The</a:t>
            </a:r>
            <a:r>
              <a:rPr lang="en-US" sz="1800" dirty="0"/>
              <a:t> </a:t>
            </a:r>
            <a:r>
              <a:rPr lang="en-US" sz="1800" b="1" dirty="0"/>
              <a:t>vision</a:t>
            </a:r>
            <a:r>
              <a:rPr lang="en-US" sz="1800" dirty="0"/>
              <a:t> of the Kunming-Montreal Global Biodiversity Framework is a world of </a:t>
            </a:r>
            <a:r>
              <a:rPr lang="en-US" sz="2000" b="1" dirty="0">
                <a:solidFill>
                  <a:srgbClr val="FF0000"/>
                </a:solidFill>
              </a:rPr>
              <a:t>living in harmony with nature </a:t>
            </a:r>
            <a:r>
              <a:rPr lang="en-US" sz="1800" dirty="0"/>
              <a:t>where “by 2050, biodiversity is valued, conserved, restored and wisely used, maintaining ecosystem services, sustaining a healthy planet and delivering benefits essential for all people.”</a:t>
            </a:r>
          </a:p>
          <a:p>
            <a:pPr marL="0" indent="0">
              <a:buNone/>
            </a:pPr>
            <a:r>
              <a:rPr lang="en-US" sz="1800" dirty="0"/>
              <a:t> </a:t>
            </a:r>
          </a:p>
          <a:p>
            <a:r>
              <a:rPr lang="en-US" sz="1800" b="1" dirty="0"/>
              <a:t>The mission </a:t>
            </a:r>
            <a:r>
              <a:rPr lang="en-US" sz="1800" dirty="0"/>
              <a:t>of the Framework for the period up to 2030, towards the 2050 vision is: To take urgent action </a:t>
            </a:r>
            <a:r>
              <a:rPr lang="en-US" sz="2000" b="1" dirty="0">
                <a:solidFill>
                  <a:srgbClr val="FF0000"/>
                </a:solidFill>
              </a:rPr>
              <a:t>to halt and reverse biodiversity loss</a:t>
            </a:r>
            <a:r>
              <a:rPr lang="en-US" sz="1800" dirty="0"/>
              <a:t> to put nature on a path to recovery for the benefit of people and planet by conserving and sustainably using biodiversity and by ensuring the fair and equitable sharing of benefits from the use of genetic resources, while providing the necessary means of implementation.</a:t>
            </a:r>
          </a:p>
        </p:txBody>
      </p:sp>
      <p:pic>
        <p:nvPicPr>
          <p:cNvPr id="4" name="Picture 3">
            <a:extLst>
              <a:ext uri="{FF2B5EF4-FFF2-40B4-BE49-F238E27FC236}">
                <a16:creationId xmlns:a16="http://schemas.microsoft.com/office/drawing/2014/main" id="{6C330E5B-39F7-48AB-8CF4-DD2213ADBE7D}"/>
              </a:ext>
            </a:extLst>
          </p:cNvPr>
          <p:cNvPicPr>
            <a:picLocks noChangeAspect="1"/>
          </p:cNvPicPr>
          <p:nvPr/>
        </p:nvPicPr>
        <p:blipFill>
          <a:blip r:embed="rId2"/>
          <a:stretch>
            <a:fillRect/>
          </a:stretch>
        </p:blipFill>
        <p:spPr>
          <a:xfrm>
            <a:off x="8756208" y="329183"/>
            <a:ext cx="2229480" cy="3429969"/>
          </a:xfrm>
          <a:prstGeom prst="rect">
            <a:avLst/>
          </a:prstGeom>
        </p:spPr>
      </p:pic>
      <p:pic>
        <p:nvPicPr>
          <p:cNvPr id="5" name="Picture 4">
            <a:extLst>
              <a:ext uri="{FF2B5EF4-FFF2-40B4-BE49-F238E27FC236}">
                <a16:creationId xmlns:a16="http://schemas.microsoft.com/office/drawing/2014/main" id="{1E71A1D3-D648-BB32-BE4F-F8F2E98DA0D8}"/>
              </a:ext>
            </a:extLst>
          </p:cNvPr>
          <p:cNvPicPr>
            <a:picLocks noChangeAspect="1"/>
          </p:cNvPicPr>
          <p:nvPr/>
        </p:nvPicPr>
        <p:blipFill>
          <a:blip r:embed="rId3"/>
          <a:stretch>
            <a:fillRect/>
          </a:stretch>
        </p:blipFill>
        <p:spPr>
          <a:xfrm>
            <a:off x="8273285" y="4079193"/>
            <a:ext cx="3177038" cy="2176272"/>
          </a:xfrm>
          <a:prstGeom prst="rect">
            <a:avLst/>
          </a:prstGeom>
        </p:spPr>
      </p:pic>
    </p:spTree>
    <p:extLst>
      <p:ext uri="{BB962C8B-B14F-4D97-AF65-F5344CB8AC3E}">
        <p14:creationId xmlns:p14="http://schemas.microsoft.com/office/powerpoint/2010/main" val="3198814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08839-938B-78DD-30C6-2A8CF7CCC2A2}"/>
              </a:ext>
            </a:extLst>
          </p:cNvPr>
          <p:cNvSpPr>
            <a:spLocks noGrp="1"/>
          </p:cNvSpPr>
          <p:nvPr>
            <p:ph type="title"/>
          </p:nvPr>
        </p:nvSpPr>
        <p:spPr/>
        <p:txBody>
          <a:bodyPr>
            <a:normAutofit/>
          </a:bodyPr>
          <a:lstStyle/>
          <a:p>
            <a:r>
              <a:rPr lang="en-US" sz="4000" dirty="0">
                <a:solidFill>
                  <a:srgbClr val="C00000"/>
                </a:solidFill>
              </a:rPr>
              <a:t>KMGBF 2030 </a:t>
            </a:r>
            <a:r>
              <a:rPr lang="en-US" sz="4000" dirty="0"/>
              <a:t>- Reducing threats to biodiversity</a:t>
            </a:r>
          </a:p>
        </p:txBody>
      </p:sp>
      <p:sp>
        <p:nvSpPr>
          <p:cNvPr id="3" name="Content Placeholder 2">
            <a:extLst>
              <a:ext uri="{FF2B5EF4-FFF2-40B4-BE49-F238E27FC236}">
                <a16:creationId xmlns:a16="http://schemas.microsoft.com/office/drawing/2014/main" id="{56C1EED9-14AA-745D-F6FC-63429A350B57}"/>
              </a:ext>
            </a:extLst>
          </p:cNvPr>
          <p:cNvSpPr>
            <a:spLocks noGrp="1"/>
          </p:cNvSpPr>
          <p:nvPr>
            <p:ph idx="1"/>
          </p:nvPr>
        </p:nvSpPr>
        <p:spPr>
          <a:xfrm>
            <a:off x="732322" y="1857676"/>
            <a:ext cx="10515600" cy="4160352"/>
          </a:xfrm>
        </p:spPr>
        <p:txBody>
          <a:bodyPr>
            <a:normAutofit fontScale="92500"/>
          </a:bodyPr>
          <a:lstStyle/>
          <a:p>
            <a:r>
              <a:rPr lang="en-US" sz="2200" b="1" dirty="0"/>
              <a:t>loss of areas </a:t>
            </a:r>
            <a:r>
              <a:rPr lang="en-US" sz="2200" dirty="0"/>
              <a:t>of high biodiversity importance, close to 0, by 2030</a:t>
            </a:r>
          </a:p>
          <a:p>
            <a:r>
              <a:rPr lang="en-US" sz="2200" b="1" dirty="0"/>
              <a:t>effective</a:t>
            </a:r>
            <a:r>
              <a:rPr lang="en-US" sz="2200" dirty="0"/>
              <a:t> </a:t>
            </a:r>
            <a:r>
              <a:rPr lang="en-US" sz="2200" b="1" dirty="0"/>
              <a:t>restoration</a:t>
            </a:r>
            <a:r>
              <a:rPr lang="en-US" sz="2200" dirty="0"/>
              <a:t>, at least 30%, by 2030</a:t>
            </a:r>
          </a:p>
          <a:p>
            <a:r>
              <a:rPr lang="en-US" sz="2200" b="1" dirty="0"/>
              <a:t>protected areas</a:t>
            </a:r>
            <a:r>
              <a:rPr lang="en-US" sz="2200" dirty="0"/>
              <a:t> of particular importance for biodiversity and ecosystem functions and services, are effectively conserved and managed at least to 30%, by 2030</a:t>
            </a:r>
          </a:p>
          <a:p>
            <a:r>
              <a:rPr lang="en-US" sz="2200" b="1" dirty="0"/>
              <a:t>reduce extinction </a:t>
            </a:r>
            <a:r>
              <a:rPr lang="en-US" sz="2200" dirty="0"/>
              <a:t>of known threatened species, recovery and conservation of species</a:t>
            </a:r>
          </a:p>
          <a:p>
            <a:r>
              <a:rPr lang="en-US" sz="2200" dirty="0"/>
              <a:t>harvesting and </a:t>
            </a:r>
            <a:r>
              <a:rPr lang="en-US" sz="2200" b="1" dirty="0"/>
              <a:t>trade of wild species </a:t>
            </a:r>
            <a:r>
              <a:rPr lang="en-US" sz="2200" dirty="0"/>
              <a:t>is sustainable, safe and legal, </a:t>
            </a:r>
            <a:r>
              <a:rPr lang="en-US" sz="2200" b="1" dirty="0"/>
              <a:t>preventing overexploitation</a:t>
            </a:r>
            <a:endParaRPr lang="en-US" sz="2200" dirty="0"/>
          </a:p>
          <a:p>
            <a:r>
              <a:rPr lang="en-US" sz="2200" dirty="0"/>
              <a:t>reduce and or mitigate the impacts of </a:t>
            </a:r>
            <a:r>
              <a:rPr lang="en-US" sz="2200" b="1" dirty="0"/>
              <a:t>invasive alien species </a:t>
            </a:r>
            <a:r>
              <a:rPr lang="en-US" sz="2200" dirty="0"/>
              <a:t>on biodiversity  </a:t>
            </a:r>
          </a:p>
          <a:p>
            <a:r>
              <a:rPr lang="en-US" sz="2200" b="1" dirty="0"/>
              <a:t>reduce pollution </a:t>
            </a:r>
            <a:r>
              <a:rPr lang="en-US" sz="2200" dirty="0"/>
              <a:t>risks and the negative impact of pollution</a:t>
            </a:r>
          </a:p>
          <a:p>
            <a:r>
              <a:rPr lang="en-US" sz="2200" dirty="0"/>
              <a:t>minimize the impact of </a:t>
            </a:r>
            <a:r>
              <a:rPr lang="en-US" sz="2200" b="1" dirty="0"/>
              <a:t>climate change </a:t>
            </a:r>
            <a:r>
              <a:rPr lang="en-US" sz="2200" dirty="0"/>
              <a:t>on biodiversity and increase its resilience through </a:t>
            </a:r>
            <a:r>
              <a:rPr lang="en-US" sz="2200" b="1" dirty="0"/>
              <a:t>adaptation,  ecosystem-based approaches</a:t>
            </a:r>
          </a:p>
          <a:p>
            <a:endParaRPr lang="en-US" dirty="0"/>
          </a:p>
          <a:p>
            <a:endParaRPr lang="en-US" dirty="0"/>
          </a:p>
          <a:p>
            <a:endParaRPr lang="en-US" dirty="0"/>
          </a:p>
        </p:txBody>
      </p:sp>
    </p:spTree>
    <p:extLst>
      <p:ext uri="{BB962C8B-B14F-4D97-AF65-F5344CB8AC3E}">
        <p14:creationId xmlns:p14="http://schemas.microsoft.com/office/powerpoint/2010/main" val="1196173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39"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83116C9-6ACE-44F9-0AEB-0C96BC7EA9AE}"/>
              </a:ext>
            </a:extLst>
          </p:cNvPr>
          <p:cNvSpPr>
            <a:spLocks noGrp="1"/>
          </p:cNvSpPr>
          <p:nvPr>
            <p:ph type="title"/>
          </p:nvPr>
        </p:nvSpPr>
        <p:spPr>
          <a:xfrm>
            <a:off x="27646" y="30799"/>
            <a:ext cx="4679407" cy="6827201"/>
          </a:xfrm>
          <a:solidFill>
            <a:schemeClr val="accent6">
              <a:lumMod val="60000"/>
              <a:lumOff val="40000"/>
            </a:schemeClr>
          </a:solidFill>
        </p:spPr>
        <p:txBody>
          <a:bodyPr anchor="ctr">
            <a:normAutofit/>
          </a:bodyPr>
          <a:lstStyle/>
          <a:p>
            <a:pPr algn="ctr"/>
            <a:r>
              <a:rPr lang="en-US" sz="2800" dirty="0">
                <a:solidFill>
                  <a:schemeClr val="bg1"/>
                </a:solidFill>
              </a:rPr>
              <a:t> </a:t>
            </a:r>
            <a:r>
              <a:rPr lang="en-US" sz="4000" dirty="0">
                <a:solidFill>
                  <a:schemeClr val="accent6">
                    <a:lumMod val="50000"/>
                  </a:schemeClr>
                </a:solidFill>
                <a:latin typeface="Amasis MT Pro Medium" panose="02040604050005020304" pitchFamily="18" charset="0"/>
              </a:rPr>
              <a:t>CBD and its Protocols</a:t>
            </a:r>
          </a:p>
        </p:txBody>
      </p:sp>
      <p:graphicFrame>
        <p:nvGraphicFramePr>
          <p:cNvPr id="4" name="Content Placeholder 3">
            <a:extLst>
              <a:ext uri="{FF2B5EF4-FFF2-40B4-BE49-F238E27FC236}">
                <a16:creationId xmlns:a16="http://schemas.microsoft.com/office/drawing/2014/main" id="{A529FCD9-A79C-F082-EABF-F52A2FE1657E}"/>
              </a:ext>
            </a:extLst>
          </p:cNvPr>
          <p:cNvGraphicFramePr>
            <a:graphicFrameLocks noGrp="1"/>
          </p:cNvGraphicFramePr>
          <p:nvPr>
            <p:ph idx="1"/>
            <p:extLst>
              <p:ext uri="{D42A27DB-BD31-4B8C-83A1-F6EECF244321}">
                <p14:modId xmlns:p14="http://schemas.microsoft.com/office/powerpoint/2010/main" val="4292992895"/>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095FAAD4-D0FE-3D73-E866-806E57D5C1C7}"/>
              </a:ext>
            </a:extLst>
          </p:cNvPr>
          <p:cNvPicPr>
            <a:picLocks noChangeAspect="1"/>
          </p:cNvPicPr>
          <p:nvPr/>
        </p:nvPicPr>
        <p:blipFill>
          <a:blip r:embed="rId7"/>
          <a:stretch>
            <a:fillRect/>
          </a:stretch>
        </p:blipFill>
        <p:spPr>
          <a:xfrm>
            <a:off x="487611" y="904728"/>
            <a:ext cx="3686175" cy="1438275"/>
          </a:xfrm>
          <a:prstGeom prst="rect">
            <a:avLst/>
          </a:prstGeom>
        </p:spPr>
      </p:pic>
    </p:spTree>
    <p:extLst>
      <p:ext uri="{BB962C8B-B14F-4D97-AF65-F5344CB8AC3E}">
        <p14:creationId xmlns:p14="http://schemas.microsoft.com/office/powerpoint/2010/main" val="1889587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1279-70FB-C43C-61DC-2B652273ECCF}"/>
              </a:ext>
            </a:extLst>
          </p:cNvPr>
          <p:cNvSpPr>
            <a:spLocks noGrp="1"/>
          </p:cNvSpPr>
          <p:nvPr>
            <p:ph type="title"/>
          </p:nvPr>
        </p:nvSpPr>
        <p:spPr/>
        <p:txBody>
          <a:bodyPr>
            <a:normAutofit/>
          </a:bodyPr>
          <a:lstStyle/>
          <a:p>
            <a:r>
              <a:rPr lang="en-US" sz="4000" dirty="0">
                <a:solidFill>
                  <a:srgbClr val="C00000"/>
                </a:solidFill>
              </a:rPr>
              <a:t>KMGBF 2030  </a:t>
            </a:r>
            <a:r>
              <a:rPr lang="en-US" sz="4000" dirty="0"/>
              <a:t>- Meeting people’s needs through sustainable use and benefit-sharing</a:t>
            </a:r>
          </a:p>
        </p:txBody>
      </p:sp>
      <p:sp>
        <p:nvSpPr>
          <p:cNvPr id="3" name="Content Placeholder 2">
            <a:extLst>
              <a:ext uri="{FF2B5EF4-FFF2-40B4-BE49-F238E27FC236}">
                <a16:creationId xmlns:a16="http://schemas.microsoft.com/office/drawing/2014/main" id="{FECBAB9A-536F-FCC2-3B3E-EE0249BC43FF}"/>
              </a:ext>
            </a:extLst>
          </p:cNvPr>
          <p:cNvSpPr>
            <a:spLocks noGrp="1"/>
          </p:cNvSpPr>
          <p:nvPr>
            <p:ph idx="1"/>
          </p:nvPr>
        </p:nvSpPr>
        <p:spPr/>
        <p:txBody>
          <a:bodyPr/>
          <a:lstStyle/>
          <a:p>
            <a:r>
              <a:rPr lang="en-US" sz="2000" b="1" dirty="0"/>
              <a:t>management</a:t>
            </a:r>
            <a:r>
              <a:rPr lang="en-US" sz="2000" dirty="0"/>
              <a:t> and use of </a:t>
            </a:r>
            <a:r>
              <a:rPr lang="en-US" sz="2000" b="1" dirty="0"/>
              <a:t>wild species </a:t>
            </a:r>
            <a:r>
              <a:rPr lang="en-US" sz="2000" dirty="0"/>
              <a:t>are </a:t>
            </a:r>
            <a:r>
              <a:rPr lang="en-US" sz="2000" b="1" dirty="0"/>
              <a:t>sustainable</a:t>
            </a:r>
          </a:p>
          <a:p>
            <a:r>
              <a:rPr lang="en-US" sz="2000" dirty="0"/>
              <a:t>areas under agriculture, aquaculture, fisheries and forestry are managed sustainably (</a:t>
            </a:r>
            <a:r>
              <a:rPr lang="en-US" sz="2000" b="1" dirty="0"/>
              <a:t>food security</a:t>
            </a:r>
            <a:r>
              <a:rPr lang="en-US" sz="2000" dirty="0"/>
              <a:t>)</a:t>
            </a:r>
          </a:p>
          <a:p>
            <a:r>
              <a:rPr lang="en-US" sz="2000" dirty="0"/>
              <a:t>ecosystem functions and services, </a:t>
            </a:r>
            <a:r>
              <a:rPr lang="en-US" sz="2000" b="1" dirty="0"/>
              <a:t>ecosystem services</a:t>
            </a:r>
            <a:endParaRPr lang="en-US" sz="2000" dirty="0"/>
          </a:p>
          <a:p>
            <a:r>
              <a:rPr lang="en-US" sz="2000" dirty="0"/>
              <a:t>access to, and benefits from </a:t>
            </a:r>
            <a:r>
              <a:rPr lang="en-US" sz="2000" b="1" dirty="0"/>
              <a:t>green and blue </a:t>
            </a:r>
            <a:r>
              <a:rPr lang="en-US" sz="2000" dirty="0"/>
              <a:t>spaces in urban areas is sustainable</a:t>
            </a:r>
          </a:p>
          <a:p>
            <a:r>
              <a:rPr lang="en-US" sz="2000" dirty="0"/>
              <a:t>ensure the fair and </a:t>
            </a:r>
            <a:r>
              <a:rPr lang="en-US" sz="2000" b="1" dirty="0"/>
              <a:t>equitable sharing of benefits </a:t>
            </a:r>
            <a:r>
              <a:rPr lang="en-US" sz="2000" dirty="0"/>
              <a:t>that arise from the utilization of </a:t>
            </a:r>
            <a:r>
              <a:rPr lang="en-US" sz="2000" b="1" dirty="0"/>
              <a:t>genetic resources </a:t>
            </a:r>
            <a:r>
              <a:rPr lang="en-US" sz="2000" dirty="0"/>
              <a:t>and from digital sequence information on genetic resources (13)</a:t>
            </a:r>
          </a:p>
          <a:p>
            <a:endParaRPr lang="en-US" dirty="0"/>
          </a:p>
          <a:p>
            <a:endParaRPr lang="en-US" dirty="0"/>
          </a:p>
        </p:txBody>
      </p:sp>
    </p:spTree>
    <p:extLst>
      <p:ext uri="{BB962C8B-B14F-4D97-AF65-F5344CB8AC3E}">
        <p14:creationId xmlns:p14="http://schemas.microsoft.com/office/powerpoint/2010/main" val="1344215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C999-20F1-7533-D76B-42BDA3428AC4}"/>
              </a:ext>
            </a:extLst>
          </p:cNvPr>
          <p:cNvSpPr>
            <a:spLocks noGrp="1"/>
          </p:cNvSpPr>
          <p:nvPr>
            <p:ph type="title"/>
          </p:nvPr>
        </p:nvSpPr>
        <p:spPr/>
        <p:txBody>
          <a:bodyPr>
            <a:normAutofit/>
          </a:bodyPr>
          <a:lstStyle/>
          <a:p>
            <a:r>
              <a:rPr lang="en-US" sz="4000" dirty="0">
                <a:solidFill>
                  <a:srgbClr val="C00000"/>
                </a:solidFill>
              </a:rPr>
              <a:t>KMGBF</a:t>
            </a:r>
            <a:r>
              <a:rPr lang="en-US" sz="4000" dirty="0"/>
              <a:t> </a:t>
            </a:r>
            <a:r>
              <a:rPr lang="en-US" sz="4000" dirty="0">
                <a:solidFill>
                  <a:srgbClr val="C00000"/>
                </a:solidFill>
              </a:rPr>
              <a:t>2030</a:t>
            </a:r>
            <a:r>
              <a:rPr lang="en-US" sz="4000" dirty="0"/>
              <a:t> – Tools and solutions for implementation and mainstreaming </a:t>
            </a:r>
          </a:p>
        </p:txBody>
      </p:sp>
      <p:sp>
        <p:nvSpPr>
          <p:cNvPr id="3" name="Content Placeholder 2">
            <a:extLst>
              <a:ext uri="{FF2B5EF4-FFF2-40B4-BE49-F238E27FC236}">
                <a16:creationId xmlns:a16="http://schemas.microsoft.com/office/drawing/2014/main" id="{72CABD81-EDFA-540C-4747-A00DE1821EE4}"/>
              </a:ext>
            </a:extLst>
          </p:cNvPr>
          <p:cNvSpPr>
            <a:spLocks noGrp="1"/>
          </p:cNvSpPr>
          <p:nvPr>
            <p:ph idx="1"/>
          </p:nvPr>
        </p:nvSpPr>
        <p:spPr>
          <a:xfrm>
            <a:off x="838200" y="1825625"/>
            <a:ext cx="10515600" cy="3022822"/>
          </a:xfrm>
        </p:spPr>
        <p:txBody>
          <a:bodyPr>
            <a:normAutofit fontScale="92500" lnSpcReduction="20000"/>
          </a:bodyPr>
          <a:lstStyle/>
          <a:p>
            <a:r>
              <a:rPr lang="en-US" sz="2200" dirty="0"/>
              <a:t>full </a:t>
            </a:r>
            <a:r>
              <a:rPr lang="en-US" sz="2200" b="1" dirty="0"/>
              <a:t>integration of biodiversity </a:t>
            </a:r>
            <a:r>
              <a:rPr lang="en-US" sz="2200" dirty="0"/>
              <a:t>and its multiple values into policies.</a:t>
            </a:r>
          </a:p>
          <a:p>
            <a:r>
              <a:rPr lang="en-US" sz="2200" dirty="0"/>
              <a:t>by 2030, reduce the global footprint of </a:t>
            </a:r>
            <a:r>
              <a:rPr lang="en-US" sz="2200" b="1" dirty="0" err="1"/>
              <a:t>consumption,</a:t>
            </a:r>
            <a:r>
              <a:rPr lang="en-US" sz="2200" dirty="0" err="1"/>
              <a:t>reducing</a:t>
            </a:r>
            <a:r>
              <a:rPr lang="en-US" sz="2200" dirty="0"/>
              <a:t> overconsumption.</a:t>
            </a:r>
          </a:p>
          <a:p>
            <a:r>
              <a:rPr lang="en-US" sz="2200" dirty="0"/>
              <a:t>strengthen capacity for </a:t>
            </a:r>
            <a:r>
              <a:rPr lang="en-US" sz="2200" b="1" dirty="0"/>
              <a:t>biosafety measures </a:t>
            </a:r>
            <a:r>
              <a:rPr lang="en-US" sz="2200" dirty="0"/>
              <a:t>and measures for the </a:t>
            </a:r>
            <a:r>
              <a:rPr lang="en-US" sz="2200" b="1" dirty="0"/>
              <a:t>handling of biotechnology </a:t>
            </a:r>
            <a:r>
              <a:rPr lang="en-US" sz="2200" dirty="0"/>
              <a:t>and distribution of its benefits </a:t>
            </a:r>
          </a:p>
          <a:p>
            <a:r>
              <a:rPr lang="en-US" sz="2200" dirty="0"/>
              <a:t> increase </a:t>
            </a:r>
            <a:r>
              <a:rPr lang="en-US" sz="2200" b="1" dirty="0"/>
              <a:t>resource mobilization </a:t>
            </a:r>
            <a:r>
              <a:rPr lang="en-US" sz="2200" dirty="0"/>
              <a:t> to implement national biodiversity strategies and action plans</a:t>
            </a:r>
            <a:endParaRPr lang="en-US" sz="2200" b="1" dirty="0"/>
          </a:p>
          <a:p>
            <a:r>
              <a:rPr lang="en-US" sz="2200" b="1" dirty="0"/>
              <a:t>communication, awareness</a:t>
            </a:r>
            <a:r>
              <a:rPr lang="en-US" sz="2200" dirty="0"/>
              <a:t>-raising, education, monitoring, research and knowledge management and, also in this context, traditional knowledge, innovations</a:t>
            </a:r>
          </a:p>
          <a:p>
            <a:r>
              <a:rPr lang="en-US" sz="2200" dirty="0"/>
              <a:t>effective and </a:t>
            </a:r>
            <a:r>
              <a:rPr lang="en-US" sz="2200" b="1" dirty="0"/>
              <a:t>gender-responsive </a:t>
            </a:r>
            <a:r>
              <a:rPr lang="en-US" sz="2200" dirty="0"/>
              <a:t>representation and participation and gender-responsive approach</a:t>
            </a:r>
          </a:p>
          <a:p>
            <a:endParaRPr lang="en-US" dirty="0"/>
          </a:p>
        </p:txBody>
      </p:sp>
    </p:spTree>
    <p:extLst>
      <p:ext uri="{BB962C8B-B14F-4D97-AF65-F5344CB8AC3E}">
        <p14:creationId xmlns:p14="http://schemas.microsoft.com/office/powerpoint/2010/main" val="3591973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D788C9-D436-3547-4152-5400C030C628}"/>
              </a:ext>
            </a:extLst>
          </p:cNvPr>
          <p:cNvSpPr>
            <a:spLocks noGrp="1"/>
          </p:cNvSpPr>
          <p:nvPr>
            <p:ph type="title"/>
          </p:nvPr>
        </p:nvSpPr>
        <p:spPr>
          <a:xfrm>
            <a:off x="630918" y="643465"/>
            <a:ext cx="3895359" cy="1846615"/>
          </a:xfrm>
        </p:spPr>
        <p:txBody>
          <a:bodyPr anchor="b">
            <a:normAutofit/>
          </a:bodyPr>
          <a:lstStyle/>
          <a:p>
            <a:pPr algn="l"/>
            <a:r>
              <a:rPr lang="en-US" sz="3000" dirty="0">
                <a:solidFill>
                  <a:srgbClr val="008080"/>
                </a:solidFill>
              </a:rPr>
              <a:t>Protected areas – Natura 2000/Emerald network</a:t>
            </a:r>
            <a:br>
              <a:rPr lang="en-US" sz="3000" dirty="0"/>
            </a:br>
            <a:endParaRPr lang="en-US" sz="3000" dirty="0"/>
          </a:p>
        </p:txBody>
      </p:sp>
      <p:sp>
        <p:nvSpPr>
          <p:cNvPr id="18"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BBF2D7-580E-39AF-E9C8-99196EB4A704}"/>
              </a:ext>
            </a:extLst>
          </p:cNvPr>
          <p:cNvSpPr>
            <a:spLocks noGrp="1"/>
          </p:cNvSpPr>
          <p:nvPr>
            <p:ph idx="1"/>
          </p:nvPr>
        </p:nvSpPr>
        <p:spPr>
          <a:xfrm>
            <a:off x="630936" y="2807167"/>
            <a:ext cx="3895522" cy="3386399"/>
          </a:xfrm>
        </p:spPr>
        <p:txBody>
          <a:bodyPr>
            <a:normAutofit fontScale="70000" lnSpcReduction="20000"/>
          </a:bodyPr>
          <a:lstStyle/>
          <a:p>
            <a:pPr marL="0" indent="0">
              <a:buNone/>
            </a:pPr>
            <a:r>
              <a:rPr lang="en-US" sz="2000" dirty="0"/>
              <a:t>Decision 15/23 Sustainable wildlife management</a:t>
            </a:r>
          </a:p>
          <a:p>
            <a:pPr marL="0" indent="0">
              <a:buNone/>
            </a:pPr>
            <a:r>
              <a:rPr lang="en-US" sz="2000" dirty="0"/>
              <a:t>Decision 15/24 Conservation and sustainable use of marine and coastal biodiversity </a:t>
            </a:r>
          </a:p>
          <a:p>
            <a:pPr marL="0" indent="0">
              <a:buNone/>
            </a:pPr>
            <a:endParaRPr lang="en-US" sz="2000" dirty="0"/>
          </a:p>
          <a:p>
            <a:pPr marL="0" indent="0">
              <a:buNone/>
            </a:pPr>
            <a:endParaRPr lang="en-US" sz="2000" dirty="0"/>
          </a:p>
          <a:p>
            <a:r>
              <a:rPr lang="en-US" sz="2000" dirty="0"/>
              <a:t>Natura 2000 datahub</a:t>
            </a:r>
          </a:p>
          <a:p>
            <a:r>
              <a:rPr lang="en-US" sz="2000" dirty="0"/>
              <a:t>Natura 2000 viewer</a:t>
            </a:r>
          </a:p>
          <a:p>
            <a:r>
              <a:rPr lang="en-US" sz="2000" dirty="0"/>
              <a:t>Emerald Barometer </a:t>
            </a:r>
          </a:p>
          <a:p>
            <a:r>
              <a:rPr lang="en-US" sz="2000" dirty="0"/>
              <a:t>Emerald Viewer</a:t>
            </a:r>
          </a:p>
          <a:p>
            <a:r>
              <a:rPr lang="en-US" sz="2000" dirty="0"/>
              <a:t>EU Habitat and Birds Directives</a:t>
            </a:r>
          </a:p>
          <a:p>
            <a:r>
              <a:rPr lang="en-US" sz="2000" dirty="0"/>
              <a:t>Laws on wild animals,  plant conservation, protected areas, Red books, forestry codes</a:t>
            </a:r>
          </a:p>
        </p:txBody>
      </p:sp>
      <p:pic>
        <p:nvPicPr>
          <p:cNvPr id="11" name="Picture 10">
            <a:extLst>
              <a:ext uri="{FF2B5EF4-FFF2-40B4-BE49-F238E27FC236}">
                <a16:creationId xmlns:a16="http://schemas.microsoft.com/office/drawing/2014/main" id="{7865AB28-D825-3FF0-DD8C-440FD93E5BDF}"/>
              </a:ext>
            </a:extLst>
          </p:cNvPr>
          <p:cNvPicPr>
            <a:picLocks noChangeAspect="1"/>
          </p:cNvPicPr>
          <p:nvPr/>
        </p:nvPicPr>
        <p:blipFill>
          <a:blip r:embed="rId2"/>
          <a:stretch>
            <a:fillRect/>
          </a:stretch>
        </p:blipFill>
        <p:spPr>
          <a:xfrm>
            <a:off x="5084081" y="487179"/>
            <a:ext cx="3422263" cy="2541029"/>
          </a:xfrm>
          <a:prstGeom prst="rect">
            <a:avLst/>
          </a:prstGeom>
          <a:ln w="57150">
            <a:solidFill>
              <a:schemeClr val="accent6">
                <a:lumMod val="60000"/>
                <a:lumOff val="40000"/>
              </a:schemeClr>
            </a:solidFill>
          </a:ln>
        </p:spPr>
      </p:pic>
      <p:pic>
        <p:nvPicPr>
          <p:cNvPr id="7" name="Picture 6">
            <a:extLst>
              <a:ext uri="{FF2B5EF4-FFF2-40B4-BE49-F238E27FC236}">
                <a16:creationId xmlns:a16="http://schemas.microsoft.com/office/drawing/2014/main" id="{28B9513B-8233-2D2F-8BD1-D2F115B97250}"/>
              </a:ext>
            </a:extLst>
          </p:cNvPr>
          <p:cNvPicPr>
            <a:picLocks noChangeAspect="1"/>
          </p:cNvPicPr>
          <p:nvPr/>
        </p:nvPicPr>
        <p:blipFill>
          <a:blip r:embed="rId3"/>
          <a:stretch>
            <a:fillRect/>
          </a:stretch>
        </p:blipFill>
        <p:spPr>
          <a:xfrm>
            <a:off x="8664471" y="1123351"/>
            <a:ext cx="3207121" cy="2004450"/>
          </a:xfrm>
          <a:prstGeom prst="rect">
            <a:avLst/>
          </a:prstGeom>
        </p:spPr>
      </p:pic>
      <p:pic>
        <p:nvPicPr>
          <p:cNvPr id="9" name="Picture 8">
            <a:extLst>
              <a:ext uri="{FF2B5EF4-FFF2-40B4-BE49-F238E27FC236}">
                <a16:creationId xmlns:a16="http://schemas.microsoft.com/office/drawing/2014/main" id="{42B1856E-7E4F-C796-1857-88D586DF7B1B}"/>
              </a:ext>
            </a:extLst>
          </p:cNvPr>
          <p:cNvPicPr>
            <a:picLocks noChangeAspect="1"/>
          </p:cNvPicPr>
          <p:nvPr/>
        </p:nvPicPr>
        <p:blipFill>
          <a:blip r:embed="rId4"/>
          <a:stretch>
            <a:fillRect/>
          </a:stretch>
        </p:blipFill>
        <p:spPr>
          <a:xfrm>
            <a:off x="4991247" y="3829793"/>
            <a:ext cx="3515097" cy="2196935"/>
          </a:xfrm>
          <a:prstGeom prst="rect">
            <a:avLst/>
          </a:prstGeom>
        </p:spPr>
      </p:pic>
      <p:pic>
        <p:nvPicPr>
          <p:cNvPr id="5" name="Picture 4">
            <a:extLst>
              <a:ext uri="{FF2B5EF4-FFF2-40B4-BE49-F238E27FC236}">
                <a16:creationId xmlns:a16="http://schemas.microsoft.com/office/drawing/2014/main" id="{2D71BB1F-B6E1-97FF-2975-0CCE504E692E}"/>
              </a:ext>
            </a:extLst>
          </p:cNvPr>
          <p:cNvPicPr>
            <a:picLocks noChangeAspect="1"/>
          </p:cNvPicPr>
          <p:nvPr/>
        </p:nvPicPr>
        <p:blipFill>
          <a:blip r:embed="rId5"/>
          <a:stretch>
            <a:fillRect/>
          </a:stretch>
        </p:blipFill>
        <p:spPr>
          <a:xfrm>
            <a:off x="8661792" y="3900318"/>
            <a:ext cx="3207121" cy="2004450"/>
          </a:xfrm>
          <a:prstGeom prst="rect">
            <a:avLst/>
          </a:prstGeom>
        </p:spPr>
      </p:pic>
    </p:spTree>
    <p:extLst>
      <p:ext uri="{BB962C8B-B14F-4D97-AF65-F5344CB8AC3E}">
        <p14:creationId xmlns:p14="http://schemas.microsoft.com/office/powerpoint/2010/main" val="1622007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D0-DD2A-50CC-4668-96E0C194EFE6}"/>
              </a:ext>
            </a:extLst>
          </p:cNvPr>
          <p:cNvSpPr>
            <a:spLocks noGrp="1"/>
          </p:cNvSpPr>
          <p:nvPr>
            <p:ph type="title"/>
          </p:nvPr>
        </p:nvSpPr>
        <p:spPr/>
        <p:txBody>
          <a:bodyPr>
            <a:normAutofit/>
          </a:bodyPr>
          <a:lstStyle/>
          <a:p>
            <a:r>
              <a:rPr lang="en-US" dirty="0"/>
              <a:t>Decision 15/27    </a:t>
            </a:r>
            <a:r>
              <a:rPr lang="en-US" dirty="0">
                <a:solidFill>
                  <a:srgbClr val="CC00CC"/>
                </a:solidFill>
              </a:rPr>
              <a:t>Invasive alien species </a:t>
            </a:r>
            <a:br>
              <a:rPr lang="en-US" dirty="0"/>
            </a:br>
            <a:endParaRPr lang="en-US" dirty="0"/>
          </a:p>
        </p:txBody>
      </p:sp>
      <p:sp>
        <p:nvSpPr>
          <p:cNvPr id="3" name="Content Placeholder 2">
            <a:extLst>
              <a:ext uri="{FF2B5EF4-FFF2-40B4-BE49-F238E27FC236}">
                <a16:creationId xmlns:a16="http://schemas.microsoft.com/office/drawing/2014/main" id="{20A709C6-C470-C30D-2D09-4CE74343B0BA}"/>
              </a:ext>
            </a:extLst>
          </p:cNvPr>
          <p:cNvSpPr>
            <a:spLocks noGrp="1"/>
          </p:cNvSpPr>
          <p:nvPr>
            <p:ph idx="1"/>
          </p:nvPr>
        </p:nvSpPr>
        <p:spPr>
          <a:xfrm>
            <a:off x="838200" y="1499016"/>
            <a:ext cx="10515600" cy="4886793"/>
          </a:xfrm>
        </p:spPr>
        <p:txBody>
          <a:bodyPr>
            <a:normAutofit fontScale="47500" lnSpcReduction="20000"/>
          </a:bodyPr>
          <a:lstStyle/>
          <a:p>
            <a:r>
              <a:rPr lang="en-US" sz="3300" dirty="0"/>
              <a:t>Intergovernmental Science-Policy Platform on Biodiversity and Ecosystem Services in its 2019 Global Assessment Report</a:t>
            </a:r>
          </a:p>
          <a:p>
            <a:r>
              <a:rPr lang="en-US" sz="3300" b="1" dirty="0"/>
              <a:t>Invasive alien species </a:t>
            </a:r>
            <a:r>
              <a:rPr lang="en-US" sz="3300" dirty="0"/>
              <a:t>are a major threat to nature, nature’s contributions to people, and good quality of life</a:t>
            </a:r>
          </a:p>
          <a:p>
            <a:r>
              <a:rPr lang="en-US" sz="3300" i="1" dirty="0"/>
              <a:t>Alien species </a:t>
            </a:r>
            <a:r>
              <a:rPr lang="en-US" sz="3300" dirty="0"/>
              <a:t>are being introduced by human activities to all regions and biomes of the world at unprecedented rates. Some </a:t>
            </a:r>
            <a:r>
              <a:rPr lang="en-US" sz="3300" b="1" dirty="0"/>
              <a:t>become invasive</a:t>
            </a:r>
            <a:r>
              <a:rPr lang="en-US" sz="3300" dirty="0"/>
              <a:t>, causing negative and in some </a:t>
            </a:r>
            <a:r>
              <a:rPr lang="en-US" sz="3300" b="1" dirty="0"/>
              <a:t>cases irreversible impacts </a:t>
            </a:r>
            <a:r>
              <a:rPr lang="en-US" sz="3300" dirty="0"/>
              <a:t>on nature, including </a:t>
            </a:r>
            <a:r>
              <a:rPr lang="en-US" sz="3300" b="1" dirty="0"/>
              <a:t>loss of uniqueness </a:t>
            </a:r>
            <a:r>
              <a:rPr lang="en-US" sz="3300" dirty="0"/>
              <a:t>of biological communities</a:t>
            </a:r>
          </a:p>
          <a:p>
            <a:r>
              <a:rPr lang="en-US" sz="3300" b="1" dirty="0"/>
              <a:t>Policies </a:t>
            </a:r>
            <a:r>
              <a:rPr lang="en-US" sz="3300" dirty="0"/>
              <a:t>and their implementation have been </a:t>
            </a:r>
            <a:r>
              <a:rPr lang="en-US" sz="3300" b="1" dirty="0"/>
              <a:t>insufficient</a:t>
            </a:r>
            <a:r>
              <a:rPr lang="en-US" sz="3300" dirty="0"/>
              <a:t> in </a:t>
            </a:r>
            <a:r>
              <a:rPr lang="en-US" sz="3300" b="1" dirty="0"/>
              <a:t>managing biological invasions </a:t>
            </a:r>
            <a:r>
              <a:rPr lang="en-US" sz="3300" dirty="0"/>
              <a:t>and preventing and controlling invasive alien species</a:t>
            </a:r>
          </a:p>
          <a:p>
            <a:r>
              <a:rPr lang="en-US" sz="3300" b="1" dirty="0"/>
              <a:t>Prevention and preparedness </a:t>
            </a:r>
            <a:r>
              <a:rPr lang="en-US" sz="3300" dirty="0"/>
              <a:t>are the most </a:t>
            </a:r>
            <a:r>
              <a:rPr lang="en-US" sz="3300" b="1" dirty="0"/>
              <a:t>cost-effective options </a:t>
            </a:r>
            <a:r>
              <a:rPr lang="en-US" sz="3300" dirty="0"/>
              <a:t>and thus crucial for managing the threats from invasive alien species</a:t>
            </a:r>
          </a:p>
          <a:p>
            <a:r>
              <a:rPr lang="en-US" sz="3300" b="1" dirty="0"/>
              <a:t>Eradication</a:t>
            </a:r>
            <a:r>
              <a:rPr lang="en-US" sz="3300" dirty="0"/>
              <a:t> has been successful, especially for small and slow-spreading populations of invasive alien species in isolated ecosystems </a:t>
            </a:r>
          </a:p>
          <a:p>
            <a:r>
              <a:rPr lang="en-US" sz="3300" b="1" dirty="0"/>
              <a:t>Containment and control </a:t>
            </a:r>
            <a:r>
              <a:rPr lang="en-US" sz="3300" dirty="0"/>
              <a:t>can be an effective option</a:t>
            </a:r>
          </a:p>
          <a:p>
            <a:r>
              <a:rPr lang="en-US" sz="3300" dirty="0"/>
              <a:t>The </a:t>
            </a:r>
            <a:r>
              <a:rPr lang="en-US" sz="3300" b="1" dirty="0"/>
              <a:t>recovery of ecosystem functions </a:t>
            </a:r>
            <a:r>
              <a:rPr lang="en-US" sz="3300" dirty="0"/>
              <a:t> can be achieved through </a:t>
            </a:r>
            <a:r>
              <a:rPr lang="en-US" sz="3300" b="1" dirty="0"/>
              <a:t>adaptive management</a:t>
            </a:r>
            <a:r>
              <a:rPr lang="en-US" sz="3300" dirty="0"/>
              <a:t>, including </a:t>
            </a:r>
            <a:r>
              <a:rPr lang="en-US" sz="3300" b="1" dirty="0"/>
              <a:t>ecosystem restoration </a:t>
            </a:r>
            <a:r>
              <a:rPr lang="en-US" sz="3300" dirty="0"/>
              <a:t>in terrestrial and closed water systems </a:t>
            </a:r>
          </a:p>
          <a:p>
            <a:r>
              <a:rPr lang="en-US" sz="2400" dirty="0"/>
              <a:t>DRAFT METHODS FOR COST-BENEFIT AND COST-EFFECTIVENESS ANALYSIS WHICH BEST APPLY TO THE MANAGEMENT OF INVASIVE ALIEN SPECIES</a:t>
            </a:r>
          </a:p>
          <a:p>
            <a:r>
              <a:rPr lang="en-US" sz="2400" dirty="0"/>
              <a:t>Risk assessment and risk management/Multi-criteria decision-making</a:t>
            </a:r>
            <a:endParaRPr lang="en-US" sz="3300" dirty="0"/>
          </a:p>
          <a:p>
            <a:r>
              <a:rPr lang="en-US" sz="3300" b="1" dirty="0">
                <a:solidFill>
                  <a:srgbClr val="C00000"/>
                </a:solidFill>
              </a:rPr>
              <a:t>Capacity building needs for CEE</a:t>
            </a:r>
            <a:r>
              <a:rPr lang="en-US" sz="3300" dirty="0">
                <a:solidFill>
                  <a:srgbClr val="C00000"/>
                </a:solidFill>
              </a:rPr>
              <a:t>: Policy framework/List of IAS/Early detection/ Identification (DSI)/ adaptive management, including prevention/eradication/containment and control/ecosystem restoration/public information and gender</a:t>
            </a:r>
          </a:p>
          <a:p>
            <a:endParaRPr lang="en-US" dirty="0"/>
          </a:p>
        </p:txBody>
      </p:sp>
    </p:spTree>
    <p:extLst>
      <p:ext uri="{BB962C8B-B14F-4D97-AF65-F5344CB8AC3E}">
        <p14:creationId xmlns:p14="http://schemas.microsoft.com/office/powerpoint/2010/main" val="961975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6248-53A2-F31C-612D-893233C3942E}"/>
              </a:ext>
            </a:extLst>
          </p:cNvPr>
          <p:cNvSpPr>
            <a:spLocks noGrp="1"/>
          </p:cNvSpPr>
          <p:nvPr>
            <p:ph type="title"/>
          </p:nvPr>
        </p:nvSpPr>
        <p:spPr/>
        <p:txBody>
          <a:bodyPr/>
          <a:lstStyle/>
          <a:p>
            <a:r>
              <a:rPr lang="en-US" dirty="0">
                <a:solidFill>
                  <a:srgbClr val="FF6600"/>
                </a:solidFill>
              </a:rPr>
              <a:t>           </a:t>
            </a:r>
            <a:r>
              <a:rPr lang="en-US" dirty="0">
                <a:solidFill>
                  <a:srgbClr val="FF3300"/>
                </a:solidFill>
              </a:rPr>
              <a:t>Cartagena Protocol on Biosafety</a:t>
            </a:r>
          </a:p>
        </p:txBody>
      </p:sp>
      <p:sp>
        <p:nvSpPr>
          <p:cNvPr id="3" name="Content Placeholder 2">
            <a:extLst>
              <a:ext uri="{FF2B5EF4-FFF2-40B4-BE49-F238E27FC236}">
                <a16:creationId xmlns:a16="http://schemas.microsoft.com/office/drawing/2014/main" id="{BACD1276-2C0D-F351-F229-C72B873B5D03}"/>
              </a:ext>
            </a:extLst>
          </p:cNvPr>
          <p:cNvSpPr>
            <a:spLocks noGrp="1"/>
          </p:cNvSpPr>
          <p:nvPr>
            <p:ph idx="1"/>
          </p:nvPr>
        </p:nvSpPr>
        <p:spPr>
          <a:xfrm>
            <a:off x="838200" y="1485900"/>
            <a:ext cx="10515600" cy="5156200"/>
          </a:xfrm>
        </p:spPr>
        <p:txBody>
          <a:bodyPr>
            <a:normAutofit fontScale="55000" lnSpcReduction="20000"/>
          </a:bodyPr>
          <a:lstStyle/>
          <a:p>
            <a:pPr defTabSz="566928">
              <a:spcAft>
                <a:spcPts val="496"/>
              </a:spcAft>
            </a:pPr>
            <a:r>
              <a:rPr lang="en-US" sz="2900" dirty="0">
                <a:highlight>
                  <a:srgbClr val="FFFF00"/>
                </a:highlight>
              </a:rPr>
              <a:t> Number of countries </a:t>
            </a:r>
            <a:r>
              <a:rPr lang="en-US" sz="2900" dirty="0"/>
              <a:t>that have in place national biosafety legislation and implementing guidelines – </a:t>
            </a:r>
            <a:r>
              <a:rPr lang="en-US" sz="2900" dirty="0">
                <a:highlight>
                  <a:srgbClr val="FFFF00"/>
                </a:highlight>
              </a:rPr>
              <a:t>CEE 81%</a:t>
            </a:r>
          </a:p>
          <a:p>
            <a:pPr defTabSz="566928">
              <a:spcAft>
                <a:spcPts val="496"/>
              </a:spcAft>
            </a:pPr>
            <a:r>
              <a:rPr lang="en-US" sz="2900" i="0" dirty="0">
                <a:solidFill>
                  <a:srgbClr val="555555"/>
                </a:solidFill>
                <a:effectLst/>
                <a:highlight>
                  <a:srgbClr val="FFFF00"/>
                </a:highlight>
              </a:rPr>
              <a:t>How many people </a:t>
            </a:r>
            <a:r>
              <a:rPr lang="en-US" sz="2900" i="0" dirty="0">
                <a:solidFill>
                  <a:srgbClr val="555555"/>
                </a:solidFill>
                <a:effectLst/>
              </a:rPr>
              <a:t>in your country have been trained in risk assessment, risk management and monitoring of </a:t>
            </a:r>
            <a:r>
              <a:rPr lang="en-US" sz="2900" i="0" dirty="0" err="1">
                <a:solidFill>
                  <a:srgbClr val="555555"/>
                </a:solidFill>
                <a:effectLst/>
              </a:rPr>
              <a:t>LMOs?Is</a:t>
            </a:r>
            <a:r>
              <a:rPr lang="en-US" sz="2900" i="0" dirty="0">
                <a:solidFill>
                  <a:srgbClr val="555555"/>
                </a:solidFill>
                <a:effectLst/>
              </a:rPr>
              <a:t> this number adequate –</a:t>
            </a:r>
            <a:r>
              <a:rPr lang="en-US" sz="2900" i="0" dirty="0">
                <a:solidFill>
                  <a:srgbClr val="555555"/>
                </a:solidFill>
                <a:effectLst/>
                <a:highlight>
                  <a:srgbClr val="FFFF00"/>
                </a:highlight>
              </a:rPr>
              <a:t> 0</a:t>
            </a:r>
            <a:endParaRPr lang="en-US" sz="2900" kern="100" dirty="0">
              <a:solidFill>
                <a:schemeClr val="tx1"/>
              </a:solidFill>
              <a:highlight>
                <a:srgbClr val="FFFF00"/>
              </a:highlight>
              <a:ea typeface="+mn-ea"/>
              <a:cs typeface="Times New Roman" panose="02020603050405020304" pitchFamily="18" charset="0"/>
            </a:endParaRPr>
          </a:p>
          <a:p>
            <a:pPr defTabSz="566928">
              <a:lnSpc>
                <a:spcPct val="90000"/>
              </a:lnSpc>
              <a:spcAft>
                <a:spcPts val="496"/>
              </a:spcAft>
            </a:pPr>
            <a:r>
              <a:rPr lang="en-US" sz="2900" b="1" kern="100" dirty="0">
                <a:solidFill>
                  <a:schemeClr val="tx1"/>
                </a:solidFill>
                <a:ea typeface="+mn-ea"/>
                <a:cs typeface="Times New Roman" panose="02020603050405020304" pitchFamily="18" charset="0"/>
              </a:rPr>
              <a:t>Decision 10/10 </a:t>
            </a:r>
            <a:r>
              <a:rPr lang="en-US" sz="2900" kern="100" dirty="0">
                <a:solidFill>
                  <a:schemeClr val="tx1"/>
                </a:solidFill>
                <a:ea typeface="+mn-ea"/>
                <a:cs typeface="Times New Roman" panose="02020603050405020304" pitchFamily="18" charset="0"/>
              </a:rPr>
              <a:t>Risk assessment and risk management (Articles 15 and 16)</a:t>
            </a:r>
          </a:p>
          <a:p>
            <a:pPr lvl="1"/>
            <a:r>
              <a:rPr lang="en-US" sz="2900" b="0" i="0" dirty="0">
                <a:solidFill>
                  <a:schemeClr val="accent2">
                    <a:lumMod val="75000"/>
                  </a:schemeClr>
                </a:solidFill>
                <a:effectLst/>
              </a:rPr>
              <a:t>Voluntary Guidance on Risk Assessment of Living Modified Organisms (stacked genes/abiotic/trees/mosquitos/gene drives</a:t>
            </a:r>
          </a:p>
          <a:p>
            <a:pPr lvl="1" defTabSz="566928">
              <a:spcAft>
                <a:spcPts val="496"/>
              </a:spcAft>
            </a:pPr>
            <a:r>
              <a:rPr lang="en-US" sz="2900" b="0" i="0" dirty="0">
                <a:solidFill>
                  <a:schemeClr val="accent2">
                    <a:lumMod val="75000"/>
                  </a:schemeClr>
                </a:solidFill>
                <a:effectLst/>
              </a:rPr>
              <a:t>Training Manual on Risk Assessment of Living Modified Organisms in the context of the Cartagena Protocol on Biosafety</a:t>
            </a:r>
            <a:endParaRPr lang="en-US" sz="2900" kern="100" dirty="0">
              <a:solidFill>
                <a:schemeClr val="accent2">
                  <a:lumMod val="75000"/>
                </a:schemeClr>
              </a:solidFill>
              <a:ea typeface="+mn-ea"/>
              <a:cs typeface="Times New Roman" panose="02020603050405020304" pitchFamily="18" charset="0"/>
            </a:endParaRPr>
          </a:p>
          <a:p>
            <a:pPr defTabSz="566928">
              <a:lnSpc>
                <a:spcPct val="90000"/>
              </a:lnSpc>
              <a:spcAft>
                <a:spcPts val="496"/>
              </a:spcAft>
            </a:pPr>
            <a:r>
              <a:rPr lang="en-US" sz="2900" b="1" kern="100" dirty="0">
                <a:solidFill>
                  <a:schemeClr val="tx1"/>
                </a:solidFill>
                <a:ea typeface="+mn-ea"/>
                <a:cs typeface="Times New Roman" panose="02020603050405020304" pitchFamily="18" charset="0"/>
              </a:rPr>
              <a:t>Decision 10/11 </a:t>
            </a:r>
            <a:r>
              <a:rPr lang="en-US" sz="2900" kern="100" dirty="0">
                <a:solidFill>
                  <a:schemeClr val="tx1"/>
                </a:solidFill>
                <a:ea typeface="+mn-ea"/>
                <a:cs typeface="Times New Roman" panose="02020603050405020304" pitchFamily="18" charset="0"/>
              </a:rPr>
              <a:t>Detection and identification of living modified organisms</a:t>
            </a:r>
          </a:p>
          <a:p>
            <a:pPr lvl="1" defTabSz="566928">
              <a:spcAft>
                <a:spcPts val="496"/>
              </a:spcAft>
            </a:pPr>
            <a:r>
              <a:rPr lang="en-US" sz="2900" b="0" i="0" dirty="0">
                <a:solidFill>
                  <a:schemeClr val="accent6">
                    <a:lumMod val="75000"/>
                  </a:schemeClr>
                </a:solidFill>
                <a:effectLst/>
              </a:rPr>
              <a:t>Training Manual on the Detection and Identification of Living Modified Organisms</a:t>
            </a:r>
          </a:p>
          <a:p>
            <a:pPr lvl="1" defTabSz="566928">
              <a:spcAft>
                <a:spcPts val="496"/>
              </a:spcAft>
            </a:pPr>
            <a:r>
              <a:rPr lang="en-US" sz="2900" b="0" i="0" dirty="0">
                <a:solidFill>
                  <a:schemeClr val="accent6">
                    <a:lumMod val="75000"/>
                  </a:schemeClr>
                </a:solidFill>
                <a:effectLst/>
              </a:rPr>
              <a:t>Online Network of Laboratories for the Detection and Identification of Living Modified Organisms</a:t>
            </a:r>
            <a:endParaRPr lang="en-US" sz="2900" kern="100" dirty="0">
              <a:solidFill>
                <a:schemeClr val="accent6">
                  <a:lumMod val="75000"/>
                </a:schemeClr>
              </a:solidFill>
              <a:ea typeface="+mn-ea"/>
              <a:cs typeface="Times New Roman" panose="02020603050405020304" pitchFamily="18" charset="0"/>
            </a:endParaRPr>
          </a:p>
          <a:p>
            <a:pPr defTabSz="566928">
              <a:lnSpc>
                <a:spcPct val="90000"/>
              </a:lnSpc>
              <a:spcAft>
                <a:spcPts val="496"/>
              </a:spcAft>
            </a:pPr>
            <a:r>
              <a:rPr lang="en-US" sz="2900" b="1" kern="100" dirty="0">
                <a:solidFill>
                  <a:schemeClr val="tx1"/>
                </a:solidFill>
                <a:ea typeface="+mn-ea"/>
                <a:cs typeface="Times New Roman" panose="02020603050405020304" pitchFamily="18" charset="0"/>
              </a:rPr>
              <a:t>Decision 10/12 </a:t>
            </a:r>
            <a:r>
              <a:rPr lang="en-US" sz="2900" kern="100" dirty="0">
                <a:solidFill>
                  <a:schemeClr val="tx1"/>
                </a:solidFill>
                <a:ea typeface="+mn-ea"/>
                <a:cs typeface="Times New Roman" panose="02020603050405020304" pitchFamily="18" charset="0"/>
              </a:rPr>
              <a:t>Socio-economic considerations (Article 26)</a:t>
            </a:r>
          </a:p>
          <a:p>
            <a:pPr lvl="1" defTabSz="566928">
              <a:spcAft>
                <a:spcPts val="496"/>
              </a:spcAft>
            </a:pPr>
            <a:r>
              <a:rPr lang="en-US" sz="2900" i="0" dirty="0">
                <a:solidFill>
                  <a:schemeClr val="tx2">
                    <a:lumMod val="50000"/>
                    <a:lumOff val="50000"/>
                  </a:schemeClr>
                </a:solidFill>
                <a:effectLst/>
              </a:rPr>
              <a:t>voluntary Guidance on the Assessment of Socio-Economic Considerations in the Context of Article 26 of the Cartagena Protocol on Biosafety </a:t>
            </a:r>
            <a:endParaRPr lang="en-US" sz="2900" kern="100" dirty="0">
              <a:solidFill>
                <a:schemeClr val="tx2">
                  <a:lumMod val="50000"/>
                  <a:lumOff val="50000"/>
                </a:schemeClr>
              </a:solidFill>
              <a:ea typeface="+mn-ea"/>
              <a:cs typeface="Times New Roman" panose="02020603050405020304" pitchFamily="18" charset="0"/>
            </a:endParaRPr>
          </a:p>
          <a:p>
            <a:pPr defTabSz="566928">
              <a:lnSpc>
                <a:spcPct val="90000"/>
              </a:lnSpc>
              <a:spcAft>
                <a:spcPts val="496"/>
              </a:spcAft>
            </a:pPr>
            <a:r>
              <a:rPr lang="en-US" sz="2900" b="1" kern="100" dirty="0">
                <a:solidFill>
                  <a:schemeClr val="tx1"/>
                </a:solidFill>
                <a:ea typeface="+mn-ea"/>
                <a:cs typeface="Times New Roman" panose="02020603050405020304" pitchFamily="18" charset="0"/>
              </a:rPr>
              <a:t>Decision 10/13 </a:t>
            </a:r>
            <a:r>
              <a:rPr lang="en-US" sz="2900" kern="100" dirty="0">
                <a:solidFill>
                  <a:schemeClr val="tx1"/>
                </a:solidFill>
                <a:ea typeface="+mn-ea"/>
                <a:cs typeface="Times New Roman" panose="02020603050405020304" pitchFamily="18" charset="0"/>
              </a:rPr>
              <a:t>Nagoya – Kuala Lumpur Supplementary Protocol on Liability and Redress</a:t>
            </a:r>
          </a:p>
          <a:p>
            <a:pPr lvl="1" defTabSz="566928">
              <a:spcAft>
                <a:spcPts val="496"/>
              </a:spcAft>
            </a:pPr>
            <a:r>
              <a:rPr lang="en-US" sz="2900" dirty="0">
                <a:solidFill>
                  <a:schemeClr val="accent3">
                    <a:lumMod val="60000"/>
                    <a:lumOff val="40000"/>
                  </a:schemeClr>
                </a:solidFill>
              </a:rPr>
              <a:t>R</a:t>
            </a:r>
            <a:r>
              <a:rPr lang="en-US" sz="2900" b="0" i="0" dirty="0">
                <a:solidFill>
                  <a:schemeClr val="accent3">
                    <a:lumMod val="60000"/>
                    <a:lumOff val="40000"/>
                  </a:schemeClr>
                </a:solidFill>
                <a:effectLst/>
              </a:rPr>
              <a:t>esponse measures’ as reasonable actions to prevent, minimize, contain, mitigate or otherwise avoid damage, as appropriate, or reasonable actions to restore biological diversity</a:t>
            </a:r>
            <a:r>
              <a:rPr lang="en-US" sz="2900" b="0" i="0" dirty="0">
                <a:solidFill>
                  <a:srgbClr val="505050"/>
                </a:solidFill>
                <a:effectLst/>
              </a:rPr>
              <a:t>.</a:t>
            </a:r>
            <a:endParaRPr lang="en-US" sz="2900" kern="100" dirty="0">
              <a:solidFill>
                <a:schemeClr val="tx1"/>
              </a:solidFill>
              <a:ea typeface="+mn-ea"/>
              <a:cs typeface="Times New Roman" panose="02020603050405020304" pitchFamily="18" charset="0"/>
            </a:endParaRPr>
          </a:p>
          <a:p>
            <a:endParaRPr lang="en-US" dirty="0"/>
          </a:p>
        </p:txBody>
      </p:sp>
    </p:spTree>
    <p:extLst>
      <p:ext uri="{BB962C8B-B14F-4D97-AF65-F5344CB8AC3E}">
        <p14:creationId xmlns:p14="http://schemas.microsoft.com/office/powerpoint/2010/main" val="3862062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190E-B9BB-A910-0A35-5037F76854E4}"/>
              </a:ext>
            </a:extLst>
          </p:cNvPr>
          <p:cNvSpPr>
            <a:spLocks noGrp="1"/>
          </p:cNvSpPr>
          <p:nvPr>
            <p:ph type="title"/>
          </p:nvPr>
        </p:nvSpPr>
        <p:spPr/>
        <p:txBody>
          <a:bodyPr>
            <a:normAutofit fontScale="90000"/>
          </a:bodyPr>
          <a:lstStyle/>
          <a:p>
            <a:r>
              <a:rPr lang="en-US" dirty="0"/>
              <a:t> </a:t>
            </a:r>
            <a:br>
              <a:rPr lang="en-US" dirty="0"/>
            </a:br>
            <a:r>
              <a:rPr lang="en-US" sz="3100" b="1" dirty="0"/>
              <a:t>  </a:t>
            </a:r>
            <a:br>
              <a:rPr lang="en-US" sz="3100" b="1" dirty="0"/>
            </a:br>
            <a:r>
              <a:rPr lang="en-US" dirty="0">
                <a:solidFill>
                  <a:srgbClr val="0000FF"/>
                </a:solidFill>
              </a:rPr>
              <a:t>Digital sequence information on genetic resources </a:t>
            </a:r>
            <a:r>
              <a:rPr lang="en-US" dirty="0"/>
              <a:t>(DSI)</a:t>
            </a:r>
            <a:br>
              <a:rPr lang="en-US" sz="3100" dirty="0"/>
            </a:br>
            <a:r>
              <a:rPr lang="en-US" sz="3100" b="1" kern="100" dirty="0">
                <a:solidFill>
                  <a:schemeClr val="tx1"/>
                </a:solidFill>
                <a:ea typeface="+mn-ea"/>
                <a:cs typeface="Times New Roman" panose="02020603050405020304" pitchFamily="18" charset="0"/>
              </a:rPr>
              <a:t> </a:t>
            </a:r>
            <a:br>
              <a:rPr lang="en-US" kern="100" dirty="0">
                <a:solidFill>
                  <a:schemeClr val="tx1"/>
                </a:solidFill>
                <a:ea typeface="+mn-ea"/>
                <a:cs typeface="Times New Roman" panose="02020603050405020304" pitchFamily="18" charset="0"/>
              </a:rPr>
            </a:br>
            <a:br>
              <a:rPr lang="en-US" dirty="0"/>
            </a:br>
            <a:endParaRPr lang="en-US" dirty="0"/>
          </a:p>
        </p:txBody>
      </p:sp>
      <p:sp>
        <p:nvSpPr>
          <p:cNvPr id="3" name="Content Placeholder 2">
            <a:extLst>
              <a:ext uri="{FF2B5EF4-FFF2-40B4-BE49-F238E27FC236}">
                <a16:creationId xmlns:a16="http://schemas.microsoft.com/office/drawing/2014/main" id="{0BB1619A-4961-6525-3B15-645A9D46AAF7}"/>
              </a:ext>
            </a:extLst>
          </p:cNvPr>
          <p:cNvSpPr>
            <a:spLocks noGrp="1"/>
          </p:cNvSpPr>
          <p:nvPr>
            <p:ph idx="1"/>
          </p:nvPr>
        </p:nvSpPr>
        <p:spPr/>
        <p:txBody>
          <a:bodyPr/>
          <a:lstStyle/>
          <a:p>
            <a:r>
              <a:rPr lang="en-US" sz="2800" b="1" dirty="0"/>
              <a:t>Decision 15/9 </a:t>
            </a:r>
            <a:r>
              <a:rPr lang="en-US" sz="2800" dirty="0"/>
              <a:t>Digital sequence information on genetic resources</a:t>
            </a:r>
            <a:br>
              <a:rPr lang="en-US" sz="2800" dirty="0"/>
            </a:br>
            <a:r>
              <a:rPr lang="en-US" sz="2800" b="1" kern="100" dirty="0">
                <a:solidFill>
                  <a:schemeClr val="tx1"/>
                </a:solidFill>
                <a:ea typeface="+mn-ea"/>
                <a:cs typeface="Times New Roman" panose="02020603050405020304" pitchFamily="18" charset="0"/>
              </a:rPr>
              <a:t>Decision 4/6 </a:t>
            </a:r>
            <a:r>
              <a:rPr lang="en-US" sz="2800" kern="100" dirty="0">
                <a:solidFill>
                  <a:schemeClr val="tx1"/>
                </a:solidFill>
                <a:ea typeface="+mn-ea"/>
                <a:cs typeface="Times New Roman" panose="02020603050405020304" pitchFamily="18" charset="0"/>
              </a:rPr>
              <a:t>Digital sequence information on genetic resources</a:t>
            </a:r>
          </a:p>
          <a:p>
            <a:r>
              <a:rPr lang="en-US" b="0" i="0" dirty="0">
                <a:solidFill>
                  <a:srgbClr val="1D1D1D"/>
                </a:solidFill>
                <a:effectLst/>
                <a:latin typeface="-apple-system"/>
              </a:rPr>
              <a:t>Ad Hoc Open-ended Working Group on Benefit-sharing from the Use of DSI on Genetic Resources</a:t>
            </a:r>
            <a:endParaRPr lang="en-US" b="0" i="0" kern="100" dirty="0">
              <a:effectLst/>
              <a:latin typeface="-apple-system"/>
              <a:cs typeface="Times New Roman" panose="02020603050405020304" pitchFamily="18" charset="0"/>
            </a:endParaRPr>
          </a:p>
          <a:p>
            <a:r>
              <a:rPr lang="en-US" dirty="0"/>
              <a:t>PROPOSED POLICY OPTIONS ON BENEFIT-SHARING FROM THE USE OF DIGITAL SEQUENCE INFORMATION ON GENETIC RESOURCES</a:t>
            </a:r>
            <a:endParaRPr lang="en-US" kern="100" dirty="0">
              <a:latin typeface="-apple-system"/>
              <a:cs typeface="Times New Roman" panose="02020603050405020304" pitchFamily="18" charset="0"/>
            </a:endParaRPr>
          </a:p>
          <a:p>
            <a:r>
              <a:rPr lang="en-US" dirty="0"/>
              <a:t>Proposal for the establishment of a multilateral benefit-sharing mechanism</a:t>
            </a:r>
          </a:p>
        </p:txBody>
      </p:sp>
    </p:spTree>
    <p:extLst>
      <p:ext uri="{BB962C8B-B14F-4D97-AF65-F5344CB8AC3E}">
        <p14:creationId xmlns:p14="http://schemas.microsoft.com/office/powerpoint/2010/main" val="1777849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84CE-EFC8-F006-E9BA-D264C64C66E7}"/>
              </a:ext>
            </a:extLst>
          </p:cNvPr>
          <p:cNvSpPr>
            <a:spLocks noGrp="1"/>
          </p:cNvSpPr>
          <p:nvPr>
            <p:ph type="title"/>
          </p:nvPr>
        </p:nvSpPr>
        <p:spPr/>
        <p:txBody>
          <a:bodyPr/>
          <a:lstStyle/>
          <a:p>
            <a:r>
              <a:rPr lang="en-US" dirty="0"/>
              <a:t>Decision 15/31    </a:t>
            </a:r>
            <a:r>
              <a:rPr lang="en-US" dirty="0">
                <a:solidFill>
                  <a:srgbClr val="FF33CC"/>
                </a:solidFill>
              </a:rPr>
              <a:t>Synthetic biology</a:t>
            </a:r>
            <a:br>
              <a:rPr lang="en-US" dirty="0"/>
            </a:br>
            <a:endParaRPr lang="en-US" dirty="0"/>
          </a:p>
        </p:txBody>
      </p:sp>
      <p:sp>
        <p:nvSpPr>
          <p:cNvPr id="3" name="Content Placeholder 2">
            <a:extLst>
              <a:ext uri="{FF2B5EF4-FFF2-40B4-BE49-F238E27FC236}">
                <a16:creationId xmlns:a16="http://schemas.microsoft.com/office/drawing/2014/main" id="{54F47656-618B-1D1B-E587-7C728E08DE9D}"/>
              </a:ext>
            </a:extLst>
          </p:cNvPr>
          <p:cNvSpPr>
            <a:spLocks noGrp="1"/>
          </p:cNvSpPr>
          <p:nvPr>
            <p:ph idx="1"/>
          </p:nvPr>
        </p:nvSpPr>
        <p:spPr/>
        <p:txBody>
          <a:bodyPr>
            <a:normAutofit/>
          </a:bodyPr>
          <a:lstStyle/>
          <a:p>
            <a:r>
              <a:rPr lang="en-US" sz="2400" dirty="0"/>
              <a:t>Broad and regular horizon scanning, monitoring and assessing of the most recent technological developments is needed for reviewing new information regarding the </a:t>
            </a:r>
            <a:r>
              <a:rPr lang="en-US" sz="2400" b="1" dirty="0"/>
              <a:t>potential positive and potential negative impacts of synthetic biology </a:t>
            </a:r>
            <a:r>
              <a:rPr lang="en-US" sz="2400" dirty="0"/>
              <a:t>vis-à-vis the </a:t>
            </a:r>
            <a:r>
              <a:rPr lang="en-US" sz="2400" b="1" dirty="0"/>
              <a:t>three objectives </a:t>
            </a:r>
            <a:r>
              <a:rPr lang="en-US" sz="2400" dirty="0"/>
              <a:t>of the Convention and those of the Cartagena Protocol on Biosafety and the Nagoya Protocol on Access and Benefit-sharing</a:t>
            </a:r>
          </a:p>
          <a:p>
            <a:r>
              <a:rPr lang="en-US" sz="2400" dirty="0"/>
              <a:t>Establishes a process for broad and regular </a:t>
            </a:r>
            <a:r>
              <a:rPr lang="en-US" sz="2400" b="1" dirty="0"/>
              <a:t>horizon scanning, monitoring and assessment </a:t>
            </a:r>
            <a:r>
              <a:rPr lang="en-US" sz="2400" dirty="0"/>
              <a:t>of the most recent technological developments in synthetic biology </a:t>
            </a:r>
          </a:p>
          <a:p>
            <a:r>
              <a:rPr lang="en-US" sz="2400" dirty="0"/>
              <a:t>Establishes a multidisciplinary ad hoc technical expert group on synthetic biology to support the process for broad and regular horizon scanning, monitoring and assessment</a:t>
            </a:r>
          </a:p>
          <a:p>
            <a:endParaRPr lang="en-US" dirty="0"/>
          </a:p>
          <a:p>
            <a:endParaRPr lang="en-US" dirty="0"/>
          </a:p>
        </p:txBody>
      </p:sp>
    </p:spTree>
    <p:extLst>
      <p:ext uri="{BB962C8B-B14F-4D97-AF65-F5344CB8AC3E}">
        <p14:creationId xmlns:p14="http://schemas.microsoft.com/office/powerpoint/2010/main" val="3620016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F5FA-8682-0AA4-DD70-13F487620B6D}"/>
              </a:ext>
            </a:extLst>
          </p:cNvPr>
          <p:cNvSpPr>
            <a:spLocks noGrp="1"/>
          </p:cNvSpPr>
          <p:nvPr>
            <p:ph type="title"/>
          </p:nvPr>
        </p:nvSpPr>
        <p:spPr/>
        <p:txBody>
          <a:bodyPr>
            <a:normAutofit/>
          </a:bodyPr>
          <a:lstStyle/>
          <a:p>
            <a:r>
              <a:rPr lang="en-US" sz="4000" dirty="0">
                <a:solidFill>
                  <a:srgbClr val="008000"/>
                </a:solidFill>
              </a:rPr>
              <a:t>Access to genetic resources and benefit sharing  </a:t>
            </a:r>
          </a:p>
        </p:txBody>
      </p:sp>
      <p:sp>
        <p:nvSpPr>
          <p:cNvPr id="3" name="Content Placeholder 2">
            <a:extLst>
              <a:ext uri="{FF2B5EF4-FFF2-40B4-BE49-F238E27FC236}">
                <a16:creationId xmlns:a16="http://schemas.microsoft.com/office/drawing/2014/main" id="{C06F42E8-1120-4EF5-6041-A445F7AB4C77}"/>
              </a:ext>
            </a:extLst>
          </p:cNvPr>
          <p:cNvSpPr>
            <a:spLocks noGrp="1"/>
          </p:cNvSpPr>
          <p:nvPr>
            <p:ph idx="1"/>
          </p:nvPr>
        </p:nvSpPr>
        <p:spPr>
          <a:xfrm>
            <a:off x="838200" y="1812925"/>
            <a:ext cx="10515600" cy="4351338"/>
          </a:xfrm>
        </p:spPr>
        <p:txBody>
          <a:bodyPr>
            <a:normAutofit/>
          </a:bodyPr>
          <a:lstStyle/>
          <a:p>
            <a:r>
              <a:rPr lang="en-US" sz="2400" dirty="0">
                <a:solidFill>
                  <a:srgbClr val="C00000"/>
                </a:solidFill>
              </a:rPr>
              <a:t>Only 1 country in the CEE – Belarus – reported the establishment of procedures</a:t>
            </a:r>
          </a:p>
          <a:p>
            <a:r>
              <a:rPr lang="en-US" sz="2400" dirty="0"/>
              <a:t>National Authority</a:t>
            </a:r>
          </a:p>
          <a:p>
            <a:r>
              <a:rPr lang="en-US" sz="2400" dirty="0"/>
              <a:t>Check points</a:t>
            </a:r>
          </a:p>
          <a:p>
            <a:r>
              <a:rPr lang="en-US" sz="2400" dirty="0"/>
              <a:t>MAT- COMPLIANCE WITH MUTUALLY AGREED TERMS</a:t>
            </a:r>
          </a:p>
          <a:p>
            <a:r>
              <a:rPr lang="en-US" sz="2400" dirty="0"/>
              <a:t>Registers</a:t>
            </a:r>
          </a:p>
          <a:p>
            <a:r>
              <a:rPr lang="en-US" sz="2400" dirty="0"/>
              <a:t>Internationally recognized certificates</a:t>
            </a:r>
          </a:p>
          <a:p>
            <a:r>
              <a:rPr lang="en-US" sz="2400" dirty="0"/>
              <a:t>MONETARY AND NON-MONETARY BENEFITS</a:t>
            </a:r>
          </a:p>
          <a:p>
            <a:r>
              <a:rPr lang="en-US" sz="2400" dirty="0"/>
              <a:t>Access and Benefit-sharing </a:t>
            </a:r>
            <a:r>
              <a:rPr lang="en-US" sz="2400" dirty="0" err="1"/>
              <a:t>ClearingHouse</a:t>
            </a:r>
            <a:r>
              <a:rPr lang="en-US" sz="2400" dirty="0"/>
              <a:t>, </a:t>
            </a:r>
          </a:p>
          <a:p>
            <a:endParaRPr lang="en-US" dirty="0"/>
          </a:p>
        </p:txBody>
      </p:sp>
    </p:spTree>
    <p:extLst>
      <p:ext uri="{BB962C8B-B14F-4D97-AF65-F5344CB8AC3E}">
        <p14:creationId xmlns:p14="http://schemas.microsoft.com/office/powerpoint/2010/main" val="3707872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C8D2-118A-7EE0-8514-E362BC0FA418}"/>
              </a:ext>
            </a:extLst>
          </p:cNvPr>
          <p:cNvSpPr>
            <a:spLocks noGrp="1"/>
          </p:cNvSpPr>
          <p:nvPr>
            <p:ph type="title"/>
          </p:nvPr>
        </p:nvSpPr>
        <p:spPr>
          <a:xfrm>
            <a:off x="4195187" y="263202"/>
            <a:ext cx="7186534" cy="2735067"/>
          </a:xfrm>
        </p:spPr>
        <p:txBody>
          <a:bodyPr>
            <a:normAutofit fontScale="90000"/>
          </a:bodyPr>
          <a:lstStyle/>
          <a:p>
            <a:br>
              <a:rPr lang="en-US" sz="2800" dirty="0"/>
            </a:br>
            <a:br>
              <a:rPr lang="en-US" sz="2800" dirty="0"/>
            </a:br>
            <a:br>
              <a:rPr lang="en-US" sz="2800" dirty="0"/>
            </a:br>
            <a:r>
              <a:rPr lang="en-US" sz="4000" b="1" dirty="0"/>
              <a:t>CHM, BCH, ABS CH</a:t>
            </a:r>
            <a:br>
              <a:rPr lang="en-US" sz="4000" b="1" dirty="0"/>
            </a:br>
            <a:r>
              <a:rPr lang="en-US" sz="2200" b="1" dirty="0"/>
              <a:t>Decision 15/16 </a:t>
            </a:r>
            <a:r>
              <a:rPr lang="en-US" sz="2200" dirty="0"/>
              <a:t>Knowledge management and the clearing-house mechanism</a:t>
            </a:r>
            <a:br>
              <a:rPr lang="en-US" sz="2200" dirty="0"/>
            </a:br>
            <a:r>
              <a:rPr lang="en-US" sz="2200" b="1" kern="100" dirty="0">
                <a:solidFill>
                  <a:schemeClr val="tx1"/>
                </a:solidFill>
                <a:ea typeface="+mn-ea"/>
                <a:cs typeface="Times New Roman" panose="02020603050405020304" pitchFamily="18" charset="0"/>
              </a:rPr>
              <a:t>Decision 10/5 </a:t>
            </a:r>
            <a:r>
              <a:rPr lang="en-US" sz="2200" kern="100" dirty="0">
                <a:solidFill>
                  <a:schemeClr val="tx1"/>
                </a:solidFill>
                <a:ea typeface="+mn-ea"/>
                <a:cs typeface="Times New Roman" panose="02020603050405020304" pitchFamily="18" charset="0"/>
              </a:rPr>
              <a:t>Operation and activities of the Biosafety Clearing-House (Article 20)</a:t>
            </a:r>
            <a:br>
              <a:rPr lang="en-US" sz="2200" kern="100" dirty="0">
                <a:solidFill>
                  <a:schemeClr val="tx1"/>
                </a:solidFill>
                <a:ea typeface="+mn-ea"/>
                <a:cs typeface="Times New Roman" panose="02020603050405020304" pitchFamily="18" charset="0"/>
              </a:rPr>
            </a:br>
            <a:r>
              <a:rPr lang="en-US" sz="2200" kern="100" dirty="0">
                <a:solidFill>
                  <a:schemeClr val="tx1"/>
                </a:solidFill>
                <a:ea typeface="+mn-ea"/>
                <a:cs typeface="Times New Roman" panose="02020603050405020304" pitchFamily="18" charset="0"/>
              </a:rPr>
              <a:t> </a:t>
            </a:r>
            <a:r>
              <a:rPr lang="en-US" sz="2200" b="1" kern="100" dirty="0">
                <a:solidFill>
                  <a:schemeClr val="tx1"/>
                </a:solidFill>
                <a:ea typeface="+mn-ea"/>
                <a:cs typeface="Times New Roman" panose="02020603050405020304" pitchFamily="18" charset="0"/>
              </a:rPr>
              <a:t>Decision 4/4 </a:t>
            </a:r>
            <a:r>
              <a:rPr lang="en-US" sz="2200" kern="100" dirty="0">
                <a:solidFill>
                  <a:schemeClr val="tx1"/>
                </a:solidFill>
                <a:ea typeface="+mn-ea"/>
                <a:cs typeface="Times New Roman" panose="02020603050405020304" pitchFamily="18" charset="0"/>
              </a:rPr>
              <a:t>Access and Benefit-sharing Clearing-House and information sharing (Article 14)</a:t>
            </a:r>
            <a:br>
              <a:rPr lang="en-US" sz="2200" kern="100" dirty="0">
                <a:solidFill>
                  <a:schemeClr val="tx1"/>
                </a:solidFill>
                <a:ea typeface="+mn-ea"/>
                <a:cs typeface="Times New Roman" panose="02020603050405020304" pitchFamily="18" charset="0"/>
              </a:rPr>
            </a:br>
            <a:br>
              <a:rPr lang="en-US" kern="100" dirty="0">
                <a:solidFill>
                  <a:schemeClr val="tx1"/>
                </a:solidFill>
                <a:ea typeface="+mn-ea"/>
                <a:cs typeface="Times New Roman" panose="02020603050405020304" pitchFamily="18" charset="0"/>
              </a:rPr>
            </a:br>
            <a:endParaRPr lang="en-US" dirty="0"/>
          </a:p>
        </p:txBody>
      </p:sp>
      <p:pic>
        <p:nvPicPr>
          <p:cNvPr id="7" name="Picture 6">
            <a:extLst>
              <a:ext uri="{FF2B5EF4-FFF2-40B4-BE49-F238E27FC236}">
                <a16:creationId xmlns:a16="http://schemas.microsoft.com/office/drawing/2014/main" id="{BC0D00D8-5043-B3D9-ADC7-611EB34E14C1}"/>
              </a:ext>
            </a:extLst>
          </p:cNvPr>
          <p:cNvPicPr>
            <a:picLocks noChangeAspect="1"/>
          </p:cNvPicPr>
          <p:nvPr/>
        </p:nvPicPr>
        <p:blipFill>
          <a:blip r:embed="rId2"/>
          <a:stretch>
            <a:fillRect/>
          </a:stretch>
        </p:blipFill>
        <p:spPr>
          <a:xfrm>
            <a:off x="463463" y="1779433"/>
            <a:ext cx="3565740" cy="2228588"/>
          </a:xfrm>
          <a:prstGeom prst="rect">
            <a:avLst/>
          </a:prstGeom>
          <a:ln w="57150">
            <a:solidFill>
              <a:srgbClr val="0070C0"/>
            </a:solidFill>
          </a:ln>
        </p:spPr>
      </p:pic>
      <p:pic>
        <p:nvPicPr>
          <p:cNvPr id="9" name="Picture 8">
            <a:extLst>
              <a:ext uri="{FF2B5EF4-FFF2-40B4-BE49-F238E27FC236}">
                <a16:creationId xmlns:a16="http://schemas.microsoft.com/office/drawing/2014/main" id="{2CC33352-9EE1-885E-60E4-046107C6C3EE}"/>
              </a:ext>
            </a:extLst>
          </p:cNvPr>
          <p:cNvPicPr>
            <a:picLocks noChangeAspect="1"/>
          </p:cNvPicPr>
          <p:nvPr/>
        </p:nvPicPr>
        <p:blipFill>
          <a:blip r:embed="rId3"/>
          <a:stretch>
            <a:fillRect/>
          </a:stretch>
        </p:blipFill>
        <p:spPr>
          <a:xfrm>
            <a:off x="7762861" y="3757808"/>
            <a:ext cx="4136866" cy="2585541"/>
          </a:xfrm>
          <a:prstGeom prst="rect">
            <a:avLst/>
          </a:prstGeom>
          <a:ln w="57150">
            <a:solidFill>
              <a:srgbClr val="0070C0"/>
            </a:solidFill>
          </a:ln>
        </p:spPr>
      </p:pic>
      <p:pic>
        <p:nvPicPr>
          <p:cNvPr id="13" name="Content Placeholder 12">
            <a:extLst>
              <a:ext uri="{FF2B5EF4-FFF2-40B4-BE49-F238E27FC236}">
                <a16:creationId xmlns:a16="http://schemas.microsoft.com/office/drawing/2014/main" id="{F56FD856-FD92-3A9F-F7FD-94A4B6F8D972}"/>
              </a:ext>
            </a:extLst>
          </p:cNvPr>
          <p:cNvPicPr>
            <a:picLocks noGrp="1" noChangeAspect="1"/>
          </p:cNvPicPr>
          <p:nvPr>
            <p:ph idx="1"/>
          </p:nvPr>
        </p:nvPicPr>
        <p:blipFill>
          <a:blip r:embed="rId4"/>
          <a:stretch>
            <a:fillRect/>
          </a:stretch>
        </p:blipFill>
        <p:spPr>
          <a:xfrm>
            <a:off x="4029203" y="2893727"/>
            <a:ext cx="3733658" cy="2333537"/>
          </a:xfrm>
          <a:ln w="57150">
            <a:solidFill>
              <a:srgbClr val="0070C0"/>
            </a:solidFill>
          </a:ln>
        </p:spPr>
      </p:pic>
    </p:spTree>
    <p:extLst>
      <p:ext uri="{BB962C8B-B14F-4D97-AF65-F5344CB8AC3E}">
        <p14:creationId xmlns:p14="http://schemas.microsoft.com/office/powerpoint/2010/main" val="396283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C0F3-14DC-E409-B965-5F6A7077CBBA}"/>
              </a:ext>
            </a:extLst>
          </p:cNvPr>
          <p:cNvSpPr>
            <a:spLocks noGrp="1"/>
          </p:cNvSpPr>
          <p:nvPr>
            <p:ph type="title"/>
          </p:nvPr>
        </p:nvSpPr>
        <p:spPr/>
        <p:txBody>
          <a:bodyPr/>
          <a:lstStyle/>
          <a:p>
            <a:r>
              <a:rPr lang="en-US" dirty="0"/>
              <a:t>Capacity building</a:t>
            </a:r>
          </a:p>
        </p:txBody>
      </p:sp>
      <p:sp>
        <p:nvSpPr>
          <p:cNvPr id="3" name="Content Placeholder 2">
            <a:extLst>
              <a:ext uri="{FF2B5EF4-FFF2-40B4-BE49-F238E27FC236}">
                <a16:creationId xmlns:a16="http://schemas.microsoft.com/office/drawing/2014/main" id="{2C0620F7-DF57-1B97-4564-176B3AF40647}"/>
              </a:ext>
            </a:extLst>
          </p:cNvPr>
          <p:cNvSpPr>
            <a:spLocks noGrp="1"/>
          </p:cNvSpPr>
          <p:nvPr>
            <p:ph idx="1"/>
          </p:nvPr>
        </p:nvSpPr>
        <p:spPr/>
        <p:txBody>
          <a:bodyPr>
            <a:normAutofit fontScale="92500" lnSpcReduction="20000"/>
          </a:bodyPr>
          <a:lstStyle/>
          <a:p>
            <a:r>
              <a:rPr lang="en-US" sz="2200" dirty="0"/>
              <a:t>EU4ENV – Biodiversity and Emerald Network  (CEE) </a:t>
            </a:r>
          </a:p>
          <a:p>
            <a:r>
              <a:rPr lang="en-US" sz="2200" dirty="0"/>
              <a:t>UNDP global ABS project (Belarus)</a:t>
            </a:r>
          </a:p>
          <a:p>
            <a:r>
              <a:rPr lang="en-US" sz="2200" dirty="0"/>
              <a:t>UNEP/GBFs Enabling activity (NBSAPs 2030) (CEE)</a:t>
            </a:r>
          </a:p>
          <a:p>
            <a:r>
              <a:rPr lang="en-US" sz="2200" dirty="0"/>
              <a:t>UNEP/ </a:t>
            </a:r>
            <a:r>
              <a:rPr lang="en-US" sz="2200"/>
              <a:t>national reporting to CBD/CBP/ABS</a:t>
            </a:r>
            <a:endParaRPr lang="en-US" sz="2200" dirty="0"/>
          </a:p>
          <a:p>
            <a:r>
              <a:rPr lang="en-US" sz="2200" dirty="0" err="1"/>
              <a:t>CoE</a:t>
            </a:r>
            <a:r>
              <a:rPr lang="en-US" sz="2200" dirty="0"/>
              <a:t> Emerald Network project (Phase I and II) (CEE)</a:t>
            </a:r>
          </a:p>
          <a:p>
            <a:r>
              <a:rPr lang="en-US" sz="2200" dirty="0"/>
              <a:t>UNEP Global NBF Biosafety implementation</a:t>
            </a:r>
          </a:p>
          <a:p>
            <a:r>
              <a:rPr lang="en-US" sz="2200" dirty="0"/>
              <a:t>Swedish  CEE project Green Agenda for Armenia, Georgia, Moldova and Ukraine</a:t>
            </a:r>
          </a:p>
          <a:p>
            <a:r>
              <a:rPr lang="en-US" sz="2200" dirty="0"/>
              <a:t>WCMC project Establish Biodiversity Informational System to implement KMGBFs</a:t>
            </a:r>
          </a:p>
          <a:p>
            <a:r>
              <a:rPr lang="en-US" sz="2200" dirty="0"/>
              <a:t>BBI project CEE on DSI (Belarus), </a:t>
            </a:r>
            <a:r>
              <a:rPr lang="en-US" sz="2200" dirty="0" err="1"/>
              <a:t>EbA</a:t>
            </a:r>
            <a:r>
              <a:rPr lang="en-US" sz="2200" dirty="0"/>
              <a:t> (Moldova), Detection of LMOs and invasive species (Belarus)</a:t>
            </a:r>
          </a:p>
          <a:p>
            <a:r>
              <a:rPr lang="en-US" sz="2200" dirty="0"/>
              <a:t>EU Life project on Emerald Network (2024) MD_UKR</a:t>
            </a:r>
          </a:p>
          <a:p>
            <a:r>
              <a:rPr lang="en-US" sz="2200" dirty="0"/>
              <a:t>EU project Protected areas in the Eastern Partnership countries</a:t>
            </a:r>
          </a:p>
          <a:p>
            <a:r>
              <a:rPr lang="en-US" sz="2200" dirty="0"/>
              <a:t>One Health Agenda (WHO)</a:t>
            </a:r>
          </a:p>
          <a:p>
            <a:pPr marL="0" indent="0">
              <a:buNone/>
            </a:pPr>
            <a:endParaRPr lang="en-US" dirty="0"/>
          </a:p>
        </p:txBody>
      </p:sp>
    </p:spTree>
    <p:extLst>
      <p:ext uri="{BB962C8B-B14F-4D97-AF65-F5344CB8AC3E}">
        <p14:creationId xmlns:p14="http://schemas.microsoft.com/office/powerpoint/2010/main" val="3228885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AC1FAC02-ED0A-0F4B-4822-E12B05258B32}"/>
              </a:ext>
            </a:extLst>
          </p:cNvPr>
          <p:cNvPicPr>
            <a:picLocks noChangeAspect="1"/>
          </p:cNvPicPr>
          <p:nvPr/>
        </p:nvPicPr>
        <p:blipFill>
          <a:blip r:embed="rId2"/>
          <a:stretch>
            <a:fillRect/>
          </a:stretch>
        </p:blipFill>
        <p:spPr>
          <a:xfrm>
            <a:off x="992037" y="1580886"/>
            <a:ext cx="2130209" cy="1828800"/>
          </a:xfrm>
          <a:prstGeom prst="rect">
            <a:avLst/>
          </a:prstGeom>
        </p:spPr>
      </p:pic>
      <p:pic>
        <p:nvPicPr>
          <p:cNvPr id="5" name="Picture 4">
            <a:extLst>
              <a:ext uri="{FF2B5EF4-FFF2-40B4-BE49-F238E27FC236}">
                <a16:creationId xmlns:a16="http://schemas.microsoft.com/office/drawing/2014/main" id="{F0F8F5DD-F4E7-BA41-91C9-78FBEDE0E51F}"/>
              </a:ext>
            </a:extLst>
          </p:cNvPr>
          <p:cNvPicPr>
            <a:picLocks noChangeAspect="1"/>
          </p:cNvPicPr>
          <p:nvPr/>
        </p:nvPicPr>
        <p:blipFill>
          <a:blip r:embed="rId3"/>
          <a:stretch>
            <a:fillRect/>
          </a:stretch>
        </p:blipFill>
        <p:spPr>
          <a:xfrm>
            <a:off x="4384925" y="1341316"/>
            <a:ext cx="1828800" cy="1828800"/>
          </a:xfrm>
          <a:prstGeom prst="rect">
            <a:avLst/>
          </a:prstGeom>
        </p:spPr>
      </p:pic>
      <p:pic>
        <p:nvPicPr>
          <p:cNvPr id="8" name="Picture 7">
            <a:extLst>
              <a:ext uri="{FF2B5EF4-FFF2-40B4-BE49-F238E27FC236}">
                <a16:creationId xmlns:a16="http://schemas.microsoft.com/office/drawing/2014/main" id="{F4938165-BC6C-911C-7CE7-FBA9E44D5DF8}"/>
              </a:ext>
            </a:extLst>
          </p:cNvPr>
          <p:cNvPicPr>
            <a:picLocks noChangeAspect="1"/>
          </p:cNvPicPr>
          <p:nvPr/>
        </p:nvPicPr>
        <p:blipFill>
          <a:blip r:embed="rId4"/>
          <a:stretch>
            <a:fillRect/>
          </a:stretch>
        </p:blipFill>
        <p:spPr>
          <a:xfrm>
            <a:off x="9014526" y="1297076"/>
            <a:ext cx="2087236" cy="1927148"/>
          </a:xfrm>
          <a:prstGeom prst="rect">
            <a:avLst/>
          </a:prstGeom>
        </p:spPr>
      </p:pic>
      <p:pic>
        <p:nvPicPr>
          <p:cNvPr id="10" name="Picture 9">
            <a:extLst>
              <a:ext uri="{FF2B5EF4-FFF2-40B4-BE49-F238E27FC236}">
                <a16:creationId xmlns:a16="http://schemas.microsoft.com/office/drawing/2014/main" id="{4307915C-F672-1FF6-94CD-7B7055EC6568}"/>
              </a:ext>
            </a:extLst>
          </p:cNvPr>
          <p:cNvPicPr>
            <a:picLocks noChangeAspect="1"/>
          </p:cNvPicPr>
          <p:nvPr/>
        </p:nvPicPr>
        <p:blipFill>
          <a:blip r:embed="rId5"/>
          <a:stretch>
            <a:fillRect/>
          </a:stretch>
        </p:blipFill>
        <p:spPr>
          <a:xfrm>
            <a:off x="2665413" y="3652352"/>
            <a:ext cx="3409565" cy="1476375"/>
          </a:xfrm>
          <a:prstGeom prst="rect">
            <a:avLst/>
          </a:prstGeom>
        </p:spPr>
      </p:pic>
      <p:pic>
        <p:nvPicPr>
          <p:cNvPr id="11" name="Picture 10">
            <a:extLst>
              <a:ext uri="{FF2B5EF4-FFF2-40B4-BE49-F238E27FC236}">
                <a16:creationId xmlns:a16="http://schemas.microsoft.com/office/drawing/2014/main" id="{49E3C019-84CA-3A26-38A1-B7E0D8F4E651}"/>
              </a:ext>
            </a:extLst>
          </p:cNvPr>
          <p:cNvPicPr>
            <a:picLocks noChangeAspect="1"/>
          </p:cNvPicPr>
          <p:nvPr/>
        </p:nvPicPr>
        <p:blipFill>
          <a:blip r:embed="rId6"/>
          <a:stretch>
            <a:fillRect/>
          </a:stretch>
        </p:blipFill>
        <p:spPr>
          <a:xfrm>
            <a:off x="4991883" y="3594100"/>
            <a:ext cx="2166191" cy="1476375"/>
          </a:xfrm>
          <a:prstGeom prst="rect">
            <a:avLst/>
          </a:prstGeom>
        </p:spPr>
      </p:pic>
      <p:pic>
        <p:nvPicPr>
          <p:cNvPr id="4" name="Picture 3">
            <a:extLst>
              <a:ext uri="{FF2B5EF4-FFF2-40B4-BE49-F238E27FC236}">
                <a16:creationId xmlns:a16="http://schemas.microsoft.com/office/drawing/2014/main" id="{DC018A1F-4C21-8387-93A5-207360D63818}"/>
              </a:ext>
            </a:extLst>
          </p:cNvPr>
          <p:cNvPicPr>
            <a:picLocks noChangeAspect="1"/>
          </p:cNvPicPr>
          <p:nvPr/>
        </p:nvPicPr>
        <p:blipFill>
          <a:blip r:embed="rId7"/>
          <a:stretch>
            <a:fillRect/>
          </a:stretch>
        </p:blipFill>
        <p:spPr>
          <a:xfrm>
            <a:off x="2813364" y="978815"/>
            <a:ext cx="1238250" cy="1927148"/>
          </a:xfrm>
          <a:prstGeom prst="rect">
            <a:avLst/>
          </a:prstGeom>
        </p:spPr>
      </p:pic>
      <p:pic>
        <p:nvPicPr>
          <p:cNvPr id="9" name="Picture 8">
            <a:extLst>
              <a:ext uri="{FF2B5EF4-FFF2-40B4-BE49-F238E27FC236}">
                <a16:creationId xmlns:a16="http://schemas.microsoft.com/office/drawing/2014/main" id="{6CCD987E-0D4E-5F4B-71E4-1BAE68BB50F1}"/>
              </a:ext>
            </a:extLst>
          </p:cNvPr>
          <p:cNvPicPr>
            <a:picLocks noChangeAspect="1"/>
          </p:cNvPicPr>
          <p:nvPr/>
        </p:nvPicPr>
        <p:blipFill>
          <a:blip r:embed="rId8"/>
          <a:stretch>
            <a:fillRect/>
          </a:stretch>
        </p:blipFill>
        <p:spPr>
          <a:xfrm>
            <a:off x="1442517" y="3391658"/>
            <a:ext cx="1373834" cy="1859792"/>
          </a:xfrm>
          <a:prstGeom prst="rect">
            <a:avLst/>
          </a:prstGeom>
        </p:spPr>
      </p:pic>
      <p:pic>
        <p:nvPicPr>
          <p:cNvPr id="6" name="Picture 5">
            <a:extLst>
              <a:ext uri="{FF2B5EF4-FFF2-40B4-BE49-F238E27FC236}">
                <a16:creationId xmlns:a16="http://schemas.microsoft.com/office/drawing/2014/main" id="{6A4E8B6E-CB00-03B6-D975-9F21EEDAC85C}"/>
              </a:ext>
            </a:extLst>
          </p:cNvPr>
          <p:cNvPicPr>
            <a:picLocks noChangeAspect="1"/>
          </p:cNvPicPr>
          <p:nvPr/>
        </p:nvPicPr>
        <p:blipFill>
          <a:blip r:embed="rId9"/>
          <a:stretch>
            <a:fillRect/>
          </a:stretch>
        </p:blipFill>
        <p:spPr>
          <a:xfrm>
            <a:off x="6404841" y="1540812"/>
            <a:ext cx="2400948" cy="1306899"/>
          </a:xfrm>
          <a:prstGeom prst="rect">
            <a:avLst/>
          </a:prstGeom>
        </p:spPr>
      </p:pic>
      <p:pic>
        <p:nvPicPr>
          <p:cNvPr id="12" name="Picture 11">
            <a:extLst>
              <a:ext uri="{FF2B5EF4-FFF2-40B4-BE49-F238E27FC236}">
                <a16:creationId xmlns:a16="http://schemas.microsoft.com/office/drawing/2014/main" id="{E7947618-A24E-1B4D-D7F6-97A3B3D249F2}"/>
              </a:ext>
            </a:extLst>
          </p:cNvPr>
          <p:cNvPicPr>
            <a:picLocks noChangeAspect="1"/>
          </p:cNvPicPr>
          <p:nvPr/>
        </p:nvPicPr>
        <p:blipFill>
          <a:blip r:embed="rId10"/>
          <a:stretch>
            <a:fillRect/>
          </a:stretch>
        </p:blipFill>
        <p:spPr>
          <a:xfrm>
            <a:off x="7095237" y="3496054"/>
            <a:ext cx="1919288" cy="1922463"/>
          </a:xfrm>
          <a:prstGeom prst="rect">
            <a:avLst/>
          </a:prstGeom>
        </p:spPr>
      </p:pic>
      <p:pic>
        <p:nvPicPr>
          <p:cNvPr id="13" name="Picture 12">
            <a:extLst>
              <a:ext uri="{FF2B5EF4-FFF2-40B4-BE49-F238E27FC236}">
                <a16:creationId xmlns:a16="http://schemas.microsoft.com/office/drawing/2014/main" id="{50734916-AD29-F0C3-B98A-DDF1191F3448}"/>
              </a:ext>
            </a:extLst>
          </p:cNvPr>
          <p:cNvPicPr>
            <a:picLocks noChangeAspect="1"/>
          </p:cNvPicPr>
          <p:nvPr/>
        </p:nvPicPr>
        <p:blipFill>
          <a:blip r:embed="rId11"/>
          <a:stretch>
            <a:fillRect/>
          </a:stretch>
        </p:blipFill>
        <p:spPr>
          <a:xfrm>
            <a:off x="9225446" y="3642709"/>
            <a:ext cx="1919288" cy="1476375"/>
          </a:xfrm>
          <a:prstGeom prst="rect">
            <a:avLst/>
          </a:prstGeom>
        </p:spPr>
      </p:pic>
    </p:spTree>
    <p:extLst>
      <p:ext uri="{BB962C8B-B14F-4D97-AF65-F5344CB8AC3E}">
        <p14:creationId xmlns:p14="http://schemas.microsoft.com/office/powerpoint/2010/main" val="2712152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337A8-88A1-1E3D-DC38-4DA7F46D700F}"/>
              </a:ext>
            </a:extLst>
          </p:cNvPr>
          <p:cNvSpPr>
            <a:spLocks noGrp="1"/>
          </p:cNvSpPr>
          <p:nvPr>
            <p:ph type="title"/>
          </p:nvPr>
        </p:nvSpPr>
        <p:spPr/>
        <p:txBody>
          <a:bodyPr/>
          <a:lstStyle/>
          <a:p>
            <a:r>
              <a:rPr lang="en-US" dirty="0"/>
              <a:t>Future policy needs</a:t>
            </a:r>
          </a:p>
        </p:txBody>
      </p:sp>
      <p:sp>
        <p:nvSpPr>
          <p:cNvPr id="3" name="Content Placeholder 2">
            <a:extLst>
              <a:ext uri="{FF2B5EF4-FFF2-40B4-BE49-F238E27FC236}">
                <a16:creationId xmlns:a16="http://schemas.microsoft.com/office/drawing/2014/main" id="{BF9BFACF-E6BC-CB93-43F9-378F67141715}"/>
              </a:ext>
            </a:extLst>
          </p:cNvPr>
          <p:cNvSpPr>
            <a:spLocks noGrp="1"/>
          </p:cNvSpPr>
          <p:nvPr>
            <p:ph idx="1"/>
          </p:nvPr>
        </p:nvSpPr>
        <p:spPr/>
        <p:txBody>
          <a:bodyPr>
            <a:normAutofit/>
          </a:bodyPr>
          <a:lstStyle/>
          <a:p>
            <a:r>
              <a:rPr lang="en-US" sz="2000" b="0" i="0" dirty="0">
                <a:solidFill>
                  <a:srgbClr val="404040"/>
                </a:solidFill>
                <a:effectLst/>
              </a:rPr>
              <a:t>The </a:t>
            </a:r>
            <a:r>
              <a:rPr lang="en-US" sz="2000" b="0" i="0" dirty="0">
                <a:solidFill>
                  <a:srgbClr val="C00000"/>
                </a:solidFill>
                <a:effectLst/>
              </a:rPr>
              <a:t>EU’s biodiversity strategy for 2030 </a:t>
            </a:r>
            <a:r>
              <a:rPr lang="en-US" sz="2000" b="0" i="0" dirty="0">
                <a:solidFill>
                  <a:srgbClr val="404040"/>
                </a:solidFill>
                <a:effectLst/>
              </a:rPr>
              <a:t>is a comprehensive, ambitious and long-term plan to protect nature and reverse </a:t>
            </a:r>
            <a:r>
              <a:rPr lang="en-US" sz="2000" b="0" i="0" u="sng" dirty="0">
                <a:solidFill>
                  <a:srgbClr val="004494"/>
                </a:solidFill>
                <a:effectLst/>
                <a:hlinkClick r:id="rId2"/>
              </a:rPr>
              <a:t>the degradation of ecosystems</a:t>
            </a:r>
            <a:r>
              <a:rPr lang="en-US" sz="2000" b="0" i="0" dirty="0">
                <a:solidFill>
                  <a:srgbClr val="404040"/>
                </a:solidFill>
                <a:effectLst/>
              </a:rPr>
              <a:t>.</a:t>
            </a:r>
          </a:p>
          <a:p>
            <a:r>
              <a:rPr lang="en-US" sz="2000" b="0" i="0" dirty="0">
                <a:solidFill>
                  <a:srgbClr val="404040"/>
                </a:solidFill>
                <a:effectLst/>
              </a:rPr>
              <a:t>The </a:t>
            </a:r>
            <a:r>
              <a:rPr lang="en-US" sz="2000" b="0" i="0" dirty="0">
                <a:solidFill>
                  <a:srgbClr val="C00000"/>
                </a:solidFill>
                <a:effectLst/>
              </a:rPr>
              <a:t>European Green Deal </a:t>
            </a:r>
            <a:r>
              <a:rPr lang="en-US" sz="2000" b="0" i="0" dirty="0">
                <a:solidFill>
                  <a:srgbClr val="404040"/>
                </a:solidFill>
                <a:effectLst/>
              </a:rPr>
              <a:t>was designed as the EU’s compass to </a:t>
            </a:r>
            <a:r>
              <a:rPr lang="en-US" sz="2000" dirty="0">
                <a:solidFill>
                  <a:srgbClr val="404040"/>
                </a:solidFill>
              </a:rPr>
              <a:t>achieve a clean, resource-efficient, and competitive economy </a:t>
            </a:r>
            <a:r>
              <a:rPr lang="en-US" sz="2000" b="0" i="0" dirty="0">
                <a:solidFill>
                  <a:srgbClr val="404040"/>
                </a:solidFill>
                <a:effectLst/>
              </a:rPr>
              <a:t>goals. It aims to restoring and protecting ecosystems.</a:t>
            </a:r>
          </a:p>
          <a:p>
            <a:r>
              <a:rPr lang="en-US" sz="2000" dirty="0">
                <a:solidFill>
                  <a:srgbClr val="404040"/>
                </a:solidFill>
              </a:rPr>
              <a:t>Updated </a:t>
            </a:r>
            <a:r>
              <a:rPr lang="en-US" sz="2000" dirty="0">
                <a:solidFill>
                  <a:srgbClr val="C00000"/>
                </a:solidFill>
              </a:rPr>
              <a:t>NBSAPs</a:t>
            </a:r>
            <a:r>
              <a:rPr lang="en-US" sz="2000" dirty="0">
                <a:solidFill>
                  <a:srgbClr val="404040"/>
                </a:solidFill>
              </a:rPr>
              <a:t> under the KMGBF 2030</a:t>
            </a:r>
          </a:p>
          <a:p>
            <a:r>
              <a:rPr lang="en-US" sz="2000" dirty="0">
                <a:solidFill>
                  <a:srgbClr val="C00000"/>
                </a:solidFill>
              </a:rPr>
              <a:t>EU acquisition </a:t>
            </a:r>
            <a:r>
              <a:rPr lang="en-US" sz="2000" dirty="0">
                <a:solidFill>
                  <a:srgbClr val="404040"/>
                </a:solidFill>
              </a:rPr>
              <a:t>under EU Association or Candidate status (Ukraine, Moldova, Georgia, Armenia)</a:t>
            </a:r>
          </a:p>
          <a:p>
            <a:r>
              <a:rPr lang="en-US" sz="2000" dirty="0">
                <a:solidFill>
                  <a:srgbClr val="C00000"/>
                </a:solidFill>
              </a:rPr>
              <a:t>Mainstreaming Biodiversity </a:t>
            </a:r>
            <a:r>
              <a:rPr lang="en-US" sz="2000" dirty="0">
                <a:solidFill>
                  <a:srgbClr val="404040"/>
                </a:solidFill>
              </a:rPr>
              <a:t>into sectorial policies – Agriculture, Fishery, Aquaculture, Energy, Transportation, Mining, Trade, Health Care etc.</a:t>
            </a:r>
          </a:p>
          <a:p>
            <a:endParaRPr lang="en-US" dirty="0">
              <a:solidFill>
                <a:srgbClr val="404040"/>
              </a:solidFill>
              <a:latin typeface="Amasis MT Pro Medium" panose="02040604050005020304" pitchFamily="18" charset="0"/>
            </a:endParaRPr>
          </a:p>
          <a:p>
            <a:pPr marL="0" indent="0">
              <a:buNone/>
            </a:pPr>
            <a:endParaRPr lang="en-US" dirty="0">
              <a:solidFill>
                <a:srgbClr val="404040"/>
              </a:solidFill>
              <a:latin typeface="Amasis MT Pro Medium" panose="02040604050005020304" pitchFamily="18" charset="0"/>
            </a:endParaRPr>
          </a:p>
          <a:p>
            <a:endParaRPr lang="en-US" dirty="0">
              <a:solidFill>
                <a:srgbClr val="404040"/>
              </a:solidFill>
              <a:latin typeface="Amasis MT Pro Medium" panose="02040604050005020304" pitchFamily="18" charset="0"/>
            </a:endParaRPr>
          </a:p>
          <a:p>
            <a:endParaRPr lang="en-US" dirty="0">
              <a:solidFill>
                <a:srgbClr val="404040"/>
              </a:solidFill>
              <a:latin typeface="arial" panose="020B0604020202020204" pitchFamily="34" charset="0"/>
            </a:endParaRPr>
          </a:p>
          <a:p>
            <a:endParaRPr lang="en-US" dirty="0"/>
          </a:p>
        </p:txBody>
      </p:sp>
    </p:spTree>
    <p:extLst>
      <p:ext uri="{BB962C8B-B14F-4D97-AF65-F5344CB8AC3E}">
        <p14:creationId xmlns:p14="http://schemas.microsoft.com/office/powerpoint/2010/main" val="3955119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8B4EB-506B-E317-5396-574F2A508B94}"/>
              </a:ext>
            </a:extLst>
          </p:cNvPr>
          <p:cNvSpPr>
            <a:spLocks noGrp="1"/>
          </p:cNvSpPr>
          <p:nvPr>
            <p:ph type="title"/>
          </p:nvPr>
        </p:nvSpPr>
        <p:spPr>
          <a:xfrm>
            <a:off x="736600" y="149226"/>
            <a:ext cx="10515600" cy="751156"/>
          </a:xfrm>
        </p:spPr>
        <p:txBody>
          <a:bodyPr>
            <a:normAutofit fontScale="90000"/>
          </a:bodyPr>
          <a:lstStyle/>
          <a:p>
            <a:r>
              <a:rPr lang="en-US" dirty="0"/>
              <a:t>Available resources/reports/analyzers/links -CBD</a:t>
            </a:r>
          </a:p>
        </p:txBody>
      </p:sp>
      <p:sp>
        <p:nvSpPr>
          <p:cNvPr id="3" name="Content Placeholder 2">
            <a:extLst>
              <a:ext uri="{FF2B5EF4-FFF2-40B4-BE49-F238E27FC236}">
                <a16:creationId xmlns:a16="http://schemas.microsoft.com/office/drawing/2014/main" id="{2DF7D3BD-91AB-5D0F-BA43-FC0301391735}"/>
              </a:ext>
            </a:extLst>
          </p:cNvPr>
          <p:cNvSpPr>
            <a:spLocks noGrp="1"/>
          </p:cNvSpPr>
          <p:nvPr>
            <p:ph idx="1"/>
          </p:nvPr>
        </p:nvSpPr>
        <p:spPr>
          <a:xfrm>
            <a:off x="838200" y="800100"/>
            <a:ext cx="10515600" cy="6337300"/>
          </a:xfrm>
        </p:spPr>
        <p:txBody>
          <a:bodyPr>
            <a:normAutofit fontScale="77500" lnSpcReduction="20000"/>
          </a:bodyPr>
          <a:lstStyle/>
          <a:p>
            <a:pPr marL="0" indent="0">
              <a:spcBef>
                <a:spcPts val="0"/>
              </a:spcBef>
              <a:buNone/>
            </a:pPr>
            <a:r>
              <a:rPr lang="en-US" sz="2200" b="1" dirty="0">
                <a:solidFill>
                  <a:srgbClr val="1D2228"/>
                </a:solidFill>
                <a:latin typeface="Arial" panose="020B0604020202020204" pitchFamily="34" charset="0"/>
              </a:rPr>
              <a:t>     </a:t>
            </a:r>
            <a:r>
              <a:rPr lang="en-US" sz="2300" b="1" dirty="0">
                <a:solidFill>
                  <a:srgbClr val="1D2228"/>
                </a:solidFill>
                <a:highlight>
                  <a:srgbClr val="00FF00"/>
                </a:highlight>
              </a:rPr>
              <a:t>CBD:</a:t>
            </a:r>
            <a:endParaRPr lang="en-US" sz="2300" dirty="0">
              <a:solidFill>
                <a:srgbClr val="1D2228"/>
              </a:solidFill>
              <a:highlight>
                <a:srgbClr val="00FF00"/>
              </a:highlight>
            </a:endParaRPr>
          </a:p>
          <a:p>
            <a:pPr marL="0" indent="0">
              <a:spcBef>
                <a:spcPts val="0"/>
              </a:spcBef>
              <a:buNone/>
            </a:pPr>
            <a:r>
              <a:rPr lang="en-US" sz="2300" dirty="0">
                <a:solidFill>
                  <a:srgbClr val="1D2228"/>
                </a:solidFill>
              </a:rPr>
              <a:t> </a:t>
            </a:r>
          </a:p>
          <a:p>
            <a:pPr marL="0">
              <a:spcBef>
                <a:spcPts val="0"/>
              </a:spcBef>
            </a:pPr>
            <a:r>
              <a:rPr lang="en-US" sz="2300" b="1" dirty="0">
                <a:solidFill>
                  <a:srgbClr val="1D2228"/>
                </a:solidFill>
              </a:rPr>
              <a:t>The 6</a:t>
            </a:r>
            <a:r>
              <a:rPr lang="en-US" sz="2300" b="1" baseline="30000" dirty="0">
                <a:solidFill>
                  <a:srgbClr val="1D2228"/>
                </a:solidFill>
              </a:rPr>
              <a:t>th</a:t>
            </a:r>
            <a:r>
              <a:rPr lang="en-US" sz="2300" b="1" dirty="0">
                <a:solidFill>
                  <a:srgbClr val="1D2228"/>
                </a:solidFill>
              </a:rPr>
              <a:t> national reports </a:t>
            </a:r>
            <a:r>
              <a:rPr lang="en-US" sz="2300" dirty="0">
                <a:solidFill>
                  <a:srgbClr val="1D2228"/>
                </a:solidFill>
              </a:rPr>
              <a:t>available at: </a:t>
            </a:r>
            <a:r>
              <a:rPr lang="en-US" sz="2300" u="sng" dirty="0">
                <a:solidFill>
                  <a:srgbClr val="0000FF"/>
                </a:solidFill>
                <a:hlinkClick r:id="rId2"/>
              </a:rPr>
              <a:t>https://chm.cbd.int/database?schema_s=nationalReport6</a:t>
            </a:r>
            <a:r>
              <a:rPr lang="en-US" sz="2300" dirty="0">
                <a:solidFill>
                  <a:srgbClr val="1D2228"/>
                </a:solidFill>
              </a:rPr>
              <a:t>   </a:t>
            </a:r>
          </a:p>
          <a:p>
            <a:pPr marL="0">
              <a:spcBef>
                <a:spcPts val="0"/>
              </a:spcBef>
            </a:pPr>
            <a:r>
              <a:rPr lang="en-US" sz="2300" dirty="0">
                <a:solidFill>
                  <a:srgbClr val="1D2228"/>
                </a:solidFill>
              </a:rPr>
              <a:t> Documents prepared for the latest COP-15 available at: </a:t>
            </a:r>
            <a:r>
              <a:rPr lang="en-US" sz="2300" u="sng" dirty="0">
                <a:solidFill>
                  <a:srgbClr val="0000FF"/>
                </a:solidFill>
                <a:hlinkClick r:id="rId3"/>
              </a:rPr>
              <a:t>https://www.cbd.int/meetings/COP-15</a:t>
            </a:r>
            <a:endParaRPr lang="en-US" sz="2300" dirty="0">
              <a:solidFill>
                <a:srgbClr val="1D2228"/>
              </a:solidFill>
            </a:endParaRPr>
          </a:p>
          <a:p>
            <a:pPr marL="0">
              <a:spcBef>
                <a:spcPts val="0"/>
              </a:spcBef>
            </a:pPr>
            <a:r>
              <a:rPr lang="en-US" sz="2300" b="1" dirty="0">
                <a:solidFill>
                  <a:srgbClr val="1D2228"/>
                </a:solidFill>
              </a:rPr>
              <a:t> GBO 5 </a:t>
            </a:r>
            <a:r>
              <a:rPr lang="en-US" sz="2300" dirty="0">
                <a:solidFill>
                  <a:srgbClr val="1D2228"/>
                </a:solidFill>
              </a:rPr>
              <a:t>accessible here: </a:t>
            </a:r>
            <a:r>
              <a:rPr lang="en-US" sz="2300" u="sng" dirty="0">
                <a:solidFill>
                  <a:srgbClr val="0000FF"/>
                </a:solidFill>
                <a:hlinkClick r:id="rId4"/>
              </a:rPr>
              <a:t>https://www.cbd.int/gbo5</a:t>
            </a:r>
            <a:r>
              <a:rPr lang="en-US" sz="2300" b="0" i="0" dirty="0">
                <a:solidFill>
                  <a:srgbClr val="1D2228"/>
                </a:solidFill>
                <a:effectLst/>
              </a:rPr>
              <a:t> </a:t>
            </a:r>
          </a:p>
          <a:p>
            <a:pPr marL="0" marR="0" algn="l">
              <a:spcBef>
                <a:spcPts val="0"/>
              </a:spcBef>
              <a:spcAft>
                <a:spcPts val="0"/>
              </a:spcAft>
            </a:pPr>
            <a:endParaRPr lang="en-US" sz="2300" b="1" i="0" dirty="0">
              <a:solidFill>
                <a:srgbClr val="1D2228"/>
              </a:solidFill>
              <a:effectLst/>
            </a:endParaRPr>
          </a:p>
          <a:p>
            <a:pPr marL="0" marR="0" indent="0" algn="l">
              <a:spcBef>
                <a:spcPts val="0"/>
              </a:spcBef>
              <a:spcAft>
                <a:spcPts val="0"/>
              </a:spcAft>
              <a:buNone/>
            </a:pPr>
            <a:r>
              <a:rPr lang="en-US" sz="2300" b="1" i="0" dirty="0">
                <a:solidFill>
                  <a:srgbClr val="1D2228"/>
                </a:solidFill>
                <a:effectLst/>
              </a:rPr>
              <a:t>         </a:t>
            </a:r>
            <a:r>
              <a:rPr lang="en-US" sz="2300" b="1" i="0" u="sng" dirty="0">
                <a:solidFill>
                  <a:srgbClr val="1D2228"/>
                </a:solidFill>
                <a:effectLst/>
                <a:highlight>
                  <a:srgbClr val="00FF00"/>
                </a:highlight>
              </a:rPr>
              <a:t>CPB:</a:t>
            </a:r>
          </a:p>
          <a:p>
            <a:pPr marL="0" marR="0" algn="l">
              <a:spcBef>
                <a:spcPts val="0"/>
              </a:spcBef>
              <a:spcAft>
                <a:spcPts val="0"/>
              </a:spcAft>
            </a:pPr>
            <a:endParaRPr lang="en-US" sz="2300" dirty="0">
              <a:solidFill>
                <a:srgbClr val="1D2228"/>
              </a:solidFill>
            </a:endParaRPr>
          </a:p>
          <a:p>
            <a:pPr marL="0" marR="0" algn="l">
              <a:spcBef>
                <a:spcPts val="0"/>
              </a:spcBef>
              <a:spcAft>
                <a:spcPts val="0"/>
              </a:spcAft>
            </a:pPr>
            <a:r>
              <a:rPr lang="en-US" sz="2300" b="1" i="0" dirty="0">
                <a:solidFill>
                  <a:srgbClr val="1D2228"/>
                </a:solidFill>
                <a:effectLst/>
              </a:rPr>
              <a:t>BCH: Country Profiles</a:t>
            </a:r>
            <a:r>
              <a:rPr lang="en-US" sz="2300" b="0" i="0" dirty="0">
                <a:solidFill>
                  <a:srgbClr val="1D2228"/>
                </a:solidFill>
                <a:effectLst/>
              </a:rPr>
              <a:t> </a:t>
            </a:r>
            <a:r>
              <a:rPr lang="en-US" sz="2300" b="1" i="0" dirty="0">
                <a:solidFill>
                  <a:srgbClr val="1D2228"/>
                </a:solidFill>
                <a:effectLst/>
              </a:rPr>
              <a:t>page</a:t>
            </a:r>
            <a:r>
              <a:rPr lang="en-US" sz="2300" b="0" i="0" dirty="0">
                <a:solidFill>
                  <a:srgbClr val="1D2228"/>
                </a:solidFill>
                <a:effectLst/>
              </a:rPr>
              <a:t> and use </a:t>
            </a:r>
            <a:r>
              <a:rPr lang="en-US" sz="2300" b="1" i="0" dirty="0">
                <a:solidFill>
                  <a:srgbClr val="1D2228"/>
                </a:solidFill>
                <a:effectLst/>
              </a:rPr>
              <a:t>CEE regional filter </a:t>
            </a:r>
            <a:r>
              <a:rPr lang="en-US" sz="2300" b="0" i="0" dirty="0">
                <a:solidFill>
                  <a:srgbClr val="1D2228"/>
                </a:solidFill>
                <a:effectLst/>
              </a:rPr>
              <a:t>or go to </a:t>
            </a:r>
            <a:r>
              <a:rPr lang="en-US" sz="2300" b="1" i="0" dirty="0">
                <a:solidFill>
                  <a:srgbClr val="1D2228"/>
                </a:solidFill>
                <a:effectLst/>
              </a:rPr>
              <a:t>Search</a:t>
            </a:r>
            <a:r>
              <a:rPr lang="en-US" sz="2300" b="0" i="0" dirty="0">
                <a:solidFill>
                  <a:srgbClr val="1D2228"/>
                </a:solidFill>
                <a:effectLst/>
              </a:rPr>
              <a:t> and select the CEE region filter. </a:t>
            </a:r>
          </a:p>
          <a:p>
            <a:pPr marL="0" marR="0" algn="l">
              <a:spcBef>
                <a:spcPts val="0"/>
              </a:spcBef>
              <a:spcAft>
                <a:spcPts val="0"/>
              </a:spcAft>
            </a:pPr>
            <a:r>
              <a:rPr lang="en-US" sz="2300" b="1" i="0" dirty="0">
                <a:solidFill>
                  <a:srgbClr val="1D2228"/>
                </a:solidFill>
                <a:effectLst/>
              </a:rPr>
              <a:t>Matrix view </a:t>
            </a:r>
            <a:r>
              <a:rPr lang="en-US" sz="2300" b="0" i="0" dirty="0">
                <a:solidFill>
                  <a:srgbClr val="1D2228"/>
                </a:solidFill>
                <a:effectLst/>
              </a:rPr>
              <a:t>in the Search ,generate graphs and charts (this </a:t>
            </a:r>
            <a:r>
              <a:rPr lang="en-US" sz="2300" b="0" i="0" u="sng" dirty="0">
                <a:solidFill>
                  <a:srgbClr val="0000FF"/>
                </a:solidFill>
                <a:effectLst/>
                <a:hlinkClick r:id="rId5"/>
              </a:rPr>
              <a:t>video</a:t>
            </a:r>
            <a:r>
              <a:rPr lang="en-US" sz="2300" b="0" i="0" dirty="0">
                <a:solidFill>
                  <a:srgbClr val="1D2228"/>
                </a:solidFill>
                <a:effectLst/>
              </a:rPr>
              <a:t> explains how the Matrix works) </a:t>
            </a:r>
          </a:p>
          <a:p>
            <a:pPr marL="0" marR="0" algn="l">
              <a:spcBef>
                <a:spcPts val="0"/>
              </a:spcBef>
              <a:spcAft>
                <a:spcPts val="0"/>
              </a:spcAft>
            </a:pPr>
            <a:r>
              <a:rPr lang="en-US" sz="2300" b="1" i="0" dirty="0">
                <a:solidFill>
                  <a:srgbClr val="1D2228"/>
                </a:solidFill>
                <a:effectLst/>
              </a:rPr>
              <a:t>Report Analyzer tool </a:t>
            </a:r>
            <a:r>
              <a:rPr lang="en-US" sz="2300" b="0" i="0" dirty="0">
                <a:solidFill>
                  <a:srgbClr val="1D2228"/>
                </a:solidFill>
                <a:effectLst/>
              </a:rPr>
              <a:t>(</a:t>
            </a:r>
            <a:r>
              <a:rPr lang="en-US" sz="2300" b="0" i="0" u="sng" dirty="0">
                <a:solidFill>
                  <a:srgbClr val="0000FF"/>
                </a:solidFill>
                <a:effectLst/>
                <a:hlinkClick r:id="rId6"/>
              </a:rPr>
              <a:t>https://bch.cbd.int/en/reports</a:t>
            </a:r>
            <a:r>
              <a:rPr lang="en-US" sz="2300" b="0" i="0" dirty="0">
                <a:solidFill>
                  <a:srgbClr val="1D2228"/>
                </a:solidFill>
                <a:effectLst/>
              </a:rPr>
              <a:t>) for the </a:t>
            </a:r>
            <a:r>
              <a:rPr lang="en-US" sz="2300" b="1" i="0" dirty="0">
                <a:solidFill>
                  <a:srgbClr val="1D2228"/>
                </a:solidFill>
                <a:effectLst/>
              </a:rPr>
              <a:t>4th national report</a:t>
            </a:r>
            <a:r>
              <a:rPr lang="en-US" sz="2300" b="0" i="0" dirty="0">
                <a:solidFill>
                  <a:srgbClr val="1D2228"/>
                </a:solidFill>
                <a:effectLst/>
              </a:rPr>
              <a:t>. </a:t>
            </a:r>
          </a:p>
          <a:p>
            <a:pPr marL="0" marR="0" algn="l">
              <a:spcBef>
                <a:spcPts val="0"/>
              </a:spcBef>
              <a:spcAft>
                <a:spcPts val="0"/>
              </a:spcAft>
            </a:pPr>
            <a:r>
              <a:rPr lang="en-US" sz="2300" b="0" i="0" dirty="0">
                <a:solidFill>
                  <a:srgbClr val="1D2228"/>
                </a:solidFill>
                <a:effectLst/>
              </a:rPr>
              <a:t> </a:t>
            </a:r>
            <a:r>
              <a:rPr lang="en-US" sz="2300" dirty="0">
                <a:solidFill>
                  <a:srgbClr val="1D2228"/>
                </a:solidFill>
              </a:rPr>
              <a:t>A</a:t>
            </a:r>
            <a:r>
              <a:rPr lang="en-US" sz="2300" b="0" i="0" dirty="0">
                <a:solidFill>
                  <a:srgbClr val="1D2228"/>
                </a:solidFill>
                <a:effectLst/>
              </a:rPr>
              <a:t>nalysis for the latest assessment and review and final evaluation of the </a:t>
            </a:r>
            <a:r>
              <a:rPr lang="en-US" sz="2300" b="1" i="0" dirty="0">
                <a:solidFill>
                  <a:srgbClr val="1D2228"/>
                </a:solidFill>
                <a:effectLst/>
              </a:rPr>
              <a:t>Strategic </a:t>
            </a:r>
            <a:r>
              <a:rPr lang="en-US" sz="2300" b="1" dirty="0">
                <a:solidFill>
                  <a:srgbClr val="1D2228"/>
                </a:solidFill>
              </a:rPr>
              <a:t>P</a:t>
            </a:r>
            <a:r>
              <a:rPr lang="en-US" sz="2300" b="1" i="0" dirty="0">
                <a:solidFill>
                  <a:srgbClr val="1D2228"/>
                </a:solidFill>
                <a:effectLst/>
              </a:rPr>
              <a:t>lan 2011-2020     </a:t>
            </a:r>
            <a:r>
              <a:rPr lang="en-US" sz="2300" dirty="0">
                <a:solidFill>
                  <a:srgbClr val="1D2228"/>
                </a:solidFill>
              </a:rPr>
              <a:t>      </a:t>
            </a:r>
          </a:p>
          <a:p>
            <a:pPr marL="0" marR="0" indent="0" algn="l">
              <a:spcBef>
                <a:spcPts val="0"/>
              </a:spcBef>
              <a:spcAft>
                <a:spcPts val="0"/>
              </a:spcAft>
              <a:buNone/>
            </a:pPr>
            <a:r>
              <a:rPr lang="en-US" sz="2300" b="0" i="0" u="sng" dirty="0">
                <a:solidFill>
                  <a:srgbClr val="1D2228"/>
                </a:solidFill>
                <a:effectLst/>
                <a:hlinkClick r:id="rId7"/>
              </a:rPr>
              <a:t> </a:t>
            </a:r>
            <a:r>
              <a:rPr lang="en-US" sz="2300" u="sng" dirty="0">
                <a:solidFill>
                  <a:srgbClr val="1D2228"/>
                </a:solidFill>
                <a:hlinkClick r:id="rId7"/>
              </a:rPr>
              <a:t>     </a:t>
            </a:r>
            <a:r>
              <a:rPr lang="en-US" sz="2300" b="0" i="0" u="sng" dirty="0">
                <a:solidFill>
                  <a:srgbClr val="0000FF"/>
                </a:solidFill>
                <a:effectLst/>
                <a:hlinkClick r:id="rId7"/>
              </a:rPr>
              <a:t>CBD/SBI/3/3</a:t>
            </a:r>
            <a:r>
              <a:rPr lang="en-US" sz="2300" b="0" i="0" dirty="0">
                <a:solidFill>
                  <a:srgbClr val="1D2228"/>
                </a:solidFill>
                <a:effectLst/>
              </a:rPr>
              <a:t> and </a:t>
            </a:r>
            <a:r>
              <a:rPr lang="en-US" sz="2300" b="0" i="0" u="sng" dirty="0">
                <a:solidFill>
                  <a:srgbClr val="0000FF"/>
                </a:solidFill>
                <a:effectLst/>
                <a:hlinkClick r:id="rId8"/>
              </a:rPr>
              <a:t>CBD/SBI/3/3/Add.1</a:t>
            </a:r>
            <a:r>
              <a:rPr lang="en-US" sz="2300" b="0" i="0" dirty="0">
                <a:solidFill>
                  <a:srgbClr val="1D2228"/>
                </a:solidFill>
                <a:effectLst/>
              </a:rPr>
              <a:t>), </a:t>
            </a:r>
            <a:r>
              <a:rPr lang="en-US" sz="2300" b="0" i="0" u="sng" dirty="0">
                <a:solidFill>
                  <a:srgbClr val="0000FF"/>
                </a:solidFill>
                <a:effectLst/>
                <a:hlinkClick r:id="rId9"/>
              </a:rPr>
              <a:t>CBD/CP/MOP/10/INF/2</a:t>
            </a:r>
            <a:r>
              <a:rPr lang="en-US" sz="2300" b="0" i="0" dirty="0">
                <a:solidFill>
                  <a:srgbClr val="1D2228"/>
                </a:solidFill>
                <a:effectLst/>
              </a:rPr>
              <a:t>).</a:t>
            </a:r>
          </a:p>
          <a:p>
            <a:pPr marL="0" marR="0" algn="l">
              <a:spcBef>
                <a:spcPts val="0"/>
              </a:spcBef>
              <a:spcAft>
                <a:spcPts val="0"/>
              </a:spcAft>
            </a:pPr>
            <a:endParaRPr lang="en-US" sz="2300" dirty="0">
              <a:solidFill>
                <a:srgbClr val="1D2228"/>
              </a:solidFill>
            </a:endParaRPr>
          </a:p>
          <a:p>
            <a:pPr marL="0" marR="0" algn="l">
              <a:spcBef>
                <a:spcPts val="0"/>
              </a:spcBef>
              <a:spcAft>
                <a:spcPts val="0"/>
              </a:spcAft>
            </a:pPr>
            <a:r>
              <a:rPr lang="en-US" sz="2300" b="0" i="0" dirty="0">
                <a:solidFill>
                  <a:srgbClr val="1D2228"/>
                </a:solidFill>
                <a:effectLst/>
              </a:rPr>
              <a:t>   </a:t>
            </a:r>
            <a:r>
              <a:rPr lang="en-US" sz="2300" b="0" i="0" dirty="0">
                <a:solidFill>
                  <a:srgbClr val="1D2228"/>
                </a:solidFill>
                <a:effectLst/>
                <a:highlight>
                  <a:srgbClr val="00FF00"/>
                </a:highlight>
              </a:rPr>
              <a:t> </a:t>
            </a:r>
            <a:r>
              <a:rPr lang="en-US" sz="2300" b="1" i="0" u="sng" dirty="0">
                <a:solidFill>
                  <a:srgbClr val="1D2228"/>
                </a:solidFill>
                <a:effectLst/>
                <a:highlight>
                  <a:srgbClr val="00FF00"/>
                </a:highlight>
              </a:rPr>
              <a:t>ABS:</a:t>
            </a:r>
            <a:endParaRPr lang="en-US" sz="2300" b="0" i="0" u="sng" dirty="0">
              <a:solidFill>
                <a:srgbClr val="1D2228"/>
              </a:solidFill>
              <a:effectLst/>
              <a:highlight>
                <a:srgbClr val="00FF00"/>
              </a:highlight>
            </a:endParaRPr>
          </a:p>
          <a:p>
            <a:pPr marL="0" marR="0" indent="0" algn="l">
              <a:spcBef>
                <a:spcPts val="0"/>
              </a:spcBef>
              <a:spcAft>
                <a:spcPts val="0"/>
              </a:spcAft>
              <a:buNone/>
            </a:pPr>
            <a:r>
              <a:rPr lang="en-US" sz="2300" b="0" i="0" dirty="0">
                <a:solidFill>
                  <a:srgbClr val="1D2228"/>
                </a:solidFill>
                <a:effectLst/>
              </a:rPr>
              <a:t> </a:t>
            </a:r>
          </a:p>
          <a:p>
            <a:pPr marL="0" marR="0" algn="l">
              <a:spcBef>
                <a:spcPts val="0"/>
              </a:spcBef>
              <a:spcAft>
                <a:spcPts val="0"/>
              </a:spcAft>
            </a:pPr>
            <a:r>
              <a:rPr lang="en-US" sz="2300" b="0" i="0" dirty="0">
                <a:solidFill>
                  <a:srgbClr val="1D2228"/>
                </a:solidFill>
                <a:effectLst/>
              </a:rPr>
              <a:t> </a:t>
            </a:r>
            <a:r>
              <a:rPr lang="en-US" sz="2300" b="1" i="0" dirty="0">
                <a:solidFill>
                  <a:srgbClr val="1D2228"/>
                </a:solidFill>
                <a:effectLst/>
              </a:rPr>
              <a:t>ABSCH</a:t>
            </a:r>
            <a:r>
              <a:rPr lang="en-US" sz="2300" dirty="0">
                <a:solidFill>
                  <a:srgbClr val="1D2228"/>
                </a:solidFill>
              </a:rPr>
              <a:t>: </a:t>
            </a:r>
            <a:r>
              <a:rPr lang="en-US" sz="2300" b="1" i="0" dirty="0">
                <a:solidFill>
                  <a:srgbClr val="1D2228"/>
                </a:solidFill>
                <a:effectLst/>
              </a:rPr>
              <a:t>Country Profiles page </a:t>
            </a:r>
            <a:r>
              <a:rPr lang="en-US" sz="2300" b="0" i="0" dirty="0">
                <a:solidFill>
                  <a:srgbClr val="1D2228"/>
                </a:solidFill>
                <a:effectLst/>
              </a:rPr>
              <a:t>and the </a:t>
            </a:r>
            <a:r>
              <a:rPr lang="en-US" sz="2300" b="1" i="0" dirty="0">
                <a:solidFill>
                  <a:srgbClr val="1D2228"/>
                </a:solidFill>
                <a:effectLst/>
              </a:rPr>
              <a:t>Matrix</a:t>
            </a:r>
            <a:r>
              <a:rPr lang="en-US" sz="2300" dirty="0">
                <a:solidFill>
                  <a:srgbClr val="1D2228"/>
                </a:solidFill>
              </a:rPr>
              <a:t>. </a:t>
            </a:r>
            <a:r>
              <a:rPr lang="en-US" sz="2300" b="0" i="0" dirty="0">
                <a:solidFill>
                  <a:srgbClr val="1D2228"/>
                </a:solidFill>
                <a:effectLst/>
              </a:rPr>
              <a:t>  </a:t>
            </a:r>
          </a:p>
          <a:p>
            <a:pPr marL="0" marR="0" algn="l">
              <a:spcBef>
                <a:spcPts val="0"/>
              </a:spcBef>
              <a:spcAft>
                <a:spcPts val="0"/>
              </a:spcAft>
            </a:pPr>
            <a:r>
              <a:rPr lang="en-US" sz="2300" b="0" i="0" dirty="0">
                <a:solidFill>
                  <a:srgbClr val="1D2228"/>
                </a:solidFill>
                <a:effectLst/>
              </a:rPr>
              <a:t> </a:t>
            </a:r>
            <a:r>
              <a:rPr lang="en-US" sz="2300" b="1" i="0" dirty="0">
                <a:solidFill>
                  <a:srgbClr val="1D2228"/>
                </a:solidFill>
                <a:effectLst/>
              </a:rPr>
              <a:t>Report Analyzer tool</a:t>
            </a:r>
            <a:r>
              <a:rPr lang="en-US" sz="2300" b="0" i="0" dirty="0">
                <a:solidFill>
                  <a:srgbClr val="1D2228"/>
                </a:solidFill>
                <a:effectLst/>
              </a:rPr>
              <a:t>.  </a:t>
            </a:r>
            <a:r>
              <a:rPr lang="en-US" sz="2300" b="1" i="0" dirty="0">
                <a:solidFill>
                  <a:srgbClr val="1D2228"/>
                </a:solidFill>
                <a:effectLst/>
              </a:rPr>
              <a:t>Interim National Report </a:t>
            </a:r>
            <a:r>
              <a:rPr lang="en-US" sz="2300" b="0" i="0" dirty="0">
                <a:solidFill>
                  <a:srgbClr val="1D2228"/>
                </a:solidFill>
                <a:effectLst/>
              </a:rPr>
              <a:t>of the Nagoya Protocol, all CEE countries can be filtered (</a:t>
            </a:r>
            <a:r>
              <a:rPr lang="en-US" sz="2300" b="0" i="0" u="sng" dirty="0">
                <a:solidFill>
                  <a:srgbClr val="0000FF"/>
                </a:solidFill>
                <a:effectLst/>
                <a:hlinkClick r:id="rId10"/>
              </a:rPr>
              <a:t>https://absch.cbd.int/en/reports</a:t>
            </a:r>
            <a:r>
              <a:rPr lang="en-US" sz="2300" b="0" i="0" dirty="0">
                <a:solidFill>
                  <a:srgbClr val="1D2228"/>
                </a:solidFill>
                <a:effectLst/>
              </a:rPr>
              <a:t>). </a:t>
            </a:r>
            <a:r>
              <a:rPr lang="en-US" sz="2300" dirty="0">
                <a:solidFill>
                  <a:srgbClr val="1D2228"/>
                </a:solidFill>
              </a:rPr>
              <a:t>I</a:t>
            </a:r>
            <a:r>
              <a:rPr lang="en-US" sz="2300" b="0" i="0" dirty="0">
                <a:solidFill>
                  <a:srgbClr val="1D2228"/>
                </a:solidFill>
                <a:effectLst/>
              </a:rPr>
              <a:t>nterim national reports was made available for COP-MOP-3 (including graphs) : </a:t>
            </a:r>
            <a:r>
              <a:rPr lang="en-US" sz="2300" b="0" i="0" u="sng" dirty="0">
                <a:solidFill>
                  <a:srgbClr val="0000FF"/>
                </a:solidFill>
                <a:effectLst/>
                <a:hlinkClick r:id="rId11"/>
              </a:rPr>
              <a:t>https://www.cbd.int/doc/c/767b/a3b0/e4934613a1a3fd1116b1c89a/sbi-02-inf-03-en.pdf</a:t>
            </a:r>
            <a:r>
              <a:rPr lang="en-US" sz="2300" b="0" i="0" dirty="0">
                <a:solidFill>
                  <a:srgbClr val="1D2228"/>
                </a:solidFill>
                <a:effectLst/>
              </a:rPr>
              <a:t>.</a:t>
            </a:r>
          </a:p>
          <a:p>
            <a:pPr marL="0">
              <a:spcBef>
                <a:spcPts val="0"/>
              </a:spcBef>
            </a:pPr>
            <a:r>
              <a:rPr lang="en-US" sz="2300" b="1" dirty="0">
                <a:solidFill>
                  <a:srgbClr val="000000"/>
                </a:solidFill>
              </a:rPr>
              <a:t>Meeting of the compliance  committee </a:t>
            </a:r>
          </a:p>
          <a:p>
            <a:pPr marL="0" indent="0">
              <a:spcBef>
                <a:spcPts val="0"/>
              </a:spcBef>
              <a:buNone/>
            </a:pPr>
            <a:r>
              <a:rPr lang="en-US" sz="2300" dirty="0">
                <a:solidFill>
                  <a:srgbClr val="000000"/>
                </a:solidFill>
              </a:rPr>
              <a:t>    </a:t>
            </a:r>
            <a:r>
              <a:rPr lang="en-US" sz="2300" b="1" i="0" dirty="0">
                <a:solidFill>
                  <a:srgbClr val="000000"/>
                </a:solidFill>
                <a:effectLst/>
              </a:rPr>
              <a:t> </a:t>
            </a:r>
            <a:r>
              <a:rPr lang="en-US" sz="2300" b="0" i="0" u="sng" dirty="0">
                <a:solidFill>
                  <a:srgbClr val="0000FF"/>
                </a:solidFill>
                <a:effectLst/>
                <a:hlinkClick r:id="rId12"/>
              </a:rPr>
              <a:t>https://www.cbd.int/doc/c/b9f8/21d7/4bfb7e2798f970482a7ab776/np-cc-04-03-add1-en.pdf</a:t>
            </a:r>
            <a:r>
              <a:rPr lang="en-US" sz="2300" b="0" i="0" dirty="0">
                <a:solidFill>
                  <a:srgbClr val="000000"/>
                </a:solidFill>
                <a:effectLst/>
              </a:rPr>
              <a:t> (all meeting      	</a:t>
            </a:r>
          </a:p>
          <a:p>
            <a:pPr marL="0" indent="0">
              <a:spcBef>
                <a:spcPts val="0"/>
              </a:spcBef>
              <a:buNone/>
            </a:pPr>
            <a:r>
              <a:rPr lang="en-US" sz="2300" b="1" dirty="0">
                <a:solidFill>
                  <a:srgbClr val="000000"/>
                </a:solidFill>
              </a:rPr>
              <a:t>     </a:t>
            </a:r>
            <a:r>
              <a:rPr lang="en-US" sz="2300" b="1" i="0" dirty="0">
                <a:solidFill>
                  <a:srgbClr val="000000"/>
                </a:solidFill>
                <a:effectLst/>
              </a:rPr>
              <a:t>Documents </a:t>
            </a:r>
            <a:r>
              <a:rPr lang="en-US" sz="2300" b="0" i="0" dirty="0">
                <a:solidFill>
                  <a:srgbClr val="000000"/>
                </a:solidFill>
                <a:effectLst/>
              </a:rPr>
              <a:t>are available here: </a:t>
            </a:r>
            <a:r>
              <a:rPr lang="en-US" sz="2300" b="0" i="0" u="sng" dirty="0">
                <a:solidFill>
                  <a:srgbClr val="0000FF"/>
                </a:solidFill>
                <a:effectLst/>
                <a:hlinkClick r:id="rId13"/>
              </a:rPr>
              <a:t>https://www.cbd.int/meetings/NP-CC-04</a:t>
            </a:r>
            <a:r>
              <a:rPr lang="en-US" sz="2300" b="0" i="0" dirty="0">
                <a:solidFill>
                  <a:srgbClr val="000000"/>
                </a:solidFill>
                <a:effectLst/>
              </a:rPr>
              <a:t>).</a:t>
            </a:r>
            <a:endParaRPr lang="en-US" sz="2300" b="1" i="0" dirty="0">
              <a:solidFill>
                <a:srgbClr val="1D2228"/>
              </a:solidFill>
              <a:effectLst/>
            </a:endParaRPr>
          </a:p>
          <a:p>
            <a:pPr marL="0" marR="0" algn="l">
              <a:spcBef>
                <a:spcPts val="0"/>
              </a:spcBef>
              <a:spcAft>
                <a:spcPts val="0"/>
              </a:spcAft>
            </a:pPr>
            <a:r>
              <a:rPr lang="en-US" sz="2300" b="1" i="0" dirty="0">
                <a:solidFill>
                  <a:srgbClr val="1D2228"/>
                </a:solidFill>
                <a:effectLst/>
              </a:rPr>
              <a:t>Capacity-building and development </a:t>
            </a:r>
            <a:r>
              <a:rPr lang="en-US" sz="2300" b="0" i="0" dirty="0">
                <a:solidFill>
                  <a:srgbClr val="1D2228"/>
                </a:solidFill>
                <a:effectLst/>
              </a:rPr>
              <a:t>by region:</a:t>
            </a:r>
          </a:p>
          <a:p>
            <a:pPr marL="0" marR="0" indent="0" algn="l">
              <a:spcBef>
                <a:spcPts val="0"/>
              </a:spcBef>
              <a:spcAft>
                <a:spcPts val="0"/>
              </a:spcAft>
              <a:buNone/>
            </a:pPr>
            <a:r>
              <a:rPr lang="en-US" sz="2300" b="0" i="0" u="sng" dirty="0">
                <a:solidFill>
                  <a:srgbClr val="0000FF"/>
                </a:solidFill>
                <a:effectLst/>
                <a:hlinkClick r:id="rId14"/>
              </a:rPr>
              <a:t>https://www.cbd.int/doc/c/bea3/e23e/aaa5af5559f4107ef3e130ba/np-mop-04-05-en.pdf</a:t>
            </a:r>
            <a:r>
              <a:rPr lang="en-US" sz="2300" b="0" i="0" dirty="0">
                <a:solidFill>
                  <a:srgbClr val="1D2228"/>
                </a:solidFill>
                <a:effectLst/>
              </a:rPr>
              <a:t> (including graphs).</a:t>
            </a:r>
          </a:p>
          <a:p>
            <a:pPr marL="0" marR="0" algn="l">
              <a:spcBef>
                <a:spcPts val="0"/>
              </a:spcBef>
              <a:spcAft>
                <a:spcPts val="0"/>
              </a:spcAft>
            </a:pPr>
            <a:endParaRPr lang="en-US" sz="2300" b="0" i="0" dirty="0">
              <a:solidFill>
                <a:srgbClr val="1D2228"/>
              </a:solidFill>
              <a:effectLst/>
            </a:endParaRPr>
          </a:p>
          <a:p>
            <a:pPr marL="0" marR="0" indent="0" algn="l">
              <a:spcBef>
                <a:spcPts val="0"/>
              </a:spcBef>
              <a:spcAft>
                <a:spcPts val="0"/>
              </a:spcAft>
              <a:buNone/>
            </a:pPr>
            <a:endParaRPr lang="en-US" sz="2200" b="0" i="0" dirty="0">
              <a:solidFill>
                <a:srgbClr val="1D2228"/>
              </a:solidFill>
              <a:effectLst/>
              <a:latin typeface="Aptos" panose="020B0004020202020204" pitchFamily="34" charset="0"/>
            </a:endParaRPr>
          </a:p>
          <a:p>
            <a:endParaRPr lang="en-US" dirty="0"/>
          </a:p>
        </p:txBody>
      </p:sp>
    </p:spTree>
    <p:extLst>
      <p:ext uri="{BB962C8B-B14F-4D97-AF65-F5344CB8AC3E}">
        <p14:creationId xmlns:p14="http://schemas.microsoft.com/office/powerpoint/2010/main" val="940588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45C85-59BD-9307-C84E-64E71C747358}"/>
              </a:ext>
            </a:extLst>
          </p:cNvPr>
          <p:cNvPicPr>
            <a:picLocks noChangeAspect="1"/>
          </p:cNvPicPr>
          <p:nvPr/>
        </p:nvPicPr>
        <p:blipFill>
          <a:blip r:embed="rId2"/>
          <a:stretch>
            <a:fillRect/>
          </a:stretch>
        </p:blipFill>
        <p:spPr>
          <a:xfrm>
            <a:off x="0" y="0"/>
            <a:ext cx="12103100" cy="6858000"/>
          </a:xfrm>
          <a:prstGeom prst="rect">
            <a:avLst/>
          </a:prstGeom>
        </p:spPr>
      </p:pic>
      <p:sp>
        <p:nvSpPr>
          <p:cNvPr id="2" name="Title 1">
            <a:extLst>
              <a:ext uri="{FF2B5EF4-FFF2-40B4-BE49-F238E27FC236}">
                <a16:creationId xmlns:a16="http://schemas.microsoft.com/office/drawing/2014/main" id="{027EFA88-23C8-F699-AA55-AF09E14EC28F}"/>
              </a:ext>
            </a:extLst>
          </p:cNvPr>
          <p:cNvSpPr>
            <a:spLocks noGrp="1"/>
          </p:cNvSpPr>
          <p:nvPr>
            <p:ph type="title"/>
          </p:nvPr>
        </p:nvSpPr>
        <p:spPr>
          <a:xfrm>
            <a:off x="838200" y="365125"/>
            <a:ext cx="10515600" cy="5324475"/>
          </a:xfrm>
        </p:spPr>
        <p:txBody>
          <a:bodyPr>
            <a:normAutofit/>
          </a:bodyPr>
          <a:lstStyle/>
          <a:p>
            <a:r>
              <a:rPr lang="en-US" sz="2000" dirty="0">
                <a:solidFill>
                  <a:schemeClr val="bg1"/>
                </a:solidFill>
              </a:rPr>
              <a:t>Angela Lozan, PhD</a:t>
            </a:r>
            <a:br>
              <a:rPr lang="en-US" sz="2000" dirty="0">
                <a:solidFill>
                  <a:schemeClr val="bg1"/>
                </a:solidFill>
              </a:rPr>
            </a:br>
            <a:r>
              <a:rPr lang="en-US" sz="2000" dirty="0">
                <a:solidFill>
                  <a:schemeClr val="bg1"/>
                </a:solidFill>
              </a:rPr>
              <a:t>Ministry of Environment</a:t>
            </a:r>
            <a:br>
              <a:rPr lang="en-US" sz="2000" dirty="0">
                <a:solidFill>
                  <a:schemeClr val="bg1"/>
                </a:solidFill>
              </a:rPr>
            </a:br>
            <a:r>
              <a:rPr lang="en-US" sz="2000" dirty="0">
                <a:solidFill>
                  <a:schemeClr val="bg1"/>
                </a:solidFill>
              </a:rPr>
              <a:t>NOIEP</a:t>
            </a:r>
            <a:br>
              <a:rPr lang="en-US" sz="2000" dirty="0">
                <a:solidFill>
                  <a:schemeClr val="bg1"/>
                </a:solidFill>
              </a:rPr>
            </a:br>
            <a:r>
              <a:rPr lang="en-US" sz="2000" dirty="0">
                <a:solidFill>
                  <a:schemeClr val="bg1"/>
                </a:solidFill>
              </a:rPr>
              <a:t>Bd. Stefan </a:t>
            </a:r>
            <a:r>
              <a:rPr lang="en-US" sz="2000" dirty="0" err="1">
                <a:solidFill>
                  <a:schemeClr val="bg1"/>
                </a:solidFill>
              </a:rPr>
              <a:t>cel</a:t>
            </a:r>
            <a:r>
              <a:rPr lang="en-US" sz="2000" dirty="0">
                <a:solidFill>
                  <a:schemeClr val="bg1"/>
                </a:solidFill>
              </a:rPr>
              <a:t> Mare 162</a:t>
            </a:r>
            <a:br>
              <a:rPr lang="en-US" sz="2000" dirty="0">
                <a:solidFill>
                  <a:schemeClr val="bg1"/>
                </a:solidFill>
              </a:rPr>
            </a:br>
            <a:r>
              <a:rPr lang="en-US" sz="2000" dirty="0">
                <a:solidFill>
                  <a:schemeClr val="bg1"/>
                </a:solidFill>
              </a:rPr>
              <a:t>Chisinau</a:t>
            </a:r>
            <a:br>
              <a:rPr lang="en-US" sz="2000" dirty="0">
                <a:solidFill>
                  <a:schemeClr val="bg1"/>
                </a:solidFill>
              </a:rPr>
            </a:br>
            <a:r>
              <a:rPr lang="en-US" sz="2000" dirty="0">
                <a:solidFill>
                  <a:schemeClr val="bg1"/>
                </a:solidFill>
              </a:rPr>
              <a:t>Republic of Moldova</a:t>
            </a:r>
            <a:br>
              <a:rPr lang="en-US" sz="2000" dirty="0">
                <a:solidFill>
                  <a:schemeClr val="bg1"/>
                </a:solidFill>
              </a:rPr>
            </a:br>
            <a:r>
              <a:rPr lang="en-US" sz="2000" dirty="0">
                <a:solidFill>
                  <a:schemeClr val="bg1"/>
                </a:solidFill>
              </a:rPr>
              <a:t>email: angela.lozan@onipm.gov.md</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962782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32B83-339D-062C-A530-D061F831D0D8}"/>
              </a:ext>
            </a:extLst>
          </p:cNvPr>
          <p:cNvSpPr>
            <a:spLocks noGrp="1"/>
          </p:cNvSpPr>
          <p:nvPr>
            <p:ph type="title"/>
          </p:nvPr>
        </p:nvSpPr>
        <p:spPr>
          <a:xfrm>
            <a:off x="876693" y="741391"/>
            <a:ext cx="4355265" cy="1275299"/>
          </a:xfrm>
        </p:spPr>
        <p:txBody>
          <a:bodyPr anchor="b">
            <a:normAutofit/>
          </a:bodyPr>
          <a:lstStyle/>
          <a:p>
            <a:r>
              <a:rPr lang="en-US" sz="3200" dirty="0">
                <a:latin typeface="Amasis MT Pro Medium" panose="02040604050005020304" pitchFamily="18" charset="0"/>
              </a:rPr>
              <a:t>Convention bodies  </a:t>
            </a:r>
          </a:p>
        </p:txBody>
      </p:sp>
      <p:sp>
        <p:nvSpPr>
          <p:cNvPr id="3" name="Content Placeholder 2">
            <a:extLst>
              <a:ext uri="{FF2B5EF4-FFF2-40B4-BE49-F238E27FC236}">
                <a16:creationId xmlns:a16="http://schemas.microsoft.com/office/drawing/2014/main" id="{1C554D63-6C23-1059-3F56-54100C5711A3}"/>
              </a:ext>
            </a:extLst>
          </p:cNvPr>
          <p:cNvSpPr>
            <a:spLocks noGrp="1"/>
          </p:cNvSpPr>
          <p:nvPr>
            <p:ph idx="1"/>
          </p:nvPr>
        </p:nvSpPr>
        <p:spPr>
          <a:xfrm>
            <a:off x="876692" y="2533476"/>
            <a:ext cx="4355265" cy="3829746"/>
          </a:xfrm>
        </p:spPr>
        <p:txBody>
          <a:bodyPr anchor="t">
            <a:normAutofit lnSpcReduction="10000"/>
          </a:bodyPr>
          <a:lstStyle/>
          <a:p>
            <a:r>
              <a:rPr lang="en-US" sz="2000" b="0" i="0" dirty="0">
                <a:effectLst/>
                <a:latin typeface="Amasis MT Pro Medium" panose="02040604050005020304" pitchFamily="18" charset="0"/>
              </a:rPr>
              <a:t>Conference of the Parties (COP) -1 to 15 is the governing body of the Convention</a:t>
            </a:r>
          </a:p>
          <a:p>
            <a:r>
              <a:rPr lang="en-US" sz="2000" b="0" i="0" dirty="0">
                <a:effectLst/>
                <a:latin typeface="Amasis MT Pro Medium" panose="02040604050005020304" pitchFamily="18" charset="0"/>
              </a:rPr>
              <a:t>Subsidiary Body on Scientific, Technical and Technological Advice (SBSTTA)</a:t>
            </a:r>
          </a:p>
          <a:p>
            <a:r>
              <a:rPr lang="en-US" sz="2000" b="0" i="0" dirty="0">
                <a:effectLst/>
                <a:latin typeface="Amasis MT Pro Medium" panose="02040604050005020304" pitchFamily="18" charset="0"/>
              </a:rPr>
              <a:t>Subsidiary Body on Implementation</a:t>
            </a:r>
          </a:p>
          <a:p>
            <a:r>
              <a:rPr lang="en-US" sz="2000" b="0" i="0" dirty="0">
                <a:effectLst/>
                <a:latin typeface="Amasis MT Pro Medium" panose="02040604050005020304" pitchFamily="18" charset="0"/>
              </a:rPr>
              <a:t>Working Group on Article 8(j) IPLC</a:t>
            </a:r>
          </a:p>
          <a:p>
            <a:r>
              <a:rPr lang="en-US" sz="2000" b="0" i="0" dirty="0">
                <a:effectLst/>
                <a:latin typeface="Amasis MT Pro Medium" panose="02040604050005020304" pitchFamily="18" charset="0"/>
              </a:rPr>
              <a:t>Ad Hoc Open-ended Working Group on Protected Areas</a:t>
            </a:r>
          </a:p>
          <a:p>
            <a:endParaRPr lang="en-US" sz="2000" b="0" i="0" dirty="0">
              <a:effectLst/>
              <a:latin typeface="-apple-system"/>
            </a:endParaRPr>
          </a:p>
          <a:p>
            <a:endParaRPr lang="en-US" sz="2000" b="0" i="0" dirty="0">
              <a:effectLst/>
              <a:latin typeface="-apple-system"/>
            </a:endParaRPr>
          </a:p>
          <a:p>
            <a:endParaRPr lang="en-US" sz="2000" dirty="0"/>
          </a:p>
        </p:txBody>
      </p:sp>
      <p:pic>
        <p:nvPicPr>
          <p:cNvPr id="5" name="Picture 4" descr="Large skydiving group mid-air">
            <a:extLst>
              <a:ext uri="{FF2B5EF4-FFF2-40B4-BE49-F238E27FC236}">
                <a16:creationId xmlns:a16="http://schemas.microsoft.com/office/drawing/2014/main" id="{D9F12721-9075-08EB-079B-466CE8333991}"/>
              </a:ext>
            </a:extLst>
          </p:cNvPr>
          <p:cNvPicPr>
            <a:picLocks noChangeAspect="1"/>
          </p:cNvPicPr>
          <p:nvPr/>
        </p:nvPicPr>
        <p:blipFill rotWithShape="1">
          <a:blip r:embed="rId2"/>
          <a:srcRect l="21028" r="19861"/>
          <a:stretch/>
        </p:blipFill>
        <p:spPr>
          <a:xfrm>
            <a:off x="6096000" y="10"/>
            <a:ext cx="6095999" cy="6857990"/>
          </a:xfrm>
          <a:prstGeom prst="rect">
            <a:avLst/>
          </a:prstGeom>
        </p:spPr>
      </p:pic>
    </p:spTree>
    <p:extLst>
      <p:ext uri="{BB962C8B-B14F-4D97-AF65-F5344CB8AC3E}">
        <p14:creationId xmlns:p14="http://schemas.microsoft.com/office/powerpoint/2010/main" val="2599029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65BE-A089-D20A-A379-A1A697E60CBE}"/>
              </a:ext>
            </a:extLst>
          </p:cNvPr>
          <p:cNvSpPr>
            <a:spLocks noGrp="1"/>
          </p:cNvSpPr>
          <p:nvPr>
            <p:ph type="title"/>
          </p:nvPr>
        </p:nvSpPr>
        <p:spPr/>
        <p:txBody>
          <a:bodyPr>
            <a:normAutofit fontScale="90000"/>
          </a:bodyPr>
          <a:lstStyle/>
          <a:p>
            <a:pPr marL="0" marR="0" algn="ctr">
              <a:lnSpc>
                <a:spcPct val="115000"/>
              </a:lnSpc>
              <a:spcBef>
                <a:spcPts val="0"/>
              </a:spcBef>
              <a:spcAft>
                <a:spcPts val="800"/>
              </a:spcAft>
            </a:pPr>
            <a:br>
              <a:rPr lang="en-US" sz="1800" kern="1800" spc="30" dirty="0">
                <a:solidFill>
                  <a:srgbClr val="009B48"/>
                </a:solidFill>
                <a:effectLst/>
                <a:ea typeface="Times New Roman" panose="02020603050405020304" pitchFamily="18" charset="0"/>
                <a:cs typeface="Arial" panose="020B0604020202020204" pitchFamily="34" charset="0"/>
              </a:rPr>
            </a:br>
            <a:br>
              <a:rPr lang="en-US" sz="1800" kern="1800" spc="30" dirty="0">
                <a:solidFill>
                  <a:srgbClr val="009B48"/>
                </a:solidFill>
                <a:effectLst/>
                <a:ea typeface="Times New Roman" panose="02020603050405020304" pitchFamily="18" charset="0"/>
                <a:cs typeface="Arial" panose="020B0604020202020204" pitchFamily="34" charset="0"/>
              </a:rPr>
            </a:br>
            <a:br>
              <a:rPr lang="en-US" sz="1800" kern="1800" spc="30" dirty="0">
                <a:solidFill>
                  <a:srgbClr val="009B48"/>
                </a:solidFill>
                <a:effectLst/>
                <a:ea typeface="Times New Roman" panose="02020603050405020304" pitchFamily="18" charset="0"/>
                <a:cs typeface="Arial" panose="020B0604020202020204" pitchFamily="34" charset="0"/>
              </a:rPr>
            </a:br>
            <a:r>
              <a:rPr lang="en-US" sz="3100" kern="1800" spc="30" dirty="0">
                <a:solidFill>
                  <a:srgbClr val="009B48"/>
                </a:solidFill>
                <a:effectLst/>
                <a:ea typeface="Times New Roman" panose="02020603050405020304" pitchFamily="18" charset="0"/>
                <a:cs typeface="Arial" panose="020B0604020202020204" pitchFamily="34" charset="0"/>
              </a:rPr>
              <a:t>COP Bureau </a:t>
            </a:r>
            <a:r>
              <a:rPr lang="en-US" sz="3100" kern="0" spc="30" dirty="0">
                <a:solidFill>
                  <a:srgbClr val="009B48"/>
                </a:solidFill>
                <a:effectLst/>
                <a:ea typeface="Times New Roman" panose="02020603050405020304" pitchFamily="18" charset="0"/>
                <a:cs typeface="Segoe UI" panose="020B0502040204020203" pitchFamily="34" charset="0"/>
              </a:rPr>
              <a:t>MEMBERS</a:t>
            </a:r>
            <a:br>
              <a:rPr lang="en-US" sz="1800" kern="0" spc="30" dirty="0">
                <a:solidFill>
                  <a:srgbClr val="009B48"/>
                </a:solidFill>
                <a:effectLst/>
                <a:ea typeface="Times New Roman" panose="02020603050405020304" pitchFamily="18" charset="0"/>
                <a:cs typeface="Segoe UI" panose="020B0502040204020203" pitchFamily="34" charset="0"/>
              </a:rPr>
            </a:br>
            <a:r>
              <a:rPr lang="en-US" sz="1800" kern="0" dirty="0">
                <a:solidFill>
                  <a:srgbClr val="1D1D1D"/>
                </a:solidFill>
                <a:effectLst/>
                <a:ea typeface="Times New Roman" panose="02020603050405020304" pitchFamily="18" charset="0"/>
                <a:cs typeface="Segoe UI" panose="020B0502040204020203" pitchFamily="34" charset="0"/>
              </a:rPr>
              <a:t>President</a:t>
            </a:r>
            <a:br>
              <a:rPr lang="en-US" sz="1800" kern="100" dirty="0">
                <a:effectLst/>
                <a:ea typeface="Aptos" panose="020B0004020202020204" pitchFamily="34" charset="0"/>
                <a:cs typeface="Arial" panose="020B0604020202020204" pitchFamily="34" charset="0"/>
              </a:rPr>
            </a:br>
            <a:r>
              <a:rPr lang="en-US" sz="1800" b="1" kern="0" dirty="0">
                <a:solidFill>
                  <a:srgbClr val="1D1D1D"/>
                </a:solidFill>
                <a:effectLst/>
                <a:ea typeface="Times New Roman" panose="02020603050405020304" pitchFamily="18" charset="0"/>
              </a:rPr>
              <a:t>His Excellency Mr. Huang </a:t>
            </a:r>
            <a:r>
              <a:rPr lang="en-US" sz="1800" b="1" kern="0" dirty="0" err="1">
                <a:solidFill>
                  <a:srgbClr val="1D1D1D"/>
                </a:solidFill>
                <a:effectLst/>
                <a:ea typeface="Times New Roman" panose="02020603050405020304" pitchFamily="18" charset="0"/>
              </a:rPr>
              <a:t>Runqiu</a:t>
            </a:r>
            <a:br>
              <a:rPr lang="en-US" sz="1800" kern="0" dirty="0">
                <a:solidFill>
                  <a:srgbClr val="1D1D1D"/>
                </a:solidFill>
                <a:effectLst/>
                <a:ea typeface="Times New Roman" panose="02020603050405020304" pitchFamily="18" charset="0"/>
              </a:rPr>
            </a:br>
            <a:r>
              <a:rPr lang="en-US" sz="1800" kern="0" dirty="0">
                <a:solidFill>
                  <a:srgbClr val="1D1D1D"/>
                </a:solidFill>
                <a:effectLst/>
                <a:ea typeface="Times New Roman" panose="02020603050405020304" pitchFamily="18" charset="0"/>
              </a:rPr>
              <a:t>China </a:t>
            </a:r>
            <a:r>
              <a:rPr lang="en-US" sz="1800" b="1" i="1" kern="0" dirty="0">
                <a:solidFill>
                  <a:srgbClr val="1D1D1D"/>
                </a:solidFill>
                <a:effectLst/>
                <a:ea typeface="Times New Roman" panose="02020603050405020304" pitchFamily="18" charset="0"/>
              </a:rPr>
              <a:t>Represented by:</a:t>
            </a:r>
            <a:r>
              <a:rPr lang="en-US" sz="1800" b="1" i="1" kern="0" dirty="0">
                <a:solidFill>
                  <a:srgbClr val="1D1D1D"/>
                </a:solidFill>
                <a:ea typeface="Times New Roman" panose="02020603050405020304" pitchFamily="18" charset="0"/>
              </a:rPr>
              <a:t> </a:t>
            </a:r>
            <a:r>
              <a:rPr lang="en-US" sz="1800" kern="0" dirty="0">
                <a:solidFill>
                  <a:srgbClr val="1D1D1D"/>
                </a:solidFill>
                <a:effectLst/>
                <a:ea typeface="Times New Roman" panose="02020603050405020304" pitchFamily="18" charset="0"/>
              </a:rPr>
              <a:t>Ms. </a:t>
            </a:r>
            <a:r>
              <a:rPr lang="en-US" sz="1800" kern="0" dirty="0" err="1">
                <a:solidFill>
                  <a:srgbClr val="1D1D1D"/>
                </a:solidFill>
                <a:effectLst/>
                <a:ea typeface="Times New Roman" panose="02020603050405020304" pitchFamily="18" charset="0"/>
              </a:rPr>
              <a:t>Guomei</a:t>
            </a:r>
            <a:r>
              <a:rPr lang="en-US" sz="1800" kern="0" dirty="0">
                <a:solidFill>
                  <a:srgbClr val="1D1D1D"/>
                </a:solidFill>
                <a:effectLst/>
                <a:ea typeface="Times New Roman" panose="02020603050405020304" pitchFamily="18" charset="0"/>
              </a:rPr>
              <a:t> Zhou</a:t>
            </a:r>
            <a:r>
              <a:rPr lang="en-US" sz="1800" kern="0" dirty="0">
                <a:solidFill>
                  <a:srgbClr val="1D1D1D"/>
                </a:solidFill>
                <a:ea typeface="Times New Roman" panose="02020603050405020304" pitchFamily="18" charset="0"/>
              </a:rPr>
              <a:t> </a:t>
            </a:r>
            <a:r>
              <a:rPr lang="en-US" sz="1800" kern="0" dirty="0">
                <a:solidFill>
                  <a:srgbClr val="1D1D1D"/>
                </a:solidFill>
                <a:effectLst/>
                <a:ea typeface="Times New Roman" panose="02020603050405020304" pitchFamily="18" charset="0"/>
              </a:rPr>
              <a:t>China</a:t>
            </a:r>
            <a:br>
              <a:rPr lang="en-US" sz="1800" kern="0" dirty="0">
                <a:solidFill>
                  <a:srgbClr val="1D1D1D"/>
                </a:solidFill>
                <a:effectLst/>
                <a:ea typeface="Times New Roman" panose="02020603050405020304" pitchFamily="18" charset="0"/>
              </a:rPr>
            </a:br>
            <a:br>
              <a:rPr lang="en-US" sz="1800" kern="100" dirty="0">
                <a:effectLst/>
                <a:ea typeface="Aptos" panose="020B00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79FA0957-0B07-A335-D2BA-F4F4390DD5F9}"/>
              </a:ext>
            </a:extLst>
          </p:cNvPr>
          <p:cNvSpPr>
            <a:spLocks noGrp="1"/>
          </p:cNvSpPr>
          <p:nvPr>
            <p:ph sz="half" idx="1"/>
          </p:nvPr>
        </p:nvSpPr>
        <p:spPr>
          <a:xfrm>
            <a:off x="724395" y="1825624"/>
            <a:ext cx="5295405" cy="4872059"/>
          </a:xfrm>
        </p:spPr>
        <p:txBody>
          <a:bodyPr>
            <a:normAutofit fontScale="25000" lnSpcReduction="20000"/>
          </a:bodyPr>
          <a:lstStyle/>
          <a:p>
            <a:pPr marL="0" marR="0" indent="0">
              <a:lnSpc>
                <a:spcPct val="120000"/>
              </a:lnSpc>
              <a:spcBef>
                <a:spcPts val="0"/>
              </a:spcBef>
              <a:spcAft>
                <a:spcPts val="800"/>
              </a:spcAft>
              <a:buNone/>
            </a:pPr>
            <a:r>
              <a:rPr lang="en-US" sz="6400" kern="0" dirty="0">
                <a:solidFill>
                  <a:srgbClr val="1D1D1D"/>
                </a:solidFill>
                <a:effectLst/>
                <a:ea typeface="Times New Roman" panose="02020603050405020304" pitchFamily="18" charset="0"/>
                <a:cs typeface="Segoe UI" panose="020B0502040204020203" pitchFamily="34" charset="0"/>
              </a:rPr>
              <a:t>Africa</a:t>
            </a:r>
            <a:endParaRPr lang="en-US" sz="6400" kern="100" dirty="0">
              <a:effectLst/>
              <a:ea typeface="Aptos" panose="020B0004020202020204" pitchFamily="34" charset="0"/>
              <a:cs typeface="Arial" panose="020B0604020202020204" pitchFamily="34" charset="0"/>
            </a:endParaRPr>
          </a:p>
          <a:p>
            <a:pPr marL="0" marR="0" indent="0">
              <a:lnSpc>
                <a:spcPct val="120000"/>
              </a:lnSpc>
              <a:spcBef>
                <a:spcPts val="0"/>
              </a:spcBef>
              <a:spcAft>
                <a:spcPts val="0"/>
              </a:spcAft>
              <a:buNone/>
            </a:pPr>
            <a:r>
              <a:rPr lang="en-US" sz="6400" kern="0" dirty="0">
                <a:solidFill>
                  <a:srgbClr val="1D1D1D"/>
                </a:solidFill>
                <a:effectLst/>
                <a:ea typeface="Times New Roman" panose="02020603050405020304" pitchFamily="18" charset="0"/>
                <a:cs typeface="Arial" panose="020B0604020202020204" pitchFamily="34" charset="0"/>
              </a:rPr>
              <a:t>Ms. </a:t>
            </a:r>
            <a:r>
              <a:rPr lang="en-US" sz="6400" kern="0" dirty="0" err="1">
                <a:solidFill>
                  <a:srgbClr val="1D1D1D"/>
                </a:solidFill>
                <a:effectLst/>
                <a:ea typeface="Times New Roman" panose="02020603050405020304" pitchFamily="18" charset="0"/>
                <a:cs typeface="Arial" panose="020B0604020202020204" pitchFamily="34" charset="0"/>
              </a:rPr>
              <a:t>Hlobsile</a:t>
            </a:r>
            <a:r>
              <a:rPr lang="en-US" sz="6400" kern="0" dirty="0">
                <a:solidFill>
                  <a:srgbClr val="1D1D1D"/>
                </a:solidFill>
                <a:effectLst/>
                <a:ea typeface="Times New Roman" panose="02020603050405020304" pitchFamily="18" charset="0"/>
                <a:cs typeface="Arial" panose="020B0604020202020204" pitchFamily="34" charset="0"/>
              </a:rPr>
              <a:t> </a:t>
            </a:r>
            <a:r>
              <a:rPr lang="en-US" sz="6400" kern="0" dirty="0" err="1">
                <a:solidFill>
                  <a:srgbClr val="1D1D1D"/>
                </a:solidFill>
                <a:effectLst/>
                <a:ea typeface="Times New Roman" panose="02020603050405020304" pitchFamily="18" charset="0"/>
                <a:cs typeface="Arial" panose="020B0604020202020204" pitchFamily="34" charset="0"/>
              </a:rPr>
              <a:t>Sikhosana</a:t>
            </a:r>
            <a:r>
              <a:rPr lang="en-US" sz="6400" kern="0" dirty="0">
                <a:solidFill>
                  <a:srgbClr val="1D1D1D"/>
                </a:solidFill>
                <a:ea typeface="Times New Roman" panose="02020603050405020304" pitchFamily="18" charset="0"/>
                <a:cs typeface="Arial" panose="020B0604020202020204" pitchFamily="34" charset="0"/>
              </a:rPr>
              <a:t>, </a:t>
            </a:r>
            <a:r>
              <a:rPr lang="en-US" sz="6400" kern="0" dirty="0">
                <a:solidFill>
                  <a:srgbClr val="1D1D1D"/>
                </a:solidFill>
                <a:effectLst/>
                <a:ea typeface="Times New Roman" panose="02020603050405020304" pitchFamily="18" charset="0"/>
                <a:cs typeface="Arial" panose="020B0604020202020204" pitchFamily="34" charset="0"/>
              </a:rPr>
              <a:t>Mbabane, Eswatini</a:t>
            </a:r>
            <a:br>
              <a:rPr lang="en-US" sz="6400" kern="0" dirty="0">
                <a:solidFill>
                  <a:srgbClr val="1D1D1D"/>
                </a:solidFill>
                <a:effectLst/>
                <a:ea typeface="Times New Roman" panose="02020603050405020304" pitchFamily="18" charset="0"/>
                <a:cs typeface="Arial" panose="020B0604020202020204" pitchFamily="34" charset="0"/>
              </a:rPr>
            </a:br>
            <a:r>
              <a:rPr lang="en-US" sz="6400" kern="0" dirty="0">
                <a:solidFill>
                  <a:srgbClr val="1D1D1D"/>
                </a:solidFill>
                <a:effectLst/>
                <a:ea typeface="Times New Roman" panose="02020603050405020304" pitchFamily="18" charset="0"/>
                <a:cs typeface="Arial" panose="020B0604020202020204" pitchFamily="34" charset="0"/>
              </a:rPr>
              <a:t>Mr. </a:t>
            </a:r>
            <a:r>
              <a:rPr lang="en-US" sz="6400" kern="0" dirty="0" err="1">
                <a:solidFill>
                  <a:srgbClr val="1D1D1D"/>
                </a:solidFill>
                <a:effectLst/>
                <a:ea typeface="Times New Roman" panose="02020603050405020304" pitchFamily="18" charset="0"/>
                <a:cs typeface="Arial" panose="020B0604020202020204" pitchFamily="34" charset="0"/>
              </a:rPr>
              <a:t>Abderahmane</a:t>
            </a:r>
            <a:r>
              <a:rPr lang="en-US" sz="6400" kern="0" dirty="0">
                <a:solidFill>
                  <a:srgbClr val="1D1D1D"/>
                </a:solidFill>
                <a:effectLst/>
                <a:ea typeface="Times New Roman" panose="02020603050405020304" pitchFamily="18" charset="0"/>
                <a:cs typeface="Arial" panose="020B0604020202020204" pitchFamily="34" charset="0"/>
              </a:rPr>
              <a:t> </a:t>
            </a:r>
            <a:r>
              <a:rPr lang="en-US" sz="6400" kern="0" dirty="0" err="1">
                <a:solidFill>
                  <a:srgbClr val="1D1D1D"/>
                </a:solidFill>
                <a:effectLst/>
                <a:ea typeface="Times New Roman" panose="02020603050405020304" pitchFamily="18" charset="0"/>
                <a:cs typeface="Arial" panose="020B0604020202020204" pitchFamily="34" charset="0"/>
              </a:rPr>
              <a:t>Zino</a:t>
            </a:r>
            <a:r>
              <a:rPr lang="en-US" sz="6400" kern="0" dirty="0">
                <a:solidFill>
                  <a:srgbClr val="1D1D1D"/>
                </a:solidFill>
                <a:effectLst/>
                <a:ea typeface="Times New Roman" panose="02020603050405020304" pitchFamily="18" charset="0"/>
                <a:cs typeface="Arial" panose="020B0604020202020204" pitchFamily="34" charset="0"/>
              </a:rPr>
              <a:t> </a:t>
            </a:r>
            <a:r>
              <a:rPr lang="en-US" sz="6400" kern="0" dirty="0" err="1">
                <a:solidFill>
                  <a:srgbClr val="1D1D1D"/>
                </a:solidFill>
                <a:effectLst/>
                <a:ea typeface="Times New Roman" panose="02020603050405020304" pitchFamily="18" charset="0"/>
                <a:cs typeface="Arial" panose="020B0604020202020204" pitchFamily="34" charset="0"/>
              </a:rPr>
              <a:t>Izourar</a:t>
            </a:r>
            <a:r>
              <a:rPr lang="en-US" sz="6400" kern="0" dirty="0">
                <a:solidFill>
                  <a:srgbClr val="1D1D1D"/>
                </a:solidFill>
                <a:ea typeface="Times New Roman" panose="02020603050405020304" pitchFamily="18" charset="0"/>
                <a:cs typeface="Arial" panose="020B0604020202020204" pitchFamily="34" charset="0"/>
              </a:rPr>
              <a:t>, </a:t>
            </a:r>
            <a:r>
              <a:rPr lang="en-US" sz="6400" kern="0" dirty="0">
                <a:solidFill>
                  <a:srgbClr val="1D1D1D"/>
                </a:solidFill>
                <a:effectLst/>
                <a:ea typeface="Times New Roman" panose="02020603050405020304" pitchFamily="18" charset="0"/>
                <a:cs typeface="Arial" panose="020B0604020202020204" pitchFamily="34" charset="0"/>
              </a:rPr>
              <a:t>Algiers, Algeria</a:t>
            </a:r>
            <a:br>
              <a:rPr lang="en-US" sz="6400" kern="0" dirty="0">
                <a:solidFill>
                  <a:srgbClr val="1D1D1D"/>
                </a:solidFill>
                <a:effectLst/>
                <a:ea typeface="Times New Roman" panose="02020603050405020304" pitchFamily="18" charset="0"/>
                <a:cs typeface="Arial" panose="020B0604020202020204" pitchFamily="34" charset="0"/>
              </a:rPr>
            </a:br>
            <a:r>
              <a:rPr lang="en-US" sz="6400" i="1" u="sng" kern="0" dirty="0">
                <a:solidFill>
                  <a:srgbClr val="1D1D1D"/>
                </a:solidFill>
                <a:effectLst/>
                <a:ea typeface="Times New Roman" panose="02020603050405020304" pitchFamily="18" charset="0"/>
                <a:cs typeface="Arial" panose="020B0604020202020204" pitchFamily="34" charset="0"/>
              </a:rPr>
              <a:t>COP-MOP Nagoya Protocol substitute for Algeria:</a:t>
            </a:r>
            <a:br>
              <a:rPr lang="en-US" sz="6400" kern="0" dirty="0">
                <a:solidFill>
                  <a:srgbClr val="1D1D1D"/>
                </a:solidFill>
                <a:effectLst/>
                <a:ea typeface="Times New Roman" panose="02020603050405020304" pitchFamily="18" charset="0"/>
                <a:cs typeface="Arial" panose="020B0604020202020204" pitchFamily="34" charset="0"/>
              </a:rPr>
            </a:br>
            <a:r>
              <a:rPr lang="en-US" sz="6400" i="1" kern="0" dirty="0">
                <a:solidFill>
                  <a:srgbClr val="1D1D1D"/>
                </a:solidFill>
                <a:effectLst/>
                <a:ea typeface="Times New Roman" panose="02020603050405020304" pitchFamily="18" charset="0"/>
                <a:cs typeface="Arial" panose="020B0604020202020204" pitchFamily="34" charset="0"/>
              </a:rPr>
              <a:t>Mr. </a:t>
            </a:r>
            <a:r>
              <a:rPr lang="en-US" sz="6400" i="1" kern="0" dirty="0" err="1">
                <a:solidFill>
                  <a:srgbClr val="1D1D1D"/>
                </a:solidFill>
                <a:effectLst/>
                <a:ea typeface="Times New Roman" panose="02020603050405020304" pitchFamily="18" charset="0"/>
                <a:cs typeface="Arial" panose="020B0604020202020204" pitchFamily="34" charset="0"/>
              </a:rPr>
              <a:t>Moustafa</a:t>
            </a:r>
            <a:r>
              <a:rPr lang="en-US" sz="6400" i="1" kern="0" dirty="0">
                <a:solidFill>
                  <a:srgbClr val="1D1D1D"/>
                </a:solidFill>
                <a:effectLst/>
                <a:ea typeface="Times New Roman" panose="02020603050405020304" pitchFamily="18" charset="0"/>
                <a:cs typeface="Arial" panose="020B0604020202020204" pitchFamily="34" charset="0"/>
              </a:rPr>
              <a:t> </a:t>
            </a:r>
            <a:r>
              <a:rPr lang="en-US" sz="6400" i="1" kern="0" dirty="0" err="1">
                <a:solidFill>
                  <a:srgbClr val="1D1D1D"/>
                </a:solidFill>
                <a:effectLst/>
                <a:ea typeface="Times New Roman" panose="02020603050405020304" pitchFamily="18" charset="0"/>
                <a:cs typeface="Arial" panose="020B0604020202020204" pitchFamily="34" charset="0"/>
              </a:rPr>
              <a:t>Fouda</a:t>
            </a:r>
            <a:r>
              <a:rPr lang="en-US" sz="6400" i="1" kern="0" dirty="0">
                <a:solidFill>
                  <a:srgbClr val="1D1D1D"/>
                </a:solidFill>
                <a:ea typeface="Times New Roman" panose="02020603050405020304" pitchFamily="18" charset="0"/>
                <a:cs typeface="Arial" panose="020B0604020202020204" pitchFamily="34" charset="0"/>
              </a:rPr>
              <a:t>, </a:t>
            </a:r>
            <a:r>
              <a:rPr lang="en-US" sz="6400" i="1" kern="0" dirty="0">
                <a:solidFill>
                  <a:srgbClr val="1D1D1D"/>
                </a:solidFill>
                <a:effectLst/>
                <a:ea typeface="Times New Roman" panose="02020603050405020304" pitchFamily="18" charset="0"/>
                <a:cs typeface="Arial" panose="020B0604020202020204" pitchFamily="34" charset="0"/>
              </a:rPr>
              <a:t>Cairo, Egypt</a:t>
            </a:r>
            <a:br>
              <a:rPr lang="en-US" sz="6400" kern="0" dirty="0">
                <a:solidFill>
                  <a:srgbClr val="1D1D1D"/>
                </a:solidFill>
                <a:effectLst/>
                <a:ea typeface="Times New Roman" panose="02020603050405020304" pitchFamily="18" charset="0"/>
                <a:cs typeface="Arial" panose="020B0604020202020204" pitchFamily="34" charset="0"/>
              </a:rPr>
            </a:br>
            <a:r>
              <a:rPr lang="en-US" sz="6400" i="1" kern="0" dirty="0">
                <a:solidFill>
                  <a:srgbClr val="1D1D1D"/>
                </a:solidFill>
                <a:effectLst/>
                <a:ea typeface="Times New Roman" panose="02020603050405020304" pitchFamily="18" charset="0"/>
                <a:cs typeface="Arial" panose="020B0604020202020204" pitchFamily="34" charset="0"/>
              </a:rPr>
              <a:t> </a:t>
            </a:r>
            <a:endParaRPr lang="en-US" sz="6400" kern="100" dirty="0">
              <a:effectLst/>
              <a:ea typeface="Aptos" panose="020B0004020202020204" pitchFamily="34" charset="0"/>
              <a:cs typeface="Arial" panose="020B0604020202020204" pitchFamily="34" charset="0"/>
            </a:endParaRPr>
          </a:p>
          <a:p>
            <a:pPr marL="0" marR="0" indent="0">
              <a:lnSpc>
                <a:spcPct val="120000"/>
              </a:lnSpc>
              <a:spcBef>
                <a:spcPts val="0"/>
              </a:spcBef>
              <a:spcAft>
                <a:spcPts val="800"/>
              </a:spcAft>
              <a:buNone/>
            </a:pPr>
            <a:r>
              <a:rPr lang="en-US" sz="6400" kern="0" dirty="0" err="1">
                <a:solidFill>
                  <a:srgbClr val="1D1D1D"/>
                </a:solidFill>
                <a:effectLst/>
                <a:ea typeface="Times New Roman" panose="02020603050405020304" pitchFamily="18" charset="0"/>
                <a:cs typeface="Segoe UI" panose="020B0502040204020203" pitchFamily="34" charset="0"/>
              </a:rPr>
              <a:t>Asia&amp;Pacific</a:t>
            </a:r>
            <a:r>
              <a:rPr lang="en-US" sz="6400" kern="0" dirty="0">
                <a:solidFill>
                  <a:srgbClr val="1D1D1D"/>
                </a:solidFill>
                <a:effectLst/>
                <a:ea typeface="Times New Roman" panose="02020603050405020304" pitchFamily="18" charset="0"/>
                <a:cs typeface="Segoe UI" panose="020B0502040204020203" pitchFamily="34" charset="0"/>
              </a:rPr>
              <a:t> </a:t>
            </a:r>
            <a:endParaRPr lang="en-US" sz="6400" kern="100" dirty="0">
              <a:ea typeface="Times New Roman" panose="02020603050405020304" pitchFamily="18" charset="0"/>
              <a:cs typeface="Arial" panose="020B0604020202020204" pitchFamily="34" charset="0"/>
            </a:endParaRPr>
          </a:p>
          <a:p>
            <a:pPr marL="0" marR="0" indent="0">
              <a:lnSpc>
                <a:spcPct val="120000"/>
              </a:lnSpc>
              <a:spcBef>
                <a:spcPts val="0"/>
              </a:spcBef>
              <a:spcAft>
                <a:spcPts val="800"/>
              </a:spcAft>
              <a:buNone/>
            </a:pPr>
            <a:r>
              <a:rPr lang="en-US" sz="6400" kern="0" dirty="0">
                <a:solidFill>
                  <a:srgbClr val="1D1D1D"/>
                </a:solidFill>
                <a:effectLst/>
                <a:ea typeface="Times New Roman" panose="02020603050405020304" pitchFamily="18" charset="0"/>
              </a:rPr>
              <a:t>Mr. </a:t>
            </a:r>
            <a:r>
              <a:rPr lang="en-US" sz="6400" kern="0" dirty="0" err="1">
                <a:solidFill>
                  <a:srgbClr val="1D1D1D"/>
                </a:solidFill>
                <a:effectLst/>
                <a:ea typeface="Times New Roman" panose="02020603050405020304" pitchFamily="18" charset="0"/>
              </a:rPr>
              <a:t>Krishneel</a:t>
            </a:r>
            <a:r>
              <a:rPr lang="en-US" sz="6400" kern="0" dirty="0">
                <a:solidFill>
                  <a:srgbClr val="1D1D1D"/>
                </a:solidFill>
                <a:effectLst/>
                <a:ea typeface="Times New Roman" panose="02020603050405020304" pitchFamily="18" charset="0"/>
              </a:rPr>
              <a:t> Nand</a:t>
            </a:r>
            <a:r>
              <a:rPr lang="en-US" sz="6400" kern="0" dirty="0">
                <a:solidFill>
                  <a:srgbClr val="1D1D1D"/>
                </a:solidFill>
                <a:ea typeface="Times New Roman" panose="02020603050405020304" pitchFamily="18" charset="0"/>
              </a:rPr>
              <a:t>, </a:t>
            </a:r>
            <a:r>
              <a:rPr lang="en-US" sz="6400" kern="0" dirty="0">
                <a:solidFill>
                  <a:srgbClr val="1D1D1D"/>
                </a:solidFill>
                <a:effectLst/>
                <a:ea typeface="Times New Roman" panose="02020603050405020304" pitchFamily="18" charset="0"/>
              </a:rPr>
              <a:t>Suva, Fiji</a:t>
            </a:r>
            <a:br>
              <a:rPr lang="en-US" sz="6400" kern="0" dirty="0">
                <a:solidFill>
                  <a:srgbClr val="1D1D1D"/>
                </a:solidFill>
                <a:effectLst/>
                <a:ea typeface="Times New Roman" panose="02020603050405020304" pitchFamily="18" charset="0"/>
              </a:rPr>
            </a:br>
            <a:r>
              <a:rPr lang="en-US" sz="6400" kern="0" dirty="0">
                <a:solidFill>
                  <a:srgbClr val="1D1D1D"/>
                </a:solidFill>
                <a:effectLst/>
                <a:ea typeface="Times New Roman" panose="02020603050405020304" pitchFamily="18" charset="0"/>
              </a:rPr>
              <a:t>Ms. </a:t>
            </a:r>
            <a:r>
              <a:rPr lang="en-US" sz="6400" kern="0" dirty="0" err="1">
                <a:solidFill>
                  <a:srgbClr val="1D1D1D"/>
                </a:solidFill>
                <a:effectLst/>
                <a:ea typeface="Times New Roman" panose="02020603050405020304" pitchFamily="18" charset="0"/>
              </a:rPr>
              <a:t>Somaly</a:t>
            </a:r>
            <a:r>
              <a:rPr lang="en-US" sz="6400" kern="0" dirty="0">
                <a:solidFill>
                  <a:srgbClr val="1D1D1D"/>
                </a:solidFill>
                <a:effectLst/>
                <a:ea typeface="Times New Roman" panose="02020603050405020304" pitchFamily="18" charset="0"/>
              </a:rPr>
              <a:t> Chan</a:t>
            </a:r>
            <a:r>
              <a:rPr lang="en-US" sz="6400" kern="0" dirty="0">
                <a:solidFill>
                  <a:srgbClr val="1D1D1D"/>
                </a:solidFill>
                <a:ea typeface="Times New Roman" panose="02020603050405020304" pitchFamily="18" charset="0"/>
              </a:rPr>
              <a:t>, </a:t>
            </a:r>
            <a:r>
              <a:rPr lang="en-US" sz="6400" kern="0" dirty="0">
                <a:solidFill>
                  <a:srgbClr val="1D1D1D"/>
                </a:solidFill>
                <a:effectLst/>
                <a:ea typeface="Times New Roman" panose="02020603050405020304" pitchFamily="18" charset="0"/>
              </a:rPr>
              <a:t>Phnom Penh, Cambodia</a:t>
            </a:r>
            <a:br>
              <a:rPr lang="en-US" sz="6400" kern="0" dirty="0">
                <a:solidFill>
                  <a:srgbClr val="1D1D1D"/>
                </a:solidFill>
                <a:effectLst/>
                <a:ea typeface="Times New Roman" panose="02020603050405020304" pitchFamily="18" charset="0"/>
              </a:rPr>
            </a:br>
            <a:r>
              <a:rPr lang="en-US" sz="6400" kern="0" dirty="0">
                <a:solidFill>
                  <a:srgbClr val="1D1D1D"/>
                </a:solidFill>
                <a:effectLst/>
                <a:ea typeface="Times New Roman" panose="02020603050405020304" pitchFamily="18" charset="0"/>
              </a:rPr>
              <a:t> </a:t>
            </a:r>
            <a:br>
              <a:rPr lang="en-US" sz="6400" kern="0" dirty="0">
                <a:solidFill>
                  <a:srgbClr val="1D1D1D"/>
                </a:solidFill>
                <a:effectLst/>
                <a:ea typeface="Times New Roman" panose="02020603050405020304" pitchFamily="18" charset="0"/>
              </a:rPr>
            </a:br>
            <a:r>
              <a:rPr lang="en-US" sz="6400" kern="0" dirty="0">
                <a:solidFill>
                  <a:srgbClr val="1D1D1D"/>
                </a:solidFill>
                <a:ea typeface="Times New Roman" panose="02020603050405020304" pitchFamily="18" charset="0"/>
                <a:cs typeface="Segoe UI" panose="020B0502040204020203" pitchFamily="34" charset="0"/>
              </a:rPr>
              <a:t>CEE</a:t>
            </a:r>
            <a:endParaRPr lang="en-US" sz="6400" kern="100" dirty="0">
              <a:ea typeface="Times New Roman" panose="02020603050405020304" pitchFamily="18" charset="0"/>
              <a:cs typeface="Arial" panose="020B0604020202020204" pitchFamily="34" charset="0"/>
            </a:endParaRPr>
          </a:p>
          <a:p>
            <a:pPr marL="0" marR="0" indent="0">
              <a:lnSpc>
                <a:spcPct val="120000"/>
              </a:lnSpc>
              <a:spcBef>
                <a:spcPts val="0"/>
              </a:spcBef>
              <a:spcAft>
                <a:spcPts val="800"/>
              </a:spcAft>
              <a:buNone/>
            </a:pPr>
            <a:r>
              <a:rPr lang="en-US" sz="6400" kern="0" dirty="0">
                <a:solidFill>
                  <a:srgbClr val="1D1D1D"/>
                </a:solidFill>
                <a:ea typeface="Times New Roman" panose="02020603050405020304" pitchFamily="18" charset="0"/>
                <a:cs typeface="Arial" panose="020B0604020202020204" pitchFamily="34" charset="0"/>
              </a:rPr>
              <a:t>Ms. </a:t>
            </a:r>
            <a:r>
              <a:rPr lang="en-US" sz="6400" kern="0" dirty="0" err="1">
                <a:solidFill>
                  <a:srgbClr val="1D1D1D"/>
                </a:solidFill>
                <a:ea typeface="Times New Roman" panose="02020603050405020304" pitchFamily="18" charset="0"/>
                <a:cs typeface="Arial" panose="020B0604020202020204" pitchFamily="34" charset="0"/>
              </a:rPr>
              <a:t>Teona</a:t>
            </a:r>
            <a:r>
              <a:rPr lang="en-US" sz="6400" kern="0" dirty="0">
                <a:solidFill>
                  <a:srgbClr val="1D1D1D"/>
                </a:solidFill>
                <a:ea typeface="Times New Roman" panose="02020603050405020304" pitchFamily="18" charset="0"/>
                <a:cs typeface="Arial" panose="020B0604020202020204" pitchFamily="34" charset="0"/>
              </a:rPr>
              <a:t> </a:t>
            </a:r>
            <a:r>
              <a:rPr lang="en-US" sz="6400" kern="0" dirty="0" err="1">
                <a:solidFill>
                  <a:srgbClr val="1D1D1D"/>
                </a:solidFill>
                <a:ea typeface="Times New Roman" panose="02020603050405020304" pitchFamily="18" charset="0"/>
                <a:cs typeface="Arial" panose="020B0604020202020204" pitchFamily="34" charset="0"/>
              </a:rPr>
              <a:t>Karchava</a:t>
            </a:r>
            <a:r>
              <a:rPr lang="en-US" sz="6400" kern="0" dirty="0">
                <a:solidFill>
                  <a:srgbClr val="1D1D1D"/>
                </a:solidFill>
                <a:ea typeface="Times New Roman" panose="02020603050405020304" pitchFamily="18" charset="0"/>
                <a:cs typeface="Arial" panose="020B0604020202020204" pitchFamily="34" charset="0"/>
              </a:rPr>
              <a:t>, Tbilisi, Georgia</a:t>
            </a:r>
            <a:endParaRPr lang="en-US" sz="6400" kern="100" dirty="0">
              <a:ea typeface="Times New Roman" panose="02020603050405020304" pitchFamily="18" charset="0"/>
              <a:cs typeface="Arial" panose="020B0604020202020204" pitchFamily="34" charset="0"/>
            </a:endParaRPr>
          </a:p>
          <a:p>
            <a:pPr marL="0" marR="0" indent="0">
              <a:lnSpc>
                <a:spcPct val="120000"/>
              </a:lnSpc>
              <a:spcBef>
                <a:spcPts val="0"/>
              </a:spcBef>
              <a:spcAft>
                <a:spcPts val="800"/>
              </a:spcAft>
              <a:buNone/>
            </a:pPr>
            <a:r>
              <a:rPr lang="en-US" sz="6400" i="1" u="sng" kern="0" dirty="0">
                <a:solidFill>
                  <a:srgbClr val="1D1D1D"/>
                </a:solidFill>
                <a:ea typeface="Times New Roman" panose="02020603050405020304" pitchFamily="18" charset="0"/>
                <a:cs typeface="Arial" panose="020B0604020202020204" pitchFamily="34" charset="0"/>
              </a:rPr>
              <a:t>COP-MOP Nagoya Protocol substitute for Georgia:</a:t>
            </a:r>
            <a:br>
              <a:rPr lang="en-US" sz="6400" kern="0" dirty="0">
                <a:solidFill>
                  <a:srgbClr val="1D1D1D"/>
                </a:solidFill>
                <a:ea typeface="Times New Roman" panose="02020603050405020304" pitchFamily="18" charset="0"/>
                <a:cs typeface="Arial" panose="020B0604020202020204" pitchFamily="34" charset="0"/>
              </a:rPr>
            </a:br>
            <a:r>
              <a:rPr lang="en-US" sz="6400" i="1" kern="0" dirty="0">
                <a:solidFill>
                  <a:srgbClr val="1D1D1D"/>
                </a:solidFill>
                <a:ea typeface="Times New Roman" panose="02020603050405020304" pitchFamily="18" charset="0"/>
                <a:cs typeface="Arial" panose="020B0604020202020204" pitchFamily="34" charset="0"/>
              </a:rPr>
              <a:t>Mr. Sino </a:t>
            </a:r>
            <a:r>
              <a:rPr lang="en-US" sz="6400" i="1" kern="0" dirty="0" err="1">
                <a:solidFill>
                  <a:srgbClr val="1D1D1D"/>
                </a:solidFill>
                <a:ea typeface="Times New Roman" panose="02020603050405020304" pitchFamily="18" charset="0"/>
                <a:cs typeface="Arial" panose="020B0604020202020204" pitchFamily="34" charset="0"/>
              </a:rPr>
              <a:t>Tohirzoda</a:t>
            </a:r>
            <a:r>
              <a:rPr lang="en-US" sz="6400" i="1" kern="0" dirty="0">
                <a:solidFill>
                  <a:srgbClr val="1D1D1D"/>
                </a:solidFill>
                <a:ea typeface="Times New Roman" panose="02020603050405020304" pitchFamily="18" charset="0"/>
                <a:cs typeface="Arial" panose="020B0604020202020204" pitchFamily="34" charset="0"/>
              </a:rPr>
              <a:t>, Dushanbe, Tajikistan</a:t>
            </a:r>
            <a:br>
              <a:rPr lang="en-US" sz="6400" kern="0" dirty="0">
                <a:solidFill>
                  <a:srgbClr val="1D1D1D"/>
                </a:solidFill>
                <a:ea typeface="Times New Roman" panose="02020603050405020304" pitchFamily="18" charset="0"/>
                <a:cs typeface="Arial" panose="020B0604020202020204" pitchFamily="34" charset="0"/>
              </a:rPr>
            </a:br>
            <a:r>
              <a:rPr lang="en-US" sz="6400" kern="0" dirty="0">
                <a:solidFill>
                  <a:srgbClr val="1D1D1D"/>
                </a:solidFill>
                <a:ea typeface="Times New Roman" panose="02020603050405020304" pitchFamily="18" charset="0"/>
                <a:cs typeface="Arial" panose="020B0604020202020204" pitchFamily="34" charset="0"/>
              </a:rPr>
              <a:t>Ms. Angela Lozan,  Chisinau, Republic of Moldova</a:t>
            </a:r>
            <a:br>
              <a:rPr lang="en-US" sz="6400" kern="0" dirty="0">
                <a:solidFill>
                  <a:srgbClr val="1D1D1D"/>
                </a:solidFill>
                <a:ea typeface="Times New Roman" panose="02020603050405020304" pitchFamily="18" charset="0"/>
                <a:cs typeface="Arial" panose="020B0604020202020204" pitchFamily="34" charset="0"/>
              </a:rPr>
            </a:br>
            <a:r>
              <a:rPr lang="en-US" sz="4000" kern="0" dirty="0">
                <a:solidFill>
                  <a:srgbClr val="1D1D1D"/>
                </a:solidFill>
                <a:ea typeface="Times New Roman" panose="02020603050405020304" pitchFamily="18" charset="0"/>
                <a:cs typeface="Arial" panose="020B0604020202020204" pitchFamily="34" charset="0"/>
              </a:rPr>
              <a:t> </a:t>
            </a:r>
            <a:endParaRPr lang="en-US" sz="4000" kern="100" dirty="0">
              <a:ea typeface="Aptos" panose="020B0004020202020204" pitchFamily="34" charset="0"/>
              <a:cs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id="{95E2101F-C414-56AD-13C4-2910A0D76FBE}"/>
              </a:ext>
            </a:extLst>
          </p:cNvPr>
          <p:cNvSpPr>
            <a:spLocks noGrp="1"/>
          </p:cNvSpPr>
          <p:nvPr>
            <p:ph sz="half" idx="2"/>
          </p:nvPr>
        </p:nvSpPr>
        <p:spPr/>
        <p:txBody>
          <a:bodyPr>
            <a:noAutofit/>
          </a:bodyPr>
          <a:lstStyle/>
          <a:p>
            <a:pPr marL="0" marR="0" indent="0">
              <a:lnSpc>
                <a:spcPct val="115000"/>
              </a:lnSpc>
              <a:spcBef>
                <a:spcPts val="0"/>
              </a:spcBef>
              <a:spcAft>
                <a:spcPts val="800"/>
              </a:spcAft>
              <a:buNone/>
            </a:pPr>
            <a:r>
              <a:rPr lang="en-US" sz="1600" kern="0" dirty="0">
                <a:solidFill>
                  <a:srgbClr val="1D1D1D"/>
                </a:solidFill>
                <a:effectLst/>
                <a:ea typeface="Times New Roman" panose="02020603050405020304" pitchFamily="18" charset="0"/>
                <a:cs typeface="Segoe UI" panose="020B0502040204020203" pitchFamily="34" charset="0"/>
              </a:rPr>
              <a:t>GRULAG</a:t>
            </a:r>
            <a:endParaRPr lang="en-US" sz="1600" kern="100" dirty="0">
              <a:effectLst/>
              <a:ea typeface="Aptos" panose="020B0004020202020204" pitchFamily="34" charset="0"/>
              <a:cs typeface="Arial" panose="020B0604020202020204" pitchFamily="34" charset="0"/>
            </a:endParaRPr>
          </a:p>
          <a:p>
            <a:pPr marL="0" marR="0" indent="0">
              <a:lnSpc>
                <a:spcPct val="115000"/>
              </a:lnSpc>
              <a:spcBef>
                <a:spcPts val="0"/>
              </a:spcBef>
              <a:spcAft>
                <a:spcPts val="0"/>
              </a:spcAft>
              <a:buNone/>
            </a:pPr>
            <a:r>
              <a:rPr lang="en-US" sz="1600" kern="0" dirty="0">
                <a:solidFill>
                  <a:srgbClr val="1D1D1D"/>
                </a:solidFill>
                <a:effectLst/>
                <a:ea typeface="Times New Roman" panose="02020603050405020304" pitchFamily="18" charset="0"/>
                <a:cs typeface="Arial" panose="020B0604020202020204" pitchFamily="34" charset="0"/>
              </a:rPr>
              <a:t>Ms. Gillian Guthrie</a:t>
            </a:r>
            <a:r>
              <a:rPr lang="en-US" sz="1600" kern="0" dirty="0">
                <a:solidFill>
                  <a:srgbClr val="1D1D1D"/>
                </a:solidFill>
                <a:ea typeface="Times New Roman" panose="02020603050405020304" pitchFamily="18" charset="0"/>
                <a:cs typeface="Arial" panose="020B0604020202020204" pitchFamily="34" charset="0"/>
              </a:rPr>
              <a:t>, </a:t>
            </a:r>
            <a:r>
              <a:rPr lang="en-US" sz="1600" kern="0" dirty="0">
                <a:solidFill>
                  <a:srgbClr val="1D1D1D"/>
                </a:solidFill>
                <a:effectLst/>
                <a:ea typeface="Times New Roman" panose="02020603050405020304" pitchFamily="18" charset="0"/>
                <a:cs typeface="Arial" panose="020B0604020202020204" pitchFamily="34" charset="0"/>
              </a:rPr>
              <a:t>Kingston , Jamaica</a:t>
            </a:r>
            <a:endParaRPr lang="en-US" sz="1600" kern="100" dirty="0">
              <a:effectLst/>
              <a:ea typeface="Aptos" panose="020B0004020202020204" pitchFamily="34" charset="0"/>
              <a:cs typeface="Arial" panose="020B0604020202020204" pitchFamily="34" charset="0"/>
            </a:endParaRPr>
          </a:p>
          <a:p>
            <a:pPr marL="0" marR="0" indent="0">
              <a:lnSpc>
                <a:spcPct val="115000"/>
              </a:lnSpc>
              <a:spcBef>
                <a:spcPts val="0"/>
              </a:spcBef>
              <a:spcAft>
                <a:spcPts val="0"/>
              </a:spcAft>
              <a:buNone/>
            </a:pPr>
            <a:r>
              <a:rPr lang="en-US" sz="1600" i="1" u="sng" kern="0" dirty="0">
                <a:solidFill>
                  <a:srgbClr val="1D1D1D"/>
                </a:solidFill>
                <a:effectLst/>
                <a:ea typeface="Times New Roman" panose="02020603050405020304" pitchFamily="18" charset="0"/>
                <a:cs typeface="Arial" panose="020B0604020202020204" pitchFamily="34" charset="0"/>
              </a:rPr>
              <a:t>COP-MOP Nagoya Protocol substitute for Jamaica:</a:t>
            </a:r>
            <a:br>
              <a:rPr lang="en-US" sz="1600" kern="0" dirty="0">
                <a:solidFill>
                  <a:srgbClr val="1D1D1D"/>
                </a:solidFill>
                <a:effectLst/>
                <a:ea typeface="Times New Roman" panose="02020603050405020304" pitchFamily="18" charset="0"/>
                <a:cs typeface="Arial" panose="020B0604020202020204" pitchFamily="34" charset="0"/>
              </a:rPr>
            </a:br>
            <a:r>
              <a:rPr lang="en-US" sz="1600" i="1" kern="0" dirty="0">
                <a:solidFill>
                  <a:srgbClr val="1D1D1D"/>
                </a:solidFill>
                <a:effectLst/>
                <a:ea typeface="Times New Roman" panose="02020603050405020304" pitchFamily="18" charset="0"/>
                <a:cs typeface="Arial" panose="020B0604020202020204" pitchFamily="34" charset="0"/>
              </a:rPr>
              <a:t>Mr. Jesus Guerra Bell</a:t>
            </a:r>
            <a:r>
              <a:rPr lang="en-US" sz="1600" i="1" kern="0" dirty="0">
                <a:solidFill>
                  <a:srgbClr val="1D1D1D"/>
                </a:solidFill>
                <a:ea typeface="Times New Roman" panose="02020603050405020304" pitchFamily="18" charset="0"/>
                <a:cs typeface="Arial" panose="020B0604020202020204" pitchFamily="34" charset="0"/>
              </a:rPr>
              <a:t>, </a:t>
            </a:r>
            <a:r>
              <a:rPr lang="en-US" sz="1600" i="1" kern="0" dirty="0">
                <a:solidFill>
                  <a:srgbClr val="1D1D1D"/>
                </a:solidFill>
                <a:effectLst/>
                <a:ea typeface="Times New Roman" panose="02020603050405020304" pitchFamily="18" charset="0"/>
                <a:cs typeface="Arial" panose="020B0604020202020204" pitchFamily="34" charset="0"/>
              </a:rPr>
              <a:t>Havana, Cuba</a:t>
            </a:r>
            <a:br>
              <a:rPr lang="en-US" sz="1600" kern="0" dirty="0">
                <a:solidFill>
                  <a:srgbClr val="1D1D1D"/>
                </a:solidFill>
                <a:effectLst/>
                <a:ea typeface="Times New Roman" panose="02020603050405020304" pitchFamily="18" charset="0"/>
                <a:cs typeface="Arial" panose="020B0604020202020204" pitchFamily="34" charset="0"/>
              </a:rPr>
            </a:br>
            <a:r>
              <a:rPr lang="en-US" sz="1600" kern="0" dirty="0">
                <a:solidFill>
                  <a:srgbClr val="1D1D1D"/>
                </a:solidFill>
                <a:effectLst/>
                <a:ea typeface="Times New Roman" panose="02020603050405020304" pitchFamily="18" charset="0"/>
                <a:cs typeface="Arial" panose="020B0604020202020204" pitchFamily="34" charset="0"/>
              </a:rPr>
              <a:t>Ms. Maria Teresa Becerra Ramirez</a:t>
            </a:r>
            <a:r>
              <a:rPr lang="en-US" sz="1600" kern="0" dirty="0">
                <a:solidFill>
                  <a:srgbClr val="1D1D1D"/>
                </a:solidFill>
                <a:ea typeface="Times New Roman" panose="02020603050405020304" pitchFamily="18" charset="0"/>
                <a:cs typeface="Arial" panose="020B0604020202020204" pitchFamily="34" charset="0"/>
              </a:rPr>
              <a:t>, </a:t>
            </a:r>
            <a:r>
              <a:rPr lang="en-US" sz="1600" kern="0" dirty="0">
                <a:solidFill>
                  <a:srgbClr val="1D1D1D"/>
                </a:solidFill>
                <a:effectLst/>
                <a:ea typeface="Times New Roman" panose="02020603050405020304" pitchFamily="18" charset="0"/>
                <a:cs typeface="Arial" panose="020B0604020202020204" pitchFamily="34" charset="0"/>
              </a:rPr>
              <a:t>Bogota, Colombia</a:t>
            </a:r>
            <a:br>
              <a:rPr lang="en-US" sz="1600" kern="0" dirty="0">
                <a:solidFill>
                  <a:srgbClr val="1D1D1D"/>
                </a:solidFill>
                <a:effectLst/>
                <a:ea typeface="Times New Roman" panose="02020603050405020304" pitchFamily="18" charset="0"/>
                <a:cs typeface="Arial" panose="020B0604020202020204" pitchFamily="34" charset="0"/>
              </a:rPr>
            </a:br>
            <a:r>
              <a:rPr lang="en-US" sz="1600" i="1" u="sng" kern="0" dirty="0">
                <a:solidFill>
                  <a:srgbClr val="1D1D1D"/>
                </a:solidFill>
                <a:effectLst/>
                <a:ea typeface="Times New Roman" panose="02020603050405020304" pitchFamily="18" charset="0"/>
                <a:cs typeface="Arial" panose="020B0604020202020204" pitchFamily="34" charset="0"/>
              </a:rPr>
              <a:t>COP-MOP Nagoya Protocol substitute for Colombia:</a:t>
            </a:r>
            <a:br>
              <a:rPr lang="en-US" sz="1600" kern="0" dirty="0">
                <a:solidFill>
                  <a:srgbClr val="1D1D1D"/>
                </a:solidFill>
                <a:effectLst/>
                <a:ea typeface="Times New Roman" panose="02020603050405020304" pitchFamily="18" charset="0"/>
                <a:cs typeface="Arial" panose="020B0604020202020204" pitchFamily="34" charset="0"/>
              </a:rPr>
            </a:br>
            <a:r>
              <a:rPr lang="en-US" sz="1600" i="1" kern="0" dirty="0">
                <a:solidFill>
                  <a:srgbClr val="1D1D1D"/>
                </a:solidFill>
                <a:effectLst/>
                <a:ea typeface="Times New Roman" panose="02020603050405020304" pitchFamily="18" charset="0"/>
                <a:cs typeface="Arial" panose="020B0604020202020204" pitchFamily="34" charset="0"/>
              </a:rPr>
              <a:t>Ms. Corina </a:t>
            </a:r>
            <a:r>
              <a:rPr lang="en-US" sz="1600" i="1" kern="0" dirty="0" err="1">
                <a:solidFill>
                  <a:srgbClr val="1D1D1D"/>
                </a:solidFill>
                <a:effectLst/>
                <a:ea typeface="Times New Roman" panose="02020603050405020304" pitchFamily="18" charset="0"/>
                <a:cs typeface="Arial" panose="020B0604020202020204" pitchFamily="34" charset="0"/>
              </a:rPr>
              <a:t>Sarli</a:t>
            </a:r>
            <a:r>
              <a:rPr lang="en-US" sz="1600" i="1" kern="0" dirty="0">
                <a:solidFill>
                  <a:srgbClr val="1D1D1D"/>
                </a:solidFill>
                <a:ea typeface="Times New Roman" panose="02020603050405020304" pitchFamily="18" charset="0"/>
                <a:cs typeface="Arial" panose="020B0604020202020204" pitchFamily="34" charset="0"/>
              </a:rPr>
              <a:t>, </a:t>
            </a:r>
            <a:r>
              <a:rPr lang="en-US" sz="1600" i="1" kern="0" dirty="0">
                <a:solidFill>
                  <a:srgbClr val="1D1D1D"/>
                </a:solidFill>
                <a:effectLst/>
                <a:ea typeface="Times New Roman" panose="02020603050405020304" pitchFamily="18" charset="0"/>
                <a:cs typeface="Arial" panose="020B0604020202020204" pitchFamily="34" charset="0"/>
              </a:rPr>
              <a:t>Buenos Aires, Argentina</a:t>
            </a:r>
            <a:br>
              <a:rPr lang="en-US" sz="1600" kern="0" dirty="0">
                <a:solidFill>
                  <a:srgbClr val="1D1D1D"/>
                </a:solidFill>
                <a:effectLst/>
                <a:ea typeface="Times New Roman" panose="02020603050405020304" pitchFamily="18" charset="0"/>
                <a:cs typeface="Arial" panose="020B0604020202020204" pitchFamily="34" charset="0"/>
              </a:rPr>
            </a:br>
            <a:r>
              <a:rPr lang="en-US" sz="1600" i="1" kern="0" dirty="0">
                <a:solidFill>
                  <a:srgbClr val="1D1D1D"/>
                </a:solidFill>
                <a:effectLst/>
                <a:ea typeface="Times New Roman" panose="02020603050405020304" pitchFamily="18" charset="0"/>
                <a:cs typeface="Arial" panose="020B0604020202020204" pitchFamily="34" charset="0"/>
              </a:rPr>
              <a:t> </a:t>
            </a:r>
            <a:endParaRPr lang="en-US" sz="1600" kern="100" dirty="0">
              <a:effectLst/>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r>
              <a:rPr lang="en-US" sz="1600" kern="0" dirty="0">
                <a:solidFill>
                  <a:srgbClr val="1D1D1D"/>
                </a:solidFill>
                <a:effectLst/>
                <a:ea typeface="Times New Roman" panose="02020603050405020304" pitchFamily="18" charset="0"/>
                <a:cs typeface="Segoe UI" panose="020B0502040204020203" pitchFamily="34" charset="0"/>
              </a:rPr>
              <a:t>WEOG</a:t>
            </a:r>
            <a:endParaRPr lang="en-US" sz="1600" kern="100" dirty="0">
              <a:ea typeface="Times New Roman" panose="02020603050405020304" pitchFamily="18" charset="0"/>
              <a:cs typeface="Arial" panose="020B0604020202020204" pitchFamily="34" charset="0"/>
            </a:endParaRPr>
          </a:p>
          <a:p>
            <a:pPr marL="0" marR="0" indent="0">
              <a:lnSpc>
                <a:spcPct val="115000"/>
              </a:lnSpc>
              <a:spcBef>
                <a:spcPts val="0"/>
              </a:spcBef>
              <a:spcAft>
                <a:spcPts val="800"/>
              </a:spcAft>
              <a:buNone/>
            </a:pPr>
            <a:r>
              <a:rPr lang="fr-FR" sz="1600" kern="0" dirty="0">
                <a:solidFill>
                  <a:srgbClr val="1D1D1D"/>
                </a:solidFill>
                <a:effectLst/>
                <a:ea typeface="Times New Roman" panose="02020603050405020304" pitchFamily="18" charset="0"/>
              </a:rPr>
              <a:t>Mr. </a:t>
            </a:r>
            <a:r>
              <a:rPr lang="fr-FR" sz="1600" kern="0" dirty="0" err="1">
                <a:solidFill>
                  <a:srgbClr val="1D1D1D"/>
                </a:solidFill>
                <a:effectLst/>
                <a:ea typeface="Times New Roman" panose="02020603050405020304" pitchFamily="18" charset="0"/>
              </a:rPr>
              <a:t>Eric</a:t>
            </a:r>
            <a:r>
              <a:rPr lang="fr-FR" sz="1600" kern="0" dirty="0">
                <a:solidFill>
                  <a:srgbClr val="1D1D1D"/>
                </a:solidFill>
                <a:effectLst/>
                <a:ea typeface="Times New Roman" panose="02020603050405020304" pitchFamily="18" charset="0"/>
              </a:rPr>
              <a:t> </a:t>
            </a:r>
            <a:r>
              <a:rPr lang="fr-FR" sz="1600" kern="0" dirty="0" err="1">
                <a:solidFill>
                  <a:srgbClr val="1D1D1D"/>
                </a:solidFill>
                <a:effectLst/>
                <a:ea typeface="Times New Roman" panose="02020603050405020304" pitchFamily="18" charset="0"/>
              </a:rPr>
              <a:t>Schauls</a:t>
            </a:r>
            <a:r>
              <a:rPr lang="fr-FR" sz="1600" kern="0" dirty="0">
                <a:solidFill>
                  <a:srgbClr val="1D1D1D"/>
                </a:solidFill>
                <a:ea typeface="Times New Roman" panose="02020603050405020304" pitchFamily="18" charset="0"/>
              </a:rPr>
              <a:t>, </a:t>
            </a:r>
            <a:r>
              <a:rPr lang="fr-FR" sz="1600" kern="0" dirty="0">
                <a:solidFill>
                  <a:srgbClr val="1D1D1D"/>
                </a:solidFill>
                <a:effectLst/>
                <a:ea typeface="Times New Roman" panose="02020603050405020304" pitchFamily="18" charset="0"/>
              </a:rPr>
              <a:t>Luxembourg, Luxembourg</a:t>
            </a:r>
            <a:br>
              <a:rPr lang="fr-FR" sz="1600" kern="0" dirty="0">
                <a:solidFill>
                  <a:srgbClr val="1D1D1D"/>
                </a:solidFill>
                <a:effectLst/>
                <a:ea typeface="Times New Roman" panose="02020603050405020304" pitchFamily="18" charset="0"/>
              </a:rPr>
            </a:br>
            <a:r>
              <a:rPr lang="fr-FR" sz="1600" kern="0" dirty="0">
                <a:solidFill>
                  <a:srgbClr val="1D1D1D"/>
                </a:solidFill>
                <a:effectLst/>
                <a:ea typeface="Times New Roman" panose="02020603050405020304" pitchFamily="18" charset="0"/>
              </a:rPr>
              <a:t>Mr. Norbert </a:t>
            </a:r>
            <a:r>
              <a:rPr lang="fr-FR" sz="1600" kern="0" dirty="0" err="1">
                <a:solidFill>
                  <a:srgbClr val="1D1D1D"/>
                </a:solidFill>
                <a:effectLst/>
                <a:ea typeface="Times New Roman" panose="02020603050405020304" pitchFamily="18" charset="0"/>
              </a:rPr>
              <a:t>Bärlocher</a:t>
            </a:r>
            <a:r>
              <a:rPr lang="fr-FR" sz="1600" kern="0" dirty="0">
                <a:solidFill>
                  <a:srgbClr val="1D1D1D"/>
                </a:solidFill>
                <a:ea typeface="Times New Roman" panose="02020603050405020304" pitchFamily="18" charset="0"/>
              </a:rPr>
              <a:t>, </a:t>
            </a:r>
            <a:r>
              <a:rPr lang="fr-FR" sz="1600" kern="0" dirty="0">
                <a:solidFill>
                  <a:srgbClr val="1D1D1D"/>
                </a:solidFill>
                <a:effectLst/>
                <a:ea typeface="Times New Roman" panose="02020603050405020304" pitchFamily="18" charset="0"/>
              </a:rPr>
              <a:t>Berne, </a:t>
            </a:r>
            <a:r>
              <a:rPr lang="fr-FR" sz="1600" kern="0" dirty="0" err="1">
                <a:solidFill>
                  <a:srgbClr val="1D1D1D"/>
                </a:solidFill>
                <a:effectLst/>
                <a:ea typeface="Times New Roman" panose="02020603050405020304" pitchFamily="18" charset="0"/>
              </a:rPr>
              <a:t>Switzerland</a:t>
            </a:r>
            <a:br>
              <a:rPr lang="fr-FR" sz="1600" kern="0" dirty="0">
                <a:solidFill>
                  <a:srgbClr val="1D1D1D"/>
                </a:solidFill>
                <a:effectLst/>
                <a:ea typeface="Times New Roman" panose="02020603050405020304" pitchFamily="18" charset="0"/>
              </a:rPr>
            </a:br>
            <a:r>
              <a:rPr lang="en-US" sz="1600" kern="0" spc="30" dirty="0">
                <a:solidFill>
                  <a:srgbClr val="009B48"/>
                </a:solidFill>
                <a:effectLst/>
                <a:ea typeface="Times New Roman" panose="02020603050405020304" pitchFamily="18" charset="0"/>
                <a:cs typeface="Segoe UI" panose="020B0502040204020203" pitchFamily="34" charset="0"/>
              </a:rPr>
              <a:t>EX-OFFICIO: </a:t>
            </a:r>
            <a:r>
              <a:rPr lang="en-US" sz="1600" kern="0" dirty="0">
                <a:solidFill>
                  <a:srgbClr val="1D1D1D"/>
                </a:solidFill>
                <a:effectLst/>
                <a:ea typeface="Times New Roman" panose="02020603050405020304" pitchFamily="18" charset="0"/>
              </a:rPr>
              <a:t>SBSTTA Chair</a:t>
            </a:r>
            <a:r>
              <a:rPr lang="en-US" sz="1600" kern="0" dirty="0">
                <a:solidFill>
                  <a:srgbClr val="1D1D1D"/>
                </a:solidFill>
                <a:ea typeface="Times New Roman" panose="02020603050405020304" pitchFamily="18" charset="0"/>
              </a:rPr>
              <a:t> - </a:t>
            </a:r>
            <a:r>
              <a:rPr lang="en-US" sz="1600" kern="0" dirty="0">
                <a:solidFill>
                  <a:srgbClr val="1D1D1D"/>
                </a:solidFill>
                <a:effectLst/>
                <a:ea typeface="Times New Roman" panose="02020603050405020304" pitchFamily="18" charset="0"/>
              </a:rPr>
              <a:t>Ms. </a:t>
            </a:r>
            <a:r>
              <a:rPr lang="en-US" sz="1600" kern="0" dirty="0" err="1">
                <a:solidFill>
                  <a:srgbClr val="1D1D1D"/>
                </a:solidFill>
                <a:effectLst/>
                <a:ea typeface="Times New Roman" panose="02020603050405020304" pitchFamily="18" charset="0"/>
              </a:rPr>
              <a:t>Senka</a:t>
            </a:r>
            <a:r>
              <a:rPr lang="en-US" sz="1600" kern="0" dirty="0">
                <a:solidFill>
                  <a:srgbClr val="1D1D1D"/>
                </a:solidFill>
                <a:effectLst/>
                <a:ea typeface="Times New Roman" panose="02020603050405020304" pitchFamily="18" charset="0"/>
              </a:rPr>
              <a:t> </a:t>
            </a:r>
            <a:r>
              <a:rPr lang="en-US" sz="1600" kern="0" dirty="0" err="1">
                <a:solidFill>
                  <a:srgbClr val="1D1D1D"/>
                </a:solidFill>
                <a:effectLst/>
                <a:ea typeface="Times New Roman" panose="02020603050405020304" pitchFamily="18" charset="0"/>
              </a:rPr>
              <a:t>Barudanovic</a:t>
            </a:r>
            <a:r>
              <a:rPr lang="en-US" sz="1600" kern="0" dirty="0">
                <a:solidFill>
                  <a:srgbClr val="1D1D1D"/>
                </a:solidFill>
                <a:ea typeface="Times New Roman" panose="02020603050405020304" pitchFamily="18" charset="0"/>
              </a:rPr>
              <a:t>, </a:t>
            </a:r>
            <a:r>
              <a:rPr lang="en-US" sz="1600" kern="0" dirty="0">
                <a:solidFill>
                  <a:srgbClr val="1D1D1D"/>
                </a:solidFill>
                <a:effectLst/>
                <a:ea typeface="Times New Roman" panose="02020603050405020304" pitchFamily="18" charset="0"/>
              </a:rPr>
              <a:t>Sarajevo, Bosnia and Herzegovina</a:t>
            </a:r>
            <a:br>
              <a:rPr lang="en-US" sz="1600" kern="0" dirty="0">
                <a:solidFill>
                  <a:srgbClr val="1D1D1D"/>
                </a:solidFill>
                <a:effectLst/>
                <a:ea typeface="Times New Roman" panose="02020603050405020304" pitchFamily="18" charset="0"/>
              </a:rPr>
            </a:br>
            <a:r>
              <a:rPr lang="en-US" sz="1600" kern="0" dirty="0">
                <a:solidFill>
                  <a:srgbClr val="1D1D1D"/>
                </a:solidFill>
                <a:effectLst/>
                <a:ea typeface="Times New Roman" panose="02020603050405020304" pitchFamily="18" charset="0"/>
              </a:rPr>
              <a:t> SBI Chair</a:t>
            </a:r>
            <a:r>
              <a:rPr lang="en-US" sz="1600" kern="0" dirty="0">
                <a:solidFill>
                  <a:srgbClr val="1D1D1D"/>
                </a:solidFill>
                <a:ea typeface="Times New Roman" panose="02020603050405020304" pitchFamily="18" charset="0"/>
              </a:rPr>
              <a:t>- </a:t>
            </a:r>
            <a:r>
              <a:rPr lang="en-US" sz="1600" kern="0" dirty="0">
                <a:solidFill>
                  <a:srgbClr val="1D1D1D"/>
                </a:solidFill>
                <a:effectLst/>
                <a:ea typeface="Times New Roman" panose="02020603050405020304" pitchFamily="18" charset="0"/>
              </a:rPr>
              <a:t>Mr. </a:t>
            </a:r>
            <a:r>
              <a:rPr lang="en-US" sz="1600" kern="0" dirty="0" err="1">
                <a:solidFill>
                  <a:srgbClr val="1D1D1D"/>
                </a:solidFill>
                <a:effectLst/>
                <a:ea typeface="Times New Roman" panose="02020603050405020304" pitchFamily="18" charset="0"/>
              </a:rPr>
              <a:t>Chirra</a:t>
            </a:r>
            <a:r>
              <a:rPr lang="en-US" sz="1600" kern="0" dirty="0">
                <a:solidFill>
                  <a:srgbClr val="1D1D1D"/>
                </a:solidFill>
                <a:effectLst/>
                <a:ea typeface="Times New Roman" panose="02020603050405020304" pitchFamily="18" charset="0"/>
              </a:rPr>
              <a:t> </a:t>
            </a:r>
            <a:r>
              <a:rPr lang="en-US" sz="1600" kern="0" dirty="0" err="1">
                <a:solidFill>
                  <a:srgbClr val="1D1D1D"/>
                </a:solidFill>
                <a:effectLst/>
                <a:ea typeface="Times New Roman" panose="02020603050405020304" pitchFamily="18" charset="0"/>
              </a:rPr>
              <a:t>Achalender</a:t>
            </a:r>
            <a:r>
              <a:rPr lang="en-US" sz="1600" kern="0" dirty="0">
                <a:solidFill>
                  <a:srgbClr val="1D1D1D"/>
                </a:solidFill>
                <a:effectLst/>
                <a:ea typeface="Times New Roman" panose="02020603050405020304" pitchFamily="18" charset="0"/>
              </a:rPr>
              <a:t> Reddy</a:t>
            </a:r>
            <a:r>
              <a:rPr lang="en-US" sz="1600" kern="0" dirty="0">
                <a:solidFill>
                  <a:srgbClr val="1D1D1D"/>
                </a:solidFill>
                <a:ea typeface="Times New Roman" panose="02020603050405020304" pitchFamily="18" charset="0"/>
              </a:rPr>
              <a:t>, </a:t>
            </a:r>
            <a:r>
              <a:rPr lang="en-US" sz="1600" kern="0" dirty="0">
                <a:solidFill>
                  <a:srgbClr val="1D1D1D"/>
                </a:solidFill>
                <a:effectLst/>
                <a:ea typeface="Times New Roman" panose="02020603050405020304" pitchFamily="18" charset="0"/>
              </a:rPr>
              <a:t>New Delhi, India</a:t>
            </a:r>
            <a:br>
              <a:rPr lang="en-US" sz="1600" kern="0" dirty="0">
                <a:solidFill>
                  <a:srgbClr val="1D1D1D"/>
                </a:solidFill>
                <a:effectLst/>
                <a:ea typeface="Times New Roman" panose="02020603050405020304" pitchFamily="18" charset="0"/>
              </a:rPr>
            </a:br>
            <a:endParaRPr lang="en-US" sz="1600" dirty="0"/>
          </a:p>
        </p:txBody>
      </p:sp>
    </p:spTree>
    <p:extLst>
      <p:ext uri="{BB962C8B-B14F-4D97-AF65-F5344CB8AC3E}">
        <p14:creationId xmlns:p14="http://schemas.microsoft.com/office/powerpoint/2010/main" val="1178789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B1549-3FA6-3FA7-9D60-9DC5CEF670E4}"/>
              </a:ext>
            </a:extLst>
          </p:cNvPr>
          <p:cNvSpPr>
            <a:spLocks noGrp="1"/>
          </p:cNvSpPr>
          <p:nvPr>
            <p:ph type="title"/>
          </p:nvPr>
        </p:nvSpPr>
        <p:spPr>
          <a:xfrm>
            <a:off x="838200" y="500062"/>
            <a:ext cx="10515600" cy="1325563"/>
          </a:xfrm>
        </p:spPr>
        <p:txBody>
          <a:bodyPr>
            <a:normAutofit fontScale="90000"/>
          </a:bodyPr>
          <a:lstStyle/>
          <a:p>
            <a:pPr algn="ctr"/>
            <a:r>
              <a:rPr lang="en-US" sz="3600" dirty="0">
                <a:solidFill>
                  <a:srgbClr val="00B050"/>
                </a:solidFill>
              </a:rPr>
              <a:t>SBSTTA Bureau</a:t>
            </a:r>
            <a:br>
              <a:rPr lang="en-US" dirty="0"/>
            </a:br>
            <a:r>
              <a:rPr lang="en-US" sz="2700" dirty="0"/>
              <a:t>Chair</a:t>
            </a:r>
            <a:br>
              <a:rPr lang="en-US" sz="2700" dirty="0"/>
            </a:br>
            <a:r>
              <a:rPr lang="en-US" sz="2700" dirty="0"/>
              <a:t>Ms. </a:t>
            </a:r>
            <a:r>
              <a:rPr lang="en-US" sz="2700" dirty="0" err="1"/>
              <a:t>Senka</a:t>
            </a:r>
            <a:r>
              <a:rPr lang="en-US" sz="2700" dirty="0"/>
              <a:t> </a:t>
            </a:r>
            <a:r>
              <a:rPr lang="en-US" sz="2700" dirty="0" err="1"/>
              <a:t>Barudanovic</a:t>
            </a:r>
            <a:r>
              <a:rPr lang="en-US" sz="2700" dirty="0"/>
              <a:t>, Bosnia and Herzegovina</a:t>
            </a:r>
            <a:br>
              <a:rPr lang="en-US" dirty="0"/>
            </a:br>
            <a:endParaRPr lang="en-US" dirty="0"/>
          </a:p>
        </p:txBody>
      </p:sp>
      <p:sp>
        <p:nvSpPr>
          <p:cNvPr id="3" name="Content Placeholder 2">
            <a:extLst>
              <a:ext uri="{FF2B5EF4-FFF2-40B4-BE49-F238E27FC236}">
                <a16:creationId xmlns:a16="http://schemas.microsoft.com/office/drawing/2014/main" id="{73CDA4DA-59C6-4CEE-4F8B-E7F20BE4FCD5}"/>
              </a:ext>
            </a:extLst>
          </p:cNvPr>
          <p:cNvSpPr>
            <a:spLocks noGrp="1"/>
          </p:cNvSpPr>
          <p:nvPr>
            <p:ph sz="half" idx="1"/>
          </p:nvPr>
        </p:nvSpPr>
        <p:spPr/>
        <p:txBody>
          <a:bodyPr>
            <a:normAutofit fontScale="70000" lnSpcReduction="20000"/>
          </a:bodyPr>
          <a:lstStyle/>
          <a:p>
            <a:endParaRPr lang="en-US" dirty="0"/>
          </a:p>
          <a:p>
            <a:pPr marL="0" indent="0">
              <a:buNone/>
            </a:pPr>
            <a:r>
              <a:rPr lang="en-US" dirty="0"/>
              <a:t>Africa</a:t>
            </a:r>
          </a:p>
          <a:p>
            <a:r>
              <a:rPr lang="en-US" dirty="0"/>
              <a:t>Mr. Jean Bruno </a:t>
            </a:r>
            <a:r>
              <a:rPr lang="en-US" dirty="0" err="1"/>
              <a:t>Mikissa</a:t>
            </a:r>
            <a:r>
              <a:rPr lang="en-US" dirty="0"/>
              <a:t>, Gabon</a:t>
            </a:r>
          </a:p>
          <a:p>
            <a:r>
              <a:rPr lang="en-US" dirty="0"/>
              <a:t>Mr. Kenneth </a:t>
            </a:r>
            <a:r>
              <a:rPr lang="en-US" dirty="0" err="1"/>
              <a:t>Uiseb</a:t>
            </a:r>
            <a:r>
              <a:rPr lang="en-US" dirty="0"/>
              <a:t>, Namibia</a:t>
            </a:r>
          </a:p>
          <a:p>
            <a:endParaRPr lang="en-US" dirty="0"/>
          </a:p>
          <a:p>
            <a:pPr marL="0" indent="0">
              <a:buNone/>
            </a:pPr>
            <a:r>
              <a:rPr lang="en-US" dirty="0"/>
              <a:t>Asia &amp; Pacific</a:t>
            </a:r>
          </a:p>
          <a:p>
            <a:r>
              <a:rPr lang="en-US" dirty="0"/>
              <a:t>Mr. Bilal </a:t>
            </a:r>
            <a:r>
              <a:rPr lang="en-US" dirty="0" err="1"/>
              <a:t>Qtishat</a:t>
            </a:r>
            <a:r>
              <a:rPr lang="en-US" dirty="0"/>
              <a:t>, Jordan</a:t>
            </a:r>
          </a:p>
          <a:p>
            <a:r>
              <a:rPr lang="en-US" dirty="0"/>
              <a:t>Mr. Md. </a:t>
            </a:r>
            <a:r>
              <a:rPr lang="en-US" dirty="0" err="1"/>
              <a:t>Jahidul</a:t>
            </a:r>
            <a:r>
              <a:rPr lang="en-US" dirty="0"/>
              <a:t> Kabir, Bangladesh</a:t>
            </a:r>
          </a:p>
          <a:p>
            <a:endParaRPr lang="en-US" dirty="0"/>
          </a:p>
          <a:p>
            <a:pPr marL="0" indent="0">
              <a:buNone/>
            </a:pPr>
            <a:r>
              <a:rPr lang="en-US" dirty="0"/>
              <a:t>CEE</a:t>
            </a:r>
          </a:p>
          <a:p>
            <a:r>
              <a:rPr lang="en-US" dirty="0"/>
              <a:t>Prof. </a:t>
            </a:r>
            <a:r>
              <a:rPr lang="en-US" dirty="0" err="1"/>
              <a:t>Taulant</a:t>
            </a:r>
            <a:r>
              <a:rPr lang="en-US" dirty="0"/>
              <a:t> Bino, Albania</a:t>
            </a:r>
          </a:p>
          <a:p>
            <a:r>
              <a:rPr lang="en-US" dirty="0"/>
              <a:t>Mr. Jan </a:t>
            </a:r>
            <a:r>
              <a:rPr lang="en-US" dirty="0" err="1"/>
              <a:t>Plesnik</a:t>
            </a:r>
            <a:r>
              <a:rPr lang="en-US" dirty="0"/>
              <a:t>, Czechia</a:t>
            </a:r>
          </a:p>
          <a:p>
            <a:endParaRPr lang="en-US" dirty="0"/>
          </a:p>
          <a:p>
            <a:endParaRPr lang="en-US" dirty="0"/>
          </a:p>
        </p:txBody>
      </p:sp>
      <p:sp>
        <p:nvSpPr>
          <p:cNvPr id="4" name="Content Placeholder 3">
            <a:extLst>
              <a:ext uri="{FF2B5EF4-FFF2-40B4-BE49-F238E27FC236}">
                <a16:creationId xmlns:a16="http://schemas.microsoft.com/office/drawing/2014/main" id="{E43D4290-93B0-511F-4D77-BC688A78E5AF}"/>
              </a:ext>
            </a:extLst>
          </p:cNvPr>
          <p:cNvSpPr>
            <a:spLocks noGrp="1"/>
          </p:cNvSpPr>
          <p:nvPr>
            <p:ph sz="half" idx="2"/>
          </p:nvPr>
        </p:nvSpPr>
        <p:spPr/>
        <p:txBody>
          <a:bodyPr>
            <a:normAutofit fontScale="70000" lnSpcReduction="20000"/>
          </a:bodyPr>
          <a:lstStyle/>
          <a:p>
            <a:r>
              <a:rPr lang="en-US" dirty="0"/>
              <a:t>GRULAC</a:t>
            </a:r>
          </a:p>
          <a:p>
            <a:r>
              <a:rPr lang="en-US" dirty="0"/>
              <a:t>Ms. Aria </a:t>
            </a:r>
            <a:r>
              <a:rPr lang="en-US" dirty="0" err="1"/>
              <a:t>St.Louis</a:t>
            </a:r>
            <a:r>
              <a:rPr lang="en-US" dirty="0"/>
              <a:t>, Grenada</a:t>
            </a:r>
          </a:p>
          <a:p>
            <a:r>
              <a:rPr lang="en-US" dirty="0"/>
              <a:t>Ms. Mariela </a:t>
            </a:r>
            <a:r>
              <a:rPr lang="en-US" dirty="0" err="1"/>
              <a:t>Cánepa</a:t>
            </a:r>
            <a:r>
              <a:rPr lang="en-US" dirty="0"/>
              <a:t> Montalvo, Peru</a:t>
            </a:r>
          </a:p>
          <a:p>
            <a:r>
              <a:rPr lang="en-US" dirty="0"/>
              <a:t>Substitute for Nagoya Protocol for Grenada</a:t>
            </a:r>
          </a:p>
          <a:p>
            <a:r>
              <a:rPr lang="en-US" dirty="0"/>
              <a:t>Mr. Francis O. Reyes Polanco, Dominican Republic</a:t>
            </a:r>
          </a:p>
          <a:p>
            <a:endParaRPr lang="en-US" dirty="0"/>
          </a:p>
          <a:p>
            <a:r>
              <a:rPr lang="en-US" dirty="0"/>
              <a:t>WEOG</a:t>
            </a:r>
          </a:p>
          <a:p>
            <a:r>
              <a:rPr lang="en-US" dirty="0"/>
              <a:t>Mrs. Marina Von Weissenberg, Finland</a:t>
            </a:r>
          </a:p>
          <a:p>
            <a:r>
              <a:rPr lang="en-US" dirty="0"/>
              <a:t>Mr. Scott Wilson, Canada</a:t>
            </a:r>
          </a:p>
          <a:p>
            <a:r>
              <a:rPr lang="en-US" dirty="0"/>
              <a:t>Substitute for the Nagoya and Cartagena Protocols for Canada</a:t>
            </a:r>
          </a:p>
          <a:p>
            <a:r>
              <a:rPr lang="en-US" dirty="0"/>
              <a:t>Ms. Jane Stratford, United Kingdom</a:t>
            </a:r>
          </a:p>
          <a:p>
            <a:endParaRPr lang="en-US" dirty="0"/>
          </a:p>
          <a:p>
            <a:endParaRPr lang="en-US" dirty="0"/>
          </a:p>
        </p:txBody>
      </p:sp>
    </p:spTree>
    <p:extLst>
      <p:ext uri="{BB962C8B-B14F-4D97-AF65-F5344CB8AC3E}">
        <p14:creationId xmlns:p14="http://schemas.microsoft.com/office/powerpoint/2010/main" val="3312444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ED3F-F7A4-0D66-465E-485C60466F55}"/>
              </a:ext>
            </a:extLst>
          </p:cNvPr>
          <p:cNvSpPr>
            <a:spLocks noGrp="1"/>
          </p:cNvSpPr>
          <p:nvPr>
            <p:ph type="title"/>
          </p:nvPr>
        </p:nvSpPr>
        <p:spPr>
          <a:xfrm>
            <a:off x="838200" y="365125"/>
            <a:ext cx="10515600" cy="869909"/>
          </a:xfrm>
        </p:spPr>
        <p:txBody>
          <a:bodyPr>
            <a:normAutofit fontScale="90000"/>
          </a:bodyPr>
          <a:lstStyle/>
          <a:p>
            <a:r>
              <a:rPr lang="en-US" dirty="0"/>
              <a:t>Platforms for CEE participations/science and regulation</a:t>
            </a:r>
          </a:p>
        </p:txBody>
      </p:sp>
      <p:sp>
        <p:nvSpPr>
          <p:cNvPr id="3" name="Content Placeholder 2">
            <a:extLst>
              <a:ext uri="{FF2B5EF4-FFF2-40B4-BE49-F238E27FC236}">
                <a16:creationId xmlns:a16="http://schemas.microsoft.com/office/drawing/2014/main" id="{4EAD3BAC-5A95-55F3-27D7-1327BAD0FAE3}"/>
              </a:ext>
            </a:extLst>
          </p:cNvPr>
          <p:cNvSpPr>
            <a:spLocks noGrp="1"/>
          </p:cNvSpPr>
          <p:nvPr>
            <p:ph idx="1"/>
          </p:nvPr>
        </p:nvSpPr>
        <p:spPr>
          <a:xfrm>
            <a:off x="838200" y="1579418"/>
            <a:ext cx="10515600" cy="4597545"/>
          </a:xfrm>
        </p:spPr>
        <p:txBody>
          <a:bodyPr>
            <a:normAutofit fontScale="70000" lnSpcReduction="20000"/>
          </a:bodyPr>
          <a:lstStyle/>
          <a:p>
            <a:r>
              <a:rPr lang="en-US" sz="2900" dirty="0"/>
              <a:t>COP-COP/MOPs – each 2 years</a:t>
            </a:r>
          </a:p>
          <a:p>
            <a:r>
              <a:rPr lang="en-US" sz="2900" dirty="0"/>
              <a:t>SBSTTA</a:t>
            </a:r>
          </a:p>
          <a:p>
            <a:r>
              <a:rPr lang="en-US" sz="2900" dirty="0"/>
              <a:t>SBI</a:t>
            </a:r>
          </a:p>
          <a:p>
            <a:r>
              <a:rPr lang="en-US" sz="2900" dirty="0"/>
              <a:t>Compliance committees  </a:t>
            </a:r>
          </a:p>
          <a:p>
            <a:r>
              <a:rPr lang="en-US" sz="2900" b="0" i="0" dirty="0">
                <a:solidFill>
                  <a:srgbClr val="505050"/>
                </a:solidFill>
                <a:effectLst/>
              </a:rPr>
              <a:t>Liaison Group  </a:t>
            </a:r>
          </a:p>
          <a:p>
            <a:pPr algn="l"/>
            <a:r>
              <a:rPr lang="en-US" sz="2900" b="0" i="0" dirty="0">
                <a:effectLst/>
              </a:rPr>
              <a:t>Coordination Meeting for Governments and Organizations Implementing and/or Funding Biosafety Capacity-building Activities</a:t>
            </a:r>
          </a:p>
          <a:p>
            <a:r>
              <a:rPr lang="en-US" sz="2900" dirty="0"/>
              <a:t>CEE regional group meetings under the COP/COP/MOPs/SBSTTA`/regional statements</a:t>
            </a:r>
          </a:p>
          <a:p>
            <a:r>
              <a:rPr lang="en-US" sz="2900" dirty="0"/>
              <a:t>Contact groups, Friend of the chair</a:t>
            </a:r>
          </a:p>
          <a:p>
            <a:r>
              <a:rPr lang="en-US" sz="2900" dirty="0"/>
              <a:t>AHTEGs</a:t>
            </a:r>
          </a:p>
          <a:p>
            <a:r>
              <a:rPr lang="en-US" sz="2900" dirty="0"/>
              <a:t>On-line forums under the CHM: BCH on BCH forum, RA&amp;RM, Sampling, Detection and Identification, BCH IAC.</a:t>
            </a:r>
          </a:p>
          <a:p>
            <a:r>
              <a:rPr lang="en-US" sz="2900" dirty="0"/>
              <a:t>Country’s submissions on topics</a:t>
            </a:r>
          </a:p>
          <a:p>
            <a:r>
              <a:rPr lang="en-US" sz="2900" dirty="0"/>
              <a:t>Country National reporting, thematic reporting, recordings to CHM Portal /BCH/ABS CH</a:t>
            </a:r>
          </a:p>
          <a:p>
            <a:endParaRPr lang="en-US" dirty="0"/>
          </a:p>
          <a:p>
            <a:endParaRPr lang="en-US" dirty="0"/>
          </a:p>
          <a:p>
            <a:endParaRPr lang="en-US" dirty="0"/>
          </a:p>
        </p:txBody>
      </p:sp>
    </p:spTree>
    <p:extLst>
      <p:ext uri="{BB962C8B-B14F-4D97-AF65-F5344CB8AC3E}">
        <p14:creationId xmlns:p14="http://schemas.microsoft.com/office/powerpoint/2010/main" val="285899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4C79-450C-D4BF-8032-F3918ADC3658}"/>
              </a:ext>
            </a:extLst>
          </p:cNvPr>
          <p:cNvSpPr>
            <a:spLocks noGrp="1"/>
          </p:cNvSpPr>
          <p:nvPr>
            <p:ph type="title"/>
          </p:nvPr>
        </p:nvSpPr>
        <p:spPr/>
        <p:txBody>
          <a:bodyPr>
            <a:normAutofit/>
          </a:bodyPr>
          <a:lstStyle/>
          <a:p>
            <a:r>
              <a:rPr lang="en-US" sz="4000" b="0" i="0" dirty="0">
                <a:solidFill>
                  <a:srgbClr val="00483A"/>
                </a:solidFill>
                <a:effectLst/>
                <a:latin typeface="-apple-system"/>
              </a:rPr>
              <a:t>Scientific and technical expert meetings</a:t>
            </a:r>
            <a:endParaRPr lang="en-US" sz="4000" dirty="0"/>
          </a:p>
        </p:txBody>
      </p:sp>
      <p:sp>
        <p:nvSpPr>
          <p:cNvPr id="3" name="Content Placeholder 2">
            <a:extLst>
              <a:ext uri="{FF2B5EF4-FFF2-40B4-BE49-F238E27FC236}">
                <a16:creationId xmlns:a16="http://schemas.microsoft.com/office/drawing/2014/main" id="{A4D87DCE-D185-18F6-0A56-213C4CE63DC0}"/>
              </a:ext>
            </a:extLst>
          </p:cNvPr>
          <p:cNvSpPr>
            <a:spLocks noGrp="1"/>
          </p:cNvSpPr>
          <p:nvPr>
            <p:ph idx="1"/>
          </p:nvPr>
        </p:nvSpPr>
        <p:spPr>
          <a:xfrm>
            <a:off x="838200" y="1341120"/>
            <a:ext cx="10515600" cy="5151755"/>
          </a:xfrm>
        </p:spPr>
        <p:txBody>
          <a:bodyPr>
            <a:noAutofit/>
          </a:bodyPr>
          <a:lstStyle/>
          <a:p>
            <a:r>
              <a:rPr lang="en-US" sz="1600" b="0" i="0" dirty="0">
                <a:solidFill>
                  <a:srgbClr val="00483A"/>
                </a:solidFill>
                <a:effectLst/>
                <a:latin typeface="-apple-system"/>
              </a:rPr>
              <a:t>Ad Hoc Technical Expert Group on </a:t>
            </a:r>
            <a:r>
              <a:rPr lang="en-US" sz="1600" b="1" i="0" dirty="0">
                <a:solidFill>
                  <a:srgbClr val="00483A"/>
                </a:solidFill>
                <a:effectLst/>
                <a:latin typeface="-apple-system"/>
              </a:rPr>
              <a:t>Indicators </a:t>
            </a:r>
            <a:r>
              <a:rPr lang="en-US" sz="1600" b="0" i="0" dirty="0">
                <a:solidFill>
                  <a:srgbClr val="00483A"/>
                </a:solidFill>
                <a:effectLst/>
                <a:latin typeface="-apple-system"/>
              </a:rPr>
              <a:t>for the Kunming-Montreal Global Biodiversity Framework</a:t>
            </a:r>
          </a:p>
          <a:p>
            <a:r>
              <a:rPr lang="en-US" sz="1600" dirty="0">
                <a:solidFill>
                  <a:srgbClr val="00483A"/>
                </a:solidFill>
                <a:latin typeface="-apple-system"/>
              </a:rPr>
              <a:t>Ad Hoc Open-ended Working Group on Benefit-sharing from the Use of </a:t>
            </a:r>
            <a:r>
              <a:rPr lang="en-US" sz="1600" b="1" dirty="0">
                <a:solidFill>
                  <a:srgbClr val="00483A"/>
                </a:solidFill>
                <a:latin typeface="-apple-system"/>
              </a:rPr>
              <a:t>Digital Sequence Information </a:t>
            </a:r>
            <a:r>
              <a:rPr lang="en-US" sz="1600" dirty="0">
                <a:solidFill>
                  <a:srgbClr val="00483A"/>
                </a:solidFill>
                <a:latin typeface="-apple-system"/>
              </a:rPr>
              <a:t>on Genetic Resources</a:t>
            </a:r>
          </a:p>
          <a:p>
            <a:r>
              <a:rPr lang="en-US" sz="1600" dirty="0">
                <a:solidFill>
                  <a:srgbClr val="00483A"/>
                </a:solidFill>
                <a:latin typeface="-apple-system"/>
              </a:rPr>
              <a:t>Ad Hoc Technical Expert Group on </a:t>
            </a:r>
            <a:r>
              <a:rPr lang="en-US" sz="1600" b="1" dirty="0">
                <a:solidFill>
                  <a:srgbClr val="00483A"/>
                </a:solidFill>
                <a:latin typeface="-apple-system"/>
              </a:rPr>
              <a:t>Risk Assessment</a:t>
            </a:r>
          </a:p>
          <a:p>
            <a:r>
              <a:rPr lang="en-US" sz="1600" dirty="0">
                <a:solidFill>
                  <a:srgbClr val="00483A"/>
                </a:solidFill>
                <a:latin typeface="-apple-system"/>
              </a:rPr>
              <a:t>Ad Hoc Technical Expert Group on </a:t>
            </a:r>
            <a:r>
              <a:rPr lang="en-US" sz="1600" b="1" dirty="0">
                <a:solidFill>
                  <a:srgbClr val="00483A"/>
                </a:solidFill>
                <a:latin typeface="-apple-system"/>
              </a:rPr>
              <a:t>Synthetic Biology </a:t>
            </a:r>
            <a:r>
              <a:rPr lang="en-US" sz="1600" dirty="0">
                <a:solidFill>
                  <a:srgbClr val="00483A"/>
                </a:solidFill>
                <a:latin typeface="-apple-system"/>
              </a:rPr>
              <a:t>to Support the Process for Broad and Regular Horizon Scanning, Monitoring and Assessment</a:t>
            </a:r>
          </a:p>
          <a:p>
            <a:r>
              <a:rPr lang="en-US" sz="1600" b="0" i="0" dirty="0">
                <a:solidFill>
                  <a:srgbClr val="00483A"/>
                </a:solidFill>
                <a:effectLst/>
                <a:latin typeface="-apple-system"/>
              </a:rPr>
              <a:t>Informal Advisory Group on Benefit-sharing from the Use of Digital Sequence Information on Genetic Resources</a:t>
            </a:r>
            <a:endParaRPr lang="en-US" sz="1600" dirty="0">
              <a:solidFill>
                <a:srgbClr val="00483A"/>
              </a:solidFill>
              <a:latin typeface="-apple-system"/>
            </a:endParaRPr>
          </a:p>
          <a:p>
            <a:r>
              <a:rPr lang="en-US" sz="1600" dirty="0">
                <a:solidFill>
                  <a:srgbClr val="00483A"/>
                </a:solidFill>
                <a:latin typeface="-apple-system"/>
              </a:rPr>
              <a:t>Informal discussions on digital sequence information on genetic resources</a:t>
            </a:r>
          </a:p>
          <a:p>
            <a:r>
              <a:rPr lang="en-US" sz="1600" dirty="0">
                <a:solidFill>
                  <a:srgbClr val="00483A"/>
                </a:solidFill>
                <a:latin typeface="-apple-system"/>
              </a:rPr>
              <a:t>Informal Advisory Group on Technical and Scientific Cooperation</a:t>
            </a:r>
          </a:p>
          <a:p>
            <a:r>
              <a:rPr lang="en-US" sz="1600" dirty="0">
                <a:solidFill>
                  <a:srgbClr val="00483A"/>
                </a:solidFill>
                <a:latin typeface="-apple-system"/>
              </a:rPr>
              <a:t>Informal Advisory Committee to the Access and Benefit-sharing Clearing-House</a:t>
            </a:r>
          </a:p>
          <a:p>
            <a:r>
              <a:rPr lang="en-US" sz="1600" b="0" i="0" dirty="0">
                <a:solidFill>
                  <a:srgbClr val="00483A"/>
                </a:solidFill>
                <a:effectLst/>
                <a:latin typeface="-apple-system"/>
              </a:rPr>
              <a:t>Informal Advisory Committee on Resource Mobilization</a:t>
            </a:r>
          </a:p>
          <a:p>
            <a:r>
              <a:rPr lang="en-US" sz="1600" b="0" i="0" dirty="0">
                <a:solidFill>
                  <a:srgbClr val="00483A"/>
                </a:solidFill>
                <a:effectLst/>
                <a:latin typeface="-apple-system"/>
              </a:rPr>
              <a:t>Compliance Committee under the Nagoya Protocol on Access and Benefit-sharing</a:t>
            </a:r>
            <a:endParaRPr lang="en-US" sz="1600" dirty="0">
              <a:solidFill>
                <a:srgbClr val="00483A"/>
              </a:solidFill>
              <a:latin typeface="-apple-system"/>
            </a:endParaRPr>
          </a:p>
          <a:p>
            <a:r>
              <a:rPr lang="en-US" sz="1600" dirty="0">
                <a:solidFill>
                  <a:srgbClr val="00483A"/>
                </a:solidFill>
                <a:latin typeface="-apple-system"/>
              </a:rPr>
              <a:t>Compliance Committee under the Cartagena Protocol on Biosafety</a:t>
            </a:r>
          </a:p>
          <a:p>
            <a:r>
              <a:rPr lang="en-US" sz="1600" b="0" i="0" dirty="0">
                <a:solidFill>
                  <a:srgbClr val="00483A"/>
                </a:solidFill>
                <a:effectLst/>
                <a:latin typeface="-apple-system"/>
              </a:rPr>
              <a:t>Subregional dialogue on national biodiversity strategies and action plans</a:t>
            </a:r>
          </a:p>
          <a:p>
            <a:r>
              <a:rPr lang="en-US" sz="1600" b="0" i="0" dirty="0">
                <a:solidFill>
                  <a:srgbClr val="00483A"/>
                </a:solidFill>
                <a:effectLst/>
                <a:latin typeface="-apple-system"/>
              </a:rPr>
              <a:t>Liaison Group on the Cartagena Protocol on Biosafety</a:t>
            </a:r>
          </a:p>
        </p:txBody>
      </p:sp>
    </p:spTree>
    <p:extLst>
      <p:ext uri="{BB962C8B-B14F-4D97-AF65-F5344CB8AC3E}">
        <p14:creationId xmlns:p14="http://schemas.microsoft.com/office/powerpoint/2010/main" val="3731436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8780-4837-209B-6117-65FDF4D86A4A}"/>
              </a:ext>
            </a:extLst>
          </p:cNvPr>
          <p:cNvSpPr>
            <a:spLocks noGrp="1"/>
          </p:cNvSpPr>
          <p:nvPr>
            <p:ph type="title"/>
          </p:nvPr>
        </p:nvSpPr>
        <p:spPr/>
        <p:txBody>
          <a:bodyPr/>
          <a:lstStyle/>
          <a:p>
            <a:r>
              <a:rPr lang="en-US" b="0" i="0" dirty="0">
                <a:solidFill>
                  <a:srgbClr val="009B48"/>
                </a:solidFill>
                <a:effectLst/>
                <a:latin typeface="Amasis MT Pro Medium" panose="02040604050005020304" pitchFamily="18" charset="0"/>
              </a:rPr>
              <a:t>Mechanisms for Implementation</a:t>
            </a:r>
            <a:br>
              <a:rPr lang="en-US" b="0" i="0" dirty="0">
                <a:solidFill>
                  <a:srgbClr val="009B48"/>
                </a:solidFill>
                <a:effectLst/>
                <a:latin typeface="-apple-system"/>
              </a:rPr>
            </a:br>
            <a:r>
              <a:rPr lang="en-US" dirty="0"/>
              <a:t> </a:t>
            </a:r>
          </a:p>
        </p:txBody>
      </p:sp>
      <p:graphicFrame>
        <p:nvGraphicFramePr>
          <p:cNvPr id="19" name="Content Placeholder 2">
            <a:extLst>
              <a:ext uri="{FF2B5EF4-FFF2-40B4-BE49-F238E27FC236}">
                <a16:creationId xmlns:a16="http://schemas.microsoft.com/office/drawing/2014/main" id="{E80851C2-F9F6-D601-76DF-352540A91E88}"/>
              </a:ext>
            </a:extLst>
          </p:cNvPr>
          <p:cNvGraphicFramePr>
            <a:graphicFrameLocks noGrp="1"/>
          </p:cNvGraphicFramePr>
          <p:nvPr>
            <p:ph idx="1"/>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996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1897</TotalTime>
  <Words>3268</Words>
  <Application>Microsoft Office PowerPoint</Application>
  <PresentationFormat>Widescreen</PresentationFormat>
  <Paragraphs>303</Paragraphs>
  <Slides>32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Amasis MT Pro Medium</vt:lpstr>
      <vt:lpstr>-apple-system</vt:lpstr>
      <vt:lpstr>Aptos</vt:lpstr>
      <vt:lpstr>Aptos Display</vt:lpstr>
      <vt:lpstr>Arial</vt:lpstr>
      <vt:lpstr>Arial</vt:lpstr>
      <vt:lpstr>Calibri</vt:lpstr>
      <vt:lpstr>Roboto</vt:lpstr>
      <vt:lpstr>Roboto Condensed</vt:lpstr>
      <vt:lpstr>Times New Roman</vt:lpstr>
      <vt:lpstr>Office Theme</vt:lpstr>
      <vt:lpstr>Biodiversity in CEE countries  CBD challenges and opportunities for implementation in CEE Countries</vt:lpstr>
      <vt:lpstr> CBD and its Protocols</vt:lpstr>
      <vt:lpstr>PowerPoint Presentation</vt:lpstr>
      <vt:lpstr>Convention bodies  </vt:lpstr>
      <vt:lpstr>   COP Bureau MEMBERS President His Excellency Mr. Huang Runqiu China Represented by: Ms. Guomei Zhou China  </vt:lpstr>
      <vt:lpstr>SBSTTA Bureau Chair Ms. Senka Barudanovic, Bosnia and Herzegovina </vt:lpstr>
      <vt:lpstr>Platforms for CEE participations/science and regulation</vt:lpstr>
      <vt:lpstr>Scientific and technical expert meetings</vt:lpstr>
      <vt:lpstr>Mechanisms for Implementation  </vt:lpstr>
      <vt:lpstr>COP 15  CBD Decisions</vt:lpstr>
      <vt:lpstr>COP/MOPs Decisions</vt:lpstr>
      <vt:lpstr>Central and Eastern European  Region -23 countries</vt:lpstr>
      <vt:lpstr>CEE Parties to the CBD, CPB, ABS, NKSPLR</vt:lpstr>
      <vt:lpstr>CEE and CBD statistics</vt:lpstr>
      <vt:lpstr>CEE region nature capital</vt:lpstr>
      <vt:lpstr>Quick facts CEE</vt:lpstr>
      <vt:lpstr>Protected Areas - Quick data </vt:lpstr>
      <vt:lpstr> KMGBF 2030</vt:lpstr>
      <vt:lpstr>KMGBF 2030 - Reducing threats to biodiversity</vt:lpstr>
      <vt:lpstr>KMGBF 2030  - Meeting people’s needs through sustainable use and benefit-sharing</vt:lpstr>
      <vt:lpstr>KMGBF 2030 – Tools and solutions for implementation and mainstreaming </vt:lpstr>
      <vt:lpstr>Protected areas – Natura 2000/Emerald network </vt:lpstr>
      <vt:lpstr>Decision 15/27    Invasive alien species  </vt:lpstr>
      <vt:lpstr>           Cartagena Protocol on Biosafety</vt:lpstr>
      <vt:lpstr>     Digital sequence information on genetic resources (DSI)    </vt:lpstr>
      <vt:lpstr>Decision 15/31    Synthetic biology </vt:lpstr>
      <vt:lpstr>Access to genetic resources and benefit sharing  </vt:lpstr>
      <vt:lpstr>   CHM, BCH, ABS CH Decision 15/16 Knowledge management and the clearing-house mechanism Decision 10/5 Operation and activities of the Biosafety Clearing-House (Article 20)  Decision 4/4 Access and Benefit-sharing Clearing-House and information sharing (Article 14)  </vt:lpstr>
      <vt:lpstr>Capacity building</vt:lpstr>
      <vt:lpstr>Future policy needs</vt:lpstr>
      <vt:lpstr>Available resources/reports/analyzers/links -CBD</vt:lpstr>
      <vt:lpstr>Angela Lozan, PhD Ministry of Environment NOIEP Bd. Stefan cel Mare 162 Chisinau Republic of Moldova email: angela.lozan@onipm.gov.md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 in CEE countries  CBD challenges and opportunities for implementation in CEE Countries</dc:title>
  <dc:creator>Angela Lozan</dc:creator>
  <cp:lastModifiedBy>Angela Lozan</cp:lastModifiedBy>
  <cp:revision>8</cp:revision>
  <dcterms:created xsi:type="dcterms:W3CDTF">2024-03-10T10:08:12Z</dcterms:created>
  <dcterms:modified xsi:type="dcterms:W3CDTF">2024-03-18T09:05:14Z</dcterms:modified>
</cp:coreProperties>
</file>