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57" r:id="rId4"/>
    <p:sldMasterId id="2147483658" r:id="rId5"/>
  </p:sldMasterIdLst>
  <p:notesMasterIdLst>
    <p:notesMasterId r:id="rId33"/>
  </p:notesMasterIdLst>
  <p:sldIdLst>
    <p:sldId id="256" r:id="rId6"/>
    <p:sldId id="286" r:id="rId7"/>
    <p:sldId id="261" r:id="rId8"/>
    <p:sldId id="283" r:id="rId9"/>
    <p:sldId id="287" r:id="rId10"/>
    <p:sldId id="278" r:id="rId11"/>
    <p:sldId id="342" r:id="rId12"/>
    <p:sldId id="285" r:id="rId13"/>
    <p:sldId id="288" r:id="rId14"/>
    <p:sldId id="341" r:id="rId15"/>
    <p:sldId id="343" r:id="rId16"/>
    <p:sldId id="279" r:id="rId17"/>
    <p:sldId id="291" r:id="rId18"/>
    <p:sldId id="347" r:id="rId19"/>
    <p:sldId id="348" r:id="rId20"/>
    <p:sldId id="344" r:id="rId21"/>
    <p:sldId id="345" r:id="rId22"/>
    <p:sldId id="350" r:id="rId23"/>
    <p:sldId id="346" r:id="rId24"/>
    <p:sldId id="338" r:id="rId25"/>
    <p:sldId id="332" r:id="rId26"/>
    <p:sldId id="333" r:id="rId27"/>
    <p:sldId id="337" r:id="rId28"/>
    <p:sldId id="289" r:id="rId29"/>
    <p:sldId id="339" r:id="rId30"/>
    <p:sldId id="290" r:id="rId31"/>
    <p:sldId id="260" r:id="rId32"/>
  </p:sldIdLst>
  <p:sldSz cx="9144000" cy="5143500" type="screen16x9"/>
  <p:notesSz cx="6799263" cy="9929813"/>
  <p:embeddedFontLs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rre Spielewoy" initials="PS" lastIdx="4" clrIdx="0">
    <p:extLst>
      <p:ext uri="{19B8F6BF-5375-455C-9EA6-DF929625EA0E}">
        <p15:presenceInfo xmlns:p15="http://schemas.microsoft.com/office/powerpoint/2012/main" userId="S::pierre.spielewoy@mnhn.fr::ad346303-a898-4c59-8d1b-8708a66d75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7" autoAdjust="0"/>
    <p:restoredTop sz="94663"/>
  </p:normalViewPr>
  <p:slideViewPr>
    <p:cSldViewPr snapToGrid="0">
      <p:cViewPr varScale="1">
        <p:scale>
          <a:sx n="106" d="100"/>
          <a:sy n="106" d="100"/>
        </p:scale>
        <p:origin x="104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927" y="4716661"/>
            <a:ext cx="5439410" cy="4468416"/>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72445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40101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2962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9074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4882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dc0d946156_0_8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dc0d946156_0_87: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97825" y="1405350"/>
            <a:ext cx="6594600" cy="20526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3" name="Google Shape;13;p2"/>
          <p:cNvSpPr txBox="1">
            <a:spLocks noGrp="1"/>
          </p:cNvSpPr>
          <p:nvPr>
            <p:ph type="subTitle" idx="1"/>
          </p:nvPr>
        </p:nvSpPr>
        <p:spPr>
          <a:xfrm>
            <a:off x="197825" y="2271038"/>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pic>
        <p:nvPicPr>
          <p:cNvPr id="15" name="Google Shape;15;p2"/>
          <p:cNvPicPr preferRelativeResize="0"/>
          <p:nvPr/>
        </p:nvPicPr>
        <p:blipFill>
          <a:blip r:embed="rId2">
            <a:alphaModFix/>
          </a:blip>
          <a:stretch>
            <a:fillRect/>
          </a:stretch>
        </p:blipFill>
        <p:spPr>
          <a:xfrm>
            <a:off x="197825" y="160400"/>
            <a:ext cx="3183800" cy="1040026"/>
          </a:xfrm>
          <a:prstGeom prst="rect">
            <a:avLst/>
          </a:prstGeom>
          <a:noFill/>
          <a:ln>
            <a:noFill/>
          </a:ln>
        </p:spPr>
      </p:pic>
      <p:sp>
        <p:nvSpPr>
          <p:cNvPr id="16" name="Google Shape;16;p2"/>
          <p:cNvSpPr/>
          <p:nvPr/>
        </p:nvSpPr>
        <p:spPr>
          <a:xfrm>
            <a:off x="0" y="4576850"/>
            <a:ext cx="1399200" cy="56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2"/>
          <p:cNvPicPr preferRelativeResize="0"/>
          <p:nvPr/>
        </p:nvPicPr>
        <p:blipFill>
          <a:blip r:embed="rId3">
            <a:alphaModFix/>
          </a:blip>
          <a:stretch>
            <a:fillRect/>
          </a:stretch>
        </p:blipFill>
        <p:spPr>
          <a:xfrm>
            <a:off x="256149" y="4479675"/>
            <a:ext cx="1781125" cy="373975"/>
          </a:xfrm>
          <a:prstGeom prst="rect">
            <a:avLst/>
          </a:prstGeom>
          <a:noFill/>
          <a:ln>
            <a:noFill/>
          </a:ln>
        </p:spPr>
      </p:pic>
      <p:sp>
        <p:nvSpPr>
          <p:cNvPr id="18" name="Google Shape;18;p2"/>
          <p:cNvSpPr/>
          <p:nvPr/>
        </p:nvSpPr>
        <p:spPr>
          <a:xfrm>
            <a:off x="8595425" y="0"/>
            <a:ext cx="548700" cy="680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2"/>
          <p:cNvPicPr preferRelativeResize="0"/>
          <p:nvPr/>
        </p:nvPicPr>
        <p:blipFill rotWithShape="1">
          <a:blip r:embed="rId4">
            <a:alphaModFix/>
          </a:blip>
          <a:srcRect r="10778"/>
          <a:stretch/>
        </p:blipFill>
        <p:spPr>
          <a:xfrm>
            <a:off x="6622100" y="0"/>
            <a:ext cx="2521900" cy="4722550"/>
          </a:xfrm>
          <a:prstGeom prst="rect">
            <a:avLst/>
          </a:prstGeom>
          <a:noFill/>
          <a:ln>
            <a:noFill/>
          </a:ln>
        </p:spPr>
      </p:pic>
      <p:sp>
        <p:nvSpPr>
          <p:cNvPr id="20" name="Google Shape;20;p2"/>
          <p:cNvSpPr txBox="1"/>
          <p:nvPr/>
        </p:nvSpPr>
        <p:spPr>
          <a:xfrm>
            <a:off x="2085875" y="4413200"/>
            <a:ext cx="5435400" cy="61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50">
                <a:solidFill>
                  <a:srgbClr val="666666"/>
                </a:solidFill>
              </a:rPr>
              <a:t>Views and opinions expressed are those of the author(s) only and do not necessarily reflect those of the European Union or the European Commission. Neither the EU nor the EC can be held responsible for them.</a:t>
            </a:r>
            <a:endParaRPr sz="850">
              <a:solidFill>
                <a:srgbClr val="666666"/>
              </a:solidFill>
            </a:endParaRPr>
          </a:p>
          <a:p>
            <a:pPr marL="0" lvl="0" indent="0" algn="l" rtl="0">
              <a:lnSpc>
                <a:spcPct val="115000"/>
              </a:lnSpc>
              <a:spcBef>
                <a:spcPts val="0"/>
              </a:spcBef>
              <a:spcAft>
                <a:spcPts val="0"/>
              </a:spcAft>
              <a:buNone/>
            </a:pPr>
            <a:endParaRPr sz="850">
              <a:solidFill>
                <a:srgbClr val="666666"/>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238436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6"/>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1431769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459175"/>
            <a:ext cx="3803100" cy="1073100"/>
          </a:xfrm>
          <a:prstGeom prst="rect">
            <a:avLst/>
          </a:prstGeom>
        </p:spPr>
        <p:txBody>
          <a:bodyPr spcFirstLastPara="1" wrap="square" lIns="91425" tIns="91425" rIns="91425" bIns="91425" anchor="t" anchorCtr="0">
            <a:norm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0" name="Google Shape;40;p7"/>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
        <p:nvSpPr>
          <p:cNvPr id="41" name="Google Shape;41;p7"/>
          <p:cNvSpPr/>
          <p:nvPr/>
        </p:nvSpPr>
        <p:spPr>
          <a:xfrm>
            <a:off x="4431100" y="-75"/>
            <a:ext cx="4732200" cy="5143500"/>
          </a:xfrm>
          <a:prstGeom prst="rect">
            <a:avLst/>
          </a:prstGeom>
          <a:gradFill>
            <a:gsLst>
              <a:gs pos="0">
                <a:srgbClr val="0042B7"/>
              </a:gs>
              <a:gs pos="100000">
                <a:srgbClr val="4BDBA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txBox="1">
            <a:spLocks noGrp="1"/>
          </p:cNvSpPr>
          <p:nvPr>
            <p:ph type="body" idx="1"/>
          </p:nvPr>
        </p:nvSpPr>
        <p:spPr>
          <a:xfrm>
            <a:off x="5072800" y="555600"/>
            <a:ext cx="3448800" cy="3179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Clr>
                <a:schemeClr val="lt1"/>
              </a:buClr>
              <a:buSzPts val="1400"/>
              <a:buChar char="●"/>
              <a:defRPr sz="14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906930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1296800" y="450150"/>
            <a:ext cx="6367800" cy="409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5" name="Google Shape;45;p8"/>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25861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0"/>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208560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0" y="-75"/>
            <a:ext cx="9163500" cy="5143500"/>
          </a:xfrm>
          <a:prstGeom prst="rect">
            <a:avLst/>
          </a:prstGeom>
          <a:gradFill>
            <a:gsLst>
              <a:gs pos="0">
                <a:srgbClr val="0042B7"/>
              </a:gs>
              <a:gs pos="100000">
                <a:srgbClr val="4BDBA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0" y="2092813"/>
            <a:ext cx="91440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a:t>
            </a:fld>
            <a:endParaRPr/>
          </a:p>
        </p:txBody>
      </p:sp>
      <p:pic>
        <p:nvPicPr>
          <p:cNvPr id="25" name="Google Shape;25;p3"/>
          <p:cNvPicPr preferRelativeResize="0"/>
          <p:nvPr/>
        </p:nvPicPr>
        <p:blipFill>
          <a:blip r:embed="rId2">
            <a:alphaModFix/>
          </a:blip>
          <a:stretch>
            <a:fillRect/>
          </a:stretch>
        </p:blipFill>
        <p:spPr>
          <a:xfrm>
            <a:off x="103825" y="4695950"/>
            <a:ext cx="1091400" cy="35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6"/>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1296800" y="450150"/>
            <a:ext cx="6367800" cy="409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5" name="Google Shape;45;p8"/>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0"/>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97825" y="1405350"/>
            <a:ext cx="6594600" cy="20526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3" name="Google Shape;13;p2"/>
          <p:cNvSpPr txBox="1">
            <a:spLocks noGrp="1"/>
          </p:cNvSpPr>
          <p:nvPr>
            <p:ph type="subTitle" idx="1"/>
          </p:nvPr>
        </p:nvSpPr>
        <p:spPr>
          <a:xfrm>
            <a:off x="197825" y="2271038"/>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pic>
        <p:nvPicPr>
          <p:cNvPr id="15" name="Google Shape;15;p2"/>
          <p:cNvPicPr preferRelativeResize="0"/>
          <p:nvPr/>
        </p:nvPicPr>
        <p:blipFill>
          <a:blip r:embed="rId2">
            <a:alphaModFix/>
          </a:blip>
          <a:stretch>
            <a:fillRect/>
          </a:stretch>
        </p:blipFill>
        <p:spPr>
          <a:xfrm>
            <a:off x="197825" y="160400"/>
            <a:ext cx="3183800" cy="1040026"/>
          </a:xfrm>
          <a:prstGeom prst="rect">
            <a:avLst/>
          </a:prstGeom>
          <a:noFill/>
          <a:ln>
            <a:noFill/>
          </a:ln>
        </p:spPr>
      </p:pic>
      <p:sp>
        <p:nvSpPr>
          <p:cNvPr id="16" name="Google Shape;16;p2"/>
          <p:cNvSpPr/>
          <p:nvPr/>
        </p:nvSpPr>
        <p:spPr>
          <a:xfrm>
            <a:off x="0" y="4576850"/>
            <a:ext cx="1399200" cy="56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2"/>
          <p:cNvPicPr preferRelativeResize="0"/>
          <p:nvPr/>
        </p:nvPicPr>
        <p:blipFill>
          <a:blip r:embed="rId3">
            <a:alphaModFix/>
          </a:blip>
          <a:stretch>
            <a:fillRect/>
          </a:stretch>
        </p:blipFill>
        <p:spPr>
          <a:xfrm>
            <a:off x="256149" y="4479675"/>
            <a:ext cx="1781125" cy="373975"/>
          </a:xfrm>
          <a:prstGeom prst="rect">
            <a:avLst/>
          </a:prstGeom>
          <a:noFill/>
          <a:ln>
            <a:noFill/>
          </a:ln>
        </p:spPr>
      </p:pic>
      <p:sp>
        <p:nvSpPr>
          <p:cNvPr id="18" name="Google Shape;18;p2"/>
          <p:cNvSpPr/>
          <p:nvPr/>
        </p:nvSpPr>
        <p:spPr>
          <a:xfrm>
            <a:off x="8595425" y="0"/>
            <a:ext cx="548700" cy="680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2"/>
          <p:cNvPicPr preferRelativeResize="0"/>
          <p:nvPr/>
        </p:nvPicPr>
        <p:blipFill rotWithShape="1">
          <a:blip r:embed="rId4">
            <a:alphaModFix/>
          </a:blip>
          <a:srcRect r="10778"/>
          <a:stretch/>
        </p:blipFill>
        <p:spPr>
          <a:xfrm>
            <a:off x="6622100" y="0"/>
            <a:ext cx="2521900" cy="4722550"/>
          </a:xfrm>
          <a:prstGeom prst="rect">
            <a:avLst/>
          </a:prstGeom>
          <a:noFill/>
          <a:ln>
            <a:noFill/>
          </a:ln>
        </p:spPr>
      </p:pic>
      <p:sp>
        <p:nvSpPr>
          <p:cNvPr id="20" name="Google Shape;20;p2"/>
          <p:cNvSpPr txBox="1"/>
          <p:nvPr/>
        </p:nvSpPr>
        <p:spPr>
          <a:xfrm>
            <a:off x="2085875" y="4413200"/>
            <a:ext cx="5435400" cy="61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50">
                <a:solidFill>
                  <a:srgbClr val="666666"/>
                </a:solidFill>
              </a:rPr>
              <a:t>Views and opinions expressed are those of the author(s) only and do not necessarily reflect those of the European Union or the European Commission. Neither the EU nor the EC can be held responsible for them.</a:t>
            </a:r>
            <a:endParaRPr sz="850">
              <a:solidFill>
                <a:srgbClr val="666666"/>
              </a:solidFill>
            </a:endParaRPr>
          </a:p>
          <a:p>
            <a:pPr marL="0" lvl="0" indent="0" algn="l" rtl="0">
              <a:lnSpc>
                <a:spcPct val="115000"/>
              </a:lnSpc>
              <a:spcBef>
                <a:spcPts val="0"/>
              </a:spcBef>
              <a:spcAft>
                <a:spcPts val="0"/>
              </a:spcAft>
              <a:buNone/>
            </a:pPr>
            <a:endParaRPr sz="850">
              <a:solidFill>
                <a:srgbClr val="666666"/>
              </a:solidFill>
            </a:endParaRPr>
          </a:p>
        </p:txBody>
      </p:sp>
    </p:spTree>
    <p:extLst>
      <p:ext uri="{BB962C8B-B14F-4D97-AF65-F5344CB8AC3E}">
        <p14:creationId xmlns:p14="http://schemas.microsoft.com/office/powerpoint/2010/main" val="8434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Google Shape;22;p3"/>
          <p:cNvSpPr/>
          <p:nvPr/>
        </p:nvSpPr>
        <p:spPr>
          <a:xfrm>
            <a:off x="0" y="-75"/>
            <a:ext cx="9163500" cy="5143500"/>
          </a:xfrm>
          <a:prstGeom prst="rect">
            <a:avLst/>
          </a:prstGeom>
          <a:gradFill>
            <a:gsLst>
              <a:gs pos="0">
                <a:srgbClr val="0042B7"/>
              </a:gs>
              <a:gs pos="100000">
                <a:srgbClr val="4BDBA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0" y="2092813"/>
            <a:ext cx="91440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a:t>
            </a:fld>
            <a:endParaRPr/>
          </a:p>
        </p:txBody>
      </p:sp>
      <p:pic>
        <p:nvPicPr>
          <p:cNvPr id="25" name="Google Shape;25;p3"/>
          <p:cNvPicPr preferRelativeResize="0"/>
          <p:nvPr/>
        </p:nvPicPr>
        <p:blipFill>
          <a:blip r:embed="rId2">
            <a:alphaModFix/>
          </a:blip>
          <a:stretch>
            <a:fillRect/>
          </a:stretch>
        </p:blipFill>
        <p:spPr>
          <a:xfrm>
            <a:off x="103825" y="4695950"/>
            <a:ext cx="1091400" cy="357050"/>
          </a:xfrm>
          <a:prstGeom prst="rect">
            <a:avLst/>
          </a:prstGeom>
          <a:noFill/>
          <a:ln>
            <a:noFill/>
          </a:ln>
        </p:spPr>
      </p:pic>
    </p:spTree>
    <p:extLst>
      <p:ext uri="{BB962C8B-B14F-4D97-AF65-F5344CB8AC3E}">
        <p14:creationId xmlns:p14="http://schemas.microsoft.com/office/powerpoint/2010/main" val="4198114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4"/>
          <p:cNvSpPr txBox="1">
            <a:spLocks noGrp="1"/>
          </p:cNvSpPr>
          <p:nvPr>
            <p:ph type="body" idx="1"/>
          </p:nvPr>
        </p:nvSpPr>
        <p:spPr>
          <a:xfrm>
            <a:off x="215250" y="712663"/>
            <a:ext cx="8520600" cy="34164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289184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2.png"/><Relationship Id="rId5" Type="http://schemas.openxmlformats.org/officeDocument/2006/relationships/slideLayout" Target="../slideLayouts/slideLayout11.xml"/><Relationship Id="rId10"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675" y="5295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1E4D"/>
              </a:buClr>
              <a:buSzPts val="2800"/>
              <a:buNone/>
              <a:defRPr sz="2800">
                <a:solidFill>
                  <a:srgbClr val="001E4D"/>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15250" y="712663"/>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rgbClr val="434343"/>
              </a:buClr>
              <a:buSzPts val="1600"/>
              <a:buChar char="●"/>
              <a:defRPr sz="1600">
                <a:solidFill>
                  <a:srgbClr val="434343"/>
                </a:solidFill>
              </a:defRPr>
            </a:lvl1pPr>
            <a:lvl2pPr marL="914400" lvl="1" indent="-317500">
              <a:lnSpc>
                <a:spcPct val="115000"/>
              </a:lnSpc>
              <a:spcBef>
                <a:spcPts val="0"/>
              </a:spcBef>
              <a:spcAft>
                <a:spcPts val="0"/>
              </a:spcAft>
              <a:buClr>
                <a:srgbClr val="434343"/>
              </a:buClr>
              <a:buSzPts val="1400"/>
              <a:buChar char="○"/>
              <a:defRPr>
                <a:solidFill>
                  <a:srgbClr val="434343"/>
                </a:solidFill>
              </a:defRPr>
            </a:lvl2pPr>
            <a:lvl3pPr marL="1371600" lvl="2" indent="-317500">
              <a:lnSpc>
                <a:spcPct val="115000"/>
              </a:lnSpc>
              <a:spcBef>
                <a:spcPts val="0"/>
              </a:spcBef>
              <a:spcAft>
                <a:spcPts val="0"/>
              </a:spcAft>
              <a:buClr>
                <a:srgbClr val="434343"/>
              </a:buClr>
              <a:buSzPts val="1400"/>
              <a:buChar char="■"/>
              <a:defRPr>
                <a:solidFill>
                  <a:srgbClr val="434343"/>
                </a:solidFill>
              </a:defRPr>
            </a:lvl3pPr>
            <a:lvl4pPr marL="1828800" lvl="3" indent="-317500">
              <a:lnSpc>
                <a:spcPct val="115000"/>
              </a:lnSpc>
              <a:spcBef>
                <a:spcPts val="0"/>
              </a:spcBef>
              <a:spcAft>
                <a:spcPts val="0"/>
              </a:spcAft>
              <a:buClr>
                <a:srgbClr val="434343"/>
              </a:buClr>
              <a:buSzPts val="1400"/>
              <a:buChar char="●"/>
              <a:defRPr>
                <a:solidFill>
                  <a:srgbClr val="434343"/>
                </a:solidFill>
              </a:defRPr>
            </a:lvl4pPr>
            <a:lvl5pPr marL="2286000" lvl="4" indent="-317500">
              <a:lnSpc>
                <a:spcPct val="115000"/>
              </a:lnSpc>
              <a:spcBef>
                <a:spcPts val="0"/>
              </a:spcBef>
              <a:spcAft>
                <a:spcPts val="0"/>
              </a:spcAft>
              <a:buClr>
                <a:srgbClr val="434343"/>
              </a:buClr>
              <a:buSzPts val="1400"/>
              <a:buChar char="○"/>
              <a:defRPr>
                <a:solidFill>
                  <a:srgbClr val="434343"/>
                </a:solidFill>
              </a:defRPr>
            </a:lvl5pPr>
            <a:lvl6pPr marL="2743200" lvl="5" indent="-317500">
              <a:lnSpc>
                <a:spcPct val="115000"/>
              </a:lnSpc>
              <a:spcBef>
                <a:spcPts val="0"/>
              </a:spcBef>
              <a:spcAft>
                <a:spcPts val="0"/>
              </a:spcAft>
              <a:buClr>
                <a:srgbClr val="434343"/>
              </a:buClr>
              <a:buSzPts val="1400"/>
              <a:buChar char="■"/>
              <a:defRPr>
                <a:solidFill>
                  <a:srgbClr val="434343"/>
                </a:solidFill>
              </a:defRPr>
            </a:lvl6pPr>
            <a:lvl7pPr marL="3200400" lvl="6" indent="-317500">
              <a:lnSpc>
                <a:spcPct val="115000"/>
              </a:lnSpc>
              <a:spcBef>
                <a:spcPts val="0"/>
              </a:spcBef>
              <a:spcAft>
                <a:spcPts val="0"/>
              </a:spcAft>
              <a:buClr>
                <a:srgbClr val="434343"/>
              </a:buClr>
              <a:buSzPts val="1400"/>
              <a:buChar char="●"/>
              <a:defRPr>
                <a:solidFill>
                  <a:srgbClr val="434343"/>
                </a:solidFill>
              </a:defRPr>
            </a:lvl7pPr>
            <a:lvl8pPr marL="3657600" lvl="7" indent="-317500">
              <a:lnSpc>
                <a:spcPct val="115000"/>
              </a:lnSpc>
              <a:spcBef>
                <a:spcPts val="0"/>
              </a:spcBef>
              <a:spcAft>
                <a:spcPts val="0"/>
              </a:spcAft>
              <a:buClr>
                <a:srgbClr val="434343"/>
              </a:buClr>
              <a:buSzPts val="1400"/>
              <a:buChar char="○"/>
              <a:defRPr>
                <a:solidFill>
                  <a:srgbClr val="434343"/>
                </a:solidFill>
              </a:defRPr>
            </a:lvl8pPr>
            <a:lvl9pPr marL="4114800" lvl="8" indent="-31750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8" name="Google Shape;8;p1"/>
          <p:cNvSpPr txBox="1">
            <a:spLocks noGrp="1"/>
          </p:cNvSpPr>
          <p:nvPr>
            <p:ph type="sldNum" idx="12"/>
          </p:nvPr>
        </p:nvSpPr>
        <p:spPr>
          <a:xfrm>
            <a:off x="8585590" y="-62114"/>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pic>
        <p:nvPicPr>
          <p:cNvPr id="9" name="Google Shape;9;p1"/>
          <p:cNvPicPr preferRelativeResize="0"/>
          <p:nvPr/>
        </p:nvPicPr>
        <p:blipFill>
          <a:blip r:embed="rId8">
            <a:alphaModFix/>
          </a:blip>
          <a:stretch>
            <a:fillRect/>
          </a:stretch>
        </p:blipFill>
        <p:spPr>
          <a:xfrm>
            <a:off x="100675" y="4703175"/>
            <a:ext cx="1083075" cy="353801"/>
          </a:xfrm>
          <a:prstGeom prst="rect">
            <a:avLst/>
          </a:prstGeom>
          <a:noFill/>
          <a:ln>
            <a:noFill/>
          </a:ln>
        </p:spPr>
      </p:pic>
      <p:pic>
        <p:nvPicPr>
          <p:cNvPr id="10" name="Google Shape;10;p1"/>
          <p:cNvPicPr preferRelativeResize="0"/>
          <p:nvPr/>
        </p:nvPicPr>
        <p:blipFill rotWithShape="1">
          <a:blip r:embed="rId9">
            <a:alphaModFix amt="20000"/>
          </a:blip>
          <a:srcRect t="35790" r="35654"/>
          <a:stretch/>
        </p:blipFill>
        <p:spPr>
          <a:xfrm>
            <a:off x="8681325" y="0"/>
            <a:ext cx="462676" cy="4679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675" y="5295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1E4D"/>
              </a:buClr>
              <a:buSzPts val="2800"/>
              <a:buNone/>
              <a:defRPr sz="2800">
                <a:solidFill>
                  <a:srgbClr val="001E4D"/>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15250" y="712663"/>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rgbClr val="434343"/>
              </a:buClr>
              <a:buSzPts val="1600"/>
              <a:buChar char="●"/>
              <a:defRPr sz="1600">
                <a:solidFill>
                  <a:srgbClr val="434343"/>
                </a:solidFill>
              </a:defRPr>
            </a:lvl1pPr>
            <a:lvl2pPr marL="914400" lvl="1" indent="-317500">
              <a:lnSpc>
                <a:spcPct val="115000"/>
              </a:lnSpc>
              <a:spcBef>
                <a:spcPts val="0"/>
              </a:spcBef>
              <a:spcAft>
                <a:spcPts val="0"/>
              </a:spcAft>
              <a:buClr>
                <a:srgbClr val="434343"/>
              </a:buClr>
              <a:buSzPts val="1400"/>
              <a:buChar char="○"/>
              <a:defRPr>
                <a:solidFill>
                  <a:srgbClr val="434343"/>
                </a:solidFill>
              </a:defRPr>
            </a:lvl2pPr>
            <a:lvl3pPr marL="1371600" lvl="2" indent="-317500">
              <a:lnSpc>
                <a:spcPct val="115000"/>
              </a:lnSpc>
              <a:spcBef>
                <a:spcPts val="0"/>
              </a:spcBef>
              <a:spcAft>
                <a:spcPts val="0"/>
              </a:spcAft>
              <a:buClr>
                <a:srgbClr val="434343"/>
              </a:buClr>
              <a:buSzPts val="1400"/>
              <a:buChar char="■"/>
              <a:defRPr>
                <a:solidFill>
                  <a:srgbClr val="434343"/>
                </a:solidFill>
              </a:defRPr>
            </a:lvl3pPr>
            <a:lvl4pPr marL="1828800" lvl="3" indent="-317500">
              <a:lnSpc>
                <a:spcPct val="115000"/>
              </a:lnSpc>
              <a:spcBef>
                <a:spcPts val="0"/>
              </a:spcBef>
              <a:spcAft>
                <a:spcPts val="0"/>
              </a:spcAft>
              <a:buClr>
                <a:srgbClr val="434343"/>
              </a:buClr>
              <a:buSzPts val="1400"/>
              <a:buChar char="●"/>
              <a:defRPr>
                <a:solidFill>
                  <a:srgbClr val="434343"/>
                </a:solidFill>
              </a:defRPr>
            </a:lvl4pPr>
            <a:lvl5pPr marL="2286000" lvl="4" indent="-317500">
              <a:lnSpc>
                <a:spcPct val="115000"/>
              </a:lnSpc>
              <a:spcBef>
                <a:spcPts val="0"/>
              </a:spcBef>
              <a:spcAft>
                <a:spcPts val="0"/>
              </a:spcAft>
              <a:buClr>
                <a:srgbClr val="434343"/>
              </a:buClr>
              <a:buSzPts val="1400"/>
              <a:buChar char="○"/>
              <a:defRPr>
                <a:solidFill>
                  <a:srgbClr val="434343"/>
                </a:solidFill>
              </a:defRPr>
            </a:lvl5pPr>
            <a:lvl6pPr marL="2743200" lvl="5" indent="-317500">
              <a:lnSpc>
                <a:spcPct val="115000"/>
              </a:lnSpc>
              <a:spcBef>
                <a:spcPts val="0"/>
              </a:spcBef>
              <a:spcAft>
                <a:spcPts val="0"/>
              </a:spcAft>
              <a:buClr>
                <a:srgbClr val="434343"/>
              </a:buClr>
              <a:buSzPts val="1400"/>
              <a:buChar char="■"/>
              <a:defRPr>
                <a:solidFill>
                  <a:srgbClr val="434343"/>
                </a:solidFill>
              </a:defRPr>
            </a:lvl6pPr>
            <a:lvl7pPr marL="3200400" lvl="6" indent="-317500">
              <a:lnSpc>
                <a:spcPct val="115000"/>
              </a:lnSpc>
              <a:spcBef>
                <a:spcPts val="0"/>
              </a:spcBef>
              <a:spcAft>
                <a:spcPts val="0"/>
              </a:spcAft>
              <a:buClr>
                <a:srgbClr val="434343"/>
              </a:buClr>
              <a:buSzPts val="1400"/>
              <a:buChar char="●"/>
              <a:defRPr>
                <a:solidFill>
                  <a:srgbClr val="434343"/>
                </a:solidFill>
              </a:defRPr>
            </a:lvl7pPr>
            <a:lvl8pPr marL="3657600" lvl="7" indent="-317500">
              <a:lnSpc>
                <a:spcPct val="115000"/>
              </a:lnSpc>
              <a:spcBef>
                <a:spcPts val="0"/>
              </a:spcBef>
              <a:spcAft>
                <a:spcPts val="0"/>
              </a:spcAft>
              <a:buClr>
                <a:srgbClr val="434343"/>
              </a:buClr>
              <a:buSzPts val="1400"/>
              <a:buChar char="○"/>
              <a:defRPr>
                <a:solidFill>
                  <a:srgbClr val="434343"/>
                </a:solidFill>
              </a:defRPr>
            </a:lvl8pPr>
            <a:lvl9pPr marL="4114800" lvl="8" indent="-31750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8" name="Google Shape;8;p1"/>
          <p:cNvSpPr txBox="1">
            <a:spLocks noGrp="1"/>
          </p:cNvSpPr>
          <p:nvPr>
            <p:ph type="sldNum" idx="12"/>
          </p:nvPr>
        </p:nvSpPr>
        <p:spPr>
          <a:xfrm>
            <a:off x="8585590" y="-62114"/>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pic>
        <p:nvPicPr>
          <p:cNvPr id="9" name="Google Shape;9;p1"/>
          <p:cNvPicPr preferRelativeResize="0"/>
          <p:nvPr/>
        </p:nvPicPr>
        <p:blipFill>
          <a:blip r:embed="rId10">
            <a:alphaModFix/>
          </a:blip>
          <a:stretch>
            <a:fillRect/>
          </a:stretch>
        </p:blipFill>
        <p:spPr>
          <a:xfrm>
            <a:off x="100675" y="4703175"/>
            <a:ext cx="1083075" cy="353801"/>
          </a:xfrm>
          <a:prstGeom prst="rect">
            <a:avLst/>
          </a:prstGeom>
          <a:noFill/>
          <a:ln>
            <a:noFill/>
          </a:ln>
        </p:spPr>
      </p:pic>
      <p:pic>
        <p:nvPicPr>
          <p:cNvPr id="10" name="Google Shape;10;p1"/>
          <p:cNvPicPr preferRelativeResize="0"/>
          <p:nvPr/>
        </p:nvPicPr>
        <p:blipFill rotWithShape="1">
          <a:blip r:embed="rId11">
            <a:alphaModFix amt="20000"/>
          </a:blip>
          <a:srcRect t="35790" r="35654"/>
          <a:stretch/>
        </p:blipFill>
        <p:spPr>
          <a:xfrm>
            <a:off x="8681325" y="0"/>
            <a:ext cx="462676" cy="467999"/>
          </a:xfrm>
          <a:prstGeom prst="rect">
            <a:avLst/>
          </a:prstGeom>
          <a:noFill/>
          <a:ln>
            <a:noFill/>
          </a:ln>
        </p:spPr>
      </p:pic>
    </p:spTree>
    <p:extLst>
      <p:ext uri="{BB962C8B-B14F-4D97-AF65-F5344CB8AC3E}">
        <p14:creationId xmlns:p14="http://schemas.microsoft.com/office/powerpoint/2010/main" val="3103108352"/>
      </p:ext>
    </p:extLst>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cbd.int/convention/articles.shtml?a=cbd-16" TargetMode="External"/><Relationship Id="rId2" Type="http://schemas.openxmlformats.org/officeDocument/2006/relationships/hyperlink" Target="https://www.cbd.int/convention/articles.shtml?a=cbd-15" TargetMode="External"/><Relationship Id="rId1" Type="http://schemas.openxmlformats.org/officeDocument/2006/relationships/slideLayout" Target="../slideLayouts/slideLayout4.xml"/><Relationship Id="rId6" Type="http://schemas.openxmlformats.org/officeDocument/2006/relationships/hyperlink" Target="https://www.cbd.int/convention/articles.shtml?a=cbd-19" TargetMode="External"/><Relationship Id="rId5" Type="http://schemas.openxmlformats.org/officeDocument/2006/relationships/hyperlink" Target="https://www.cbd.int/convention/articles.shtml?a=cbd-18" TargetMode="External"/><Relationship Id="rId4" Type="http://schemas.openxmlformats.org/officeDocument/2006/relationships/hyperlink" Target="https://www.cbd.int/convention/articles.shtml?a=cbd-17"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cbd.int/convention/articles.shtml?a=cbd-01" TargetMode="External"/><Relationship Id="rId7" Type="http://schemas.openxmlformats.org/officeDocument/2006/relationships/hyperlink" Target="https://www.cbd.int/convention/articles.shtml?a=cbd-05" TargetMode="External"/><Relationship Id="rId2" Type="http://schemas.openxmlformats.org/officeDocument/2006/relationships/hyperlink" Target="https://www.cbd.int/convention/articles.shtml?a=cbd-00" TargetMode="External"/><Relationship Id="rId1" Type="http://schemas.openxmlformats.org/officeDocument/2006/relationships/slideLayout" Target="../slideLayouts/slideLayout9.xml"/><Relationship Id="rId6" Type="http://schemas.openxmlformats.org/officeDocument/2006/relationships/hyperlink" Target="https://www.cbd.int/convention/articles.shtml?a=cbd-04" TargetMode="External"/><Relationship Id="rId5" Type="http://schemas.openxmlformats.org/officeDocument/2006/relationships/hyperlink" Target="https://www.cbd.int/convention/articles.shtml?a=cbd-03" TargetMode="External"/><Relationship Id="rId4" Type="http://schemas.openxmlformats.org/officeDocument/2006/relationships/hyperlink" Target="https://www.cbd.int/convention/articles.shtml?a=cbd-02"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cbd.int/convention/articles.shtml?a=cbd-13" TargetMode="External"/><Relationship Id="rId2" Type="http://schemas.openxmlformats.org/officeDocument/2006/relationships/hyperlink" Target="https://www.cbd.int/convention/articles.shtml?a=cbd-12" TargetMode="External"/><Relationship Id="rId1" Type="http://schemas.openxmlformats.org/officeDocument/2006/relationships/slideLayout" Target="../slideLayouts/slideLayout4.xml"/><Relationship Id="rId5" Type="http://schemas.openxmlformats.org/officeDocument/2006/relationships/hyperlink" Target="https://www.cbd.int/convention/articles.shtml?a=cbd-18" TargetMode="External"/><Relationship Id="rId4" Type="http://schemas.openxmlformats.org/officeDocument/2006/relationships/hyperlink" Target="https://www.cbd.int/convention/articles.shtml?a=cbd-17"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www.cbd.int/convention/articles.shtml?a=cbd-24" TargetMode="External"/><Relationship Id="rId7" Type="http://schemas.openxmlformats.org/officeDocument/2006/relationships/hyperlink" Target="https://www.cbd.int/convention/articles.shtml?a=cbd-40" TargetMode="External"/><Relationship Id="rId2" Type="http://schemas.openxmlformats.org/officeDocument/2006/relationships/hyperlink" Target="https://www.cbd.int/convention/articles.shtml?a=cbd-23" TargetMode="External"/><Relationship Id="rId1" Type="http://schemas.openxmlformats.org/officeDocument/2006/relationships/slideLayout" Target="../slideLayouts/slideLayout4.xml"/><Relationship Id="rId6" Type="http://schemas.openxmlformats.org/officeDocument/2006/relationships/hyperlink" Target="https://www.cbd.int/convention/articles.shtml?a=cbd-31" TargetMode="External"/><Relationship Id="rId5" Type="http://schemas.openxmlformats.org/officeDocument/2006/relationships/hyperlink" Target="https://www.cbd.int/convention/articles.shtml?a=cbd-26" TargetMode="External"/><Relationship Id="rId4" Type="http://schemas.openxmlformats.org/officeDocument/2006/relationships/hyperlink" Target="https://www.cbd.int/convention/articles.shtml?a=cbd-25"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cbd.int/convention/articles.shtml?a=cbd-30" TargetMode="External"/><Relationship Id="rId3" Type="http://schemas.openxmlformats.org/officeDocument/2006/relationships/hyperlink" Target="https://www.cbd.int/convention/articles.shtml?a=cbd-21" TargetMode="External"/><Relationship Id="rId7" Type="http://schemas.openxmlformats.org/officeDocument/2006/relationships/hyperlink" Target="https://www.cbd.int/convention/articles.shtml?a=cbd-29" TargetMode="External"/><Relationship Id="rId12" Type="http://schemas.openxmlformats.org/officeDocument/2006/relationships/hyperlink" Target="https://www.cbd.int/convention/articles.shtml?a=cbd-40" TargetMode="External"/><Relationship Id="rId2" Type="http://schemas.openxmlformats.org/officeDocument/2006/relationships/hyperlink" Target="https://www.cbd.int/convention/articles.shtml?a=cbd-20" TargetMode="External"/><Relationship Id="rId1" Type="http://schemas.openxmlformats.org/officeDocument/2006/relationships/slideLayout" Target="../slideLayouts/slideLayout4.xml"/><Relationship Id="rId6" Type="http://schemas.openxmlformats.org/officeDocument/2006/relationships/hyperlink" Target="https://www.cbd.int/convention/articles.shtml?a=cbd-28" TargetMode="External"/><Relationship Id="rId11" Type="http://schemas.openxmlformats.org/officeDocument/2006/relationships/hyperlink" Target="https://www.cbd.int/convention/articles.shtml?a=cbd-39" TargetMode="External"/><Relationship Id="rId5" Type="http://schemas.openxmlformats.org/officeDocument/2006/relationships/hyperlink" Target="https://www.cbd.int/convention/articles.shtml?a=cbd-27" TargetMode="External"/><Relationship Id="rId10" Type="http://schemas.openxmlformats.org/officeDocument/2006/relationships/hyperlink" Target="https://www.cbd.int/convention/articles.shtml?a=cbd-32" TargetMode="External"/><Relationship Id="rId4" Type="http://schemas.openxmlformats.org/officeDocument/2006/relationships/hyperlink" Target="https://www.cbd.int/convention/articles.shtml?a=cbd-22" TargetMode="External"/><Relationship Id="rId9" Type="http://schemas.openxmlformats.org/officeDocument/2006/relationships/hyperlink" Target="https://www.cbd.int/convention/articles.shtml?a=cbd-31"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cbd.int/convention/articles.shtml?a=cbd-41" TargetMode="External"/><Relationship Id="rId3" Type="http://schemas.openxmlformats.org/officeDocument/2006/relationships/hyperlink" Target="https://www.cbd.int/convention/articles.shtml?a=cbd-34" TargetMode="External"/><Relationship Id="rId7" Type="http://schemas.openxmlformats.org/officeDocument/2006/relationships/hyperlink" Target="https://www.cbd.int/convention/articles.shtml?a=cbd-38" TargetMode="External"/><Relationship Id="rId2" Type="http://schemas.openxmlformats.org/officeDocument/2006/relationships/hyperlink" Target="https://www.cbd.int/convention/articles.shtml?a=cbd-33" TargetMode="External"/><Relationship Id="rId1" Type="http://schemas.openxmlformats.org/officeDocument/2006/relationships/slideLayout" Target="../slideLayouts/slideLayout4.xml"/><Relationship Id="rId6" Type="http://schemas.openxmlformats.org/officeDocument/2006/relationships/hyperlink" Target="https://www.cbd.int/convention/articles.shtml?a=cbd-37" TargetMode="External"/><Relationship Id="rId5" Type="http://schemas.openxmlformats.org/officeDocument/2006/relationships/hyperlink" Target="https://www.cbd.int/convention/articles.shtml?a=cbd-36" TargetMode="External"/><Relationship Id="rId4" Type="http://schemas.openxmlformats.org/officeDocument/2006/relationships/hyperlink" Target="https://www.cbd.int/convention/articles.shtml?a=cbd-35" TargetMode="External"/><Relationship Id="rId9" Type="http://schemas.openxmlformats.org/officeDocument/2006/relationships/hyperlink" Target="https://www.cbd.int/convention/articles.shtml?a=cbd-42"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coop4cbd.e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hyperlink" Target="https://www.cbd.int/convention/articles.shtml?a=cbd-12" TargetMode="External"/><Relationship Id="rId3" Type="http://schemas.openxmlformats.org/officeDocument/2006/relationships/hyperlink" Target="https://www.cbd.int/convention/articles.shtml?a=cbd-06" TargetMode="External"/><Relationship Id="rId7" Type="http://schemas.openxmlformats.org/officeDocument/2006/relationships/hyperlink" Target="https://www.cbd.int/convention/articles.shtml?a=cbd-11"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s://www.cbd.int/convention/articles.shtml?a=cbd-09" TargetMode="External"/><Relationship Id="rId5" Type="http://schemas.openxmlformats.org/officeDocument/2006/relationships/hyperlink" Target="https://www.cbd.int/convention/articles.shtml?a=cbd-08" TargetMode="External"/><Relationship Id="rId4" Type="http://schemas.openxmlformats.org/officeDocument/2006/relationships/hyperlink" Target="https://www.cbd.int/convention/articles.shtml?a=cbd-07"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cbd.int/convention/articles.shtml?a=cbd-10" TargetMode="External"/><Relationship Id="rId2" Type="http://schemas.openxmlformats.org/officeDocument/2006/relationships/hyperlink" Target="https://www.cbd.int/convention/articles.shtml?a=cbd-06" TargetMode="External"/><Relationship Id="rId1" Type="http://schemas.openxmlformats.org/officeDocument/2006/relationships/slideLayout" Target="../slideLayouts/slideLayout4.xml"/><Relationship Id="rId4" Type="http://schemas.openxmlformats.org/officeDocument/2006/relationships/hyperlink" Target="https://www.cbd.int/convention/articles.shtml?a=cbd-1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ctrTitle"/>
          </p:nvPr>
        </p:nvSpPr>
        <p:spPr>
          <a:xfrm>
            <a:off x="210528" y="1410475"/>
            <a:ext cx="6449472" cy="10087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Issues regarding the provision of the Convention. </a:t>
            </a:r>
            <a:r>
              <a:rPr lang="fr-FR" sz="2400" i="1" dirty="0"/>
              <a:t>Introduction to the </a:t>
            </a:r>
            <a:r>
              <a:rPr lang="fr-FR" sz="2400" i="1" dirty="0" err="1"/>
              <a:t>Text</a:t>
            </a:r>
            <a:r>
              <a:rPr lang="fr-FR" sz="2400" i="1" dirty="0"/>
              <a:t> </a:t>
            </a:r>
            <a:r>
              <a:rPr lang="en" sz="2400" i="1" dirty="0"/>
              <a:t>and concepts at stakes.</a:t>
            </a:r>
            <a:endParaRPr sz="2800" i="1" dirty="0"/>
          </a:p>
        </p:txBody>
      </p:sp>
      <p:sp>
        <p:nvSpPr>
          <p:cNvPr id="59" name="Google Shape;59;p11"/>
          <p:cNvSpPr txBox="1">
            <a:spLocks noGrp="1"/>
          </p:cNvSpPr>
          <p:nvPr>
            <p:ph type="subTitle" idx="1"/>
          </p:nvPr>
        </p:nvSpPr>
        <p:spPr>
          <a:xfrm>
            <a:off x="210525" y="378587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FR" sz="1400" dirty="0">
                <a:solidFill>
                  <a:srgbClr val="4BDBA3"/>
                </a:solidFill>
              </a:rPr>
              <a:t>CO-OP4CD Central and </a:t>
            </a:r>
            <a:r>
              <a:rPr lang="fr-FR" sz="1400" dirty="0" err="1">
                <a:solidFill>
                  <a:srgbClr val="4BDBA3"/>
                </a:solidFill>
              </a:rPr>
              <a:t>Eastern</a:t>
            </a:r>
            <a:r>
              <a:rPr lang="fr-FR" sz="1400" dirty="0">
                <a:solidFill>
                  <a:srgbClr val="4BDBA3"/>
                </a:solidFill>
              </a:rPr>
              <a:t> </a:t>
            </a:r>
            <a:r>
              <a:rPr lang="fr-FR" sz="1400" dirty="0" err="1">
                <a:solidFill>
                  <a:srgbClr val="4BDBA3"/>
                </a:solidFill>
              </a:rPr>
              <a:t>European</a:t>
            </a:r>
            <a:r>
              <a:rPr lang="fr-FR" sz="1400" dirty="0">
                <a:solidFill>
                  <a:srgbClr val="4BDBA3"/>
                </a:solidFill>
              </a:rPr>
              <a:t> Countries </a:t>
            </a:r>
            <a:r>
              <a:rPr lang="fr-FR" sz="1400" dirty="0" err="1">
                <a:solidFill>
                  <a:srgbClr val="4BDBA3"/>
                </a:solidFill>
              </a:rPr>
              <a:t>Regional</a:t>
            </a:r>
            <a:r>
              <a:rPr lang="fr-FR" sz="1400" dirty="0">
                <a:solidFill>
                  <a:srgbClr val="4BDBA3"/>
                </a:solidFill>
              </a:rPr>
              <a:t> Training Session </a:t>
            </a:r>
          </a:p>
          <a:p>
            <a:pPr marL="0" lvl="0" indent="0" algn="l" rtl="0">
              <a:spcBef>
                <a:spcPts val="0"/>
              </a:spcBef>
              <a:spcAft>
                <a:spcPts val="0"/>
              </a:spcAft>
              <a:buNone/>
            </a:pPr>
            <a:r>
              <a:rPr lang="fr-FR" sz="1400" dirty="0">
                <a:solidFill>
                  <a:srgbClr val="4BDBA3"/>
                </a:solidFill>
              </a:rPr>
              <a:t>Paris, Jardin des Plantes, 18 and 19 March 2024</a:t>
            </a:r>
            <a:endParaRPr sz="1400" dirty="0">
              <a:solidFill>
                <a:srgbClr val="4BDBA3"/>
              </a:solidFill>
            </a:endParaRPr>
          </a:p>
        </p:txBody>
      </p:sp>
      <p:sp>
        <p:nvSpPr>
          <p:cNvPr id="60" name="Google Shape;60;p11"/>
          <p:cNvSpPr txBox="1">
            <a:spLocks noGrp="1"/>
          </p:cNvSpPr>
          <p:nvPr>
            <p:ph type="subTitle" idx="1"/>
          </p:nvPr>
        </p:nvSpPr>
        <p:spPr>
          <a:xfrm>
            <a:off x="210525" y="2895692"/>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FR" b="1" dirty="0"/>
              <a:t>Pierre SPIELEWOY</a:t>
            </a:r>
            <a:endParaRPr b="1" dirty="0"/>
          </a:p>
          <a:p>
            <a:pPr marL="0" lvl="0" indent="0" algn="l" rtl="0">
              <a:spcBef>
                <a:spcPts val="0"/>
              </a:spcBef>
              <a:spcAft>
                <a:spcPts val="0"/>
              </a:spcAft>
              <a:buNone/>
            </a:pPr>
            <a:r>
              <a:rPr lang="en" sz="1600" dirty="0"/>
              <a:t>Muséum National d’Histoire Naturelle (France)</a:t>
            </a:r>
            <a:endParaRPr sz="1600" dirty="0"/>
          </a:p>
        </p:txBody>
      </p:sp>
      <p:pic>
        <p:nvPicPr>
          <p:cNvPr id="5" name="Image 4">
            <a:extLst>
              <a:ext uri="{FF2B5EF4-FFF2-40B4-BE49-F238E27FC236}">
                <a16:creationId xmlns:a16="http://schemas.microsoft.com/office/drawing/2014/main" id="{4EABD900-F7E0-4A88-A166-89BD46C26C6F}"/>
              </a:ext>
            </a:extLst>
          </p:cNvPr>
          <p:cNvPicPr>
            <a:picLocks noChangeAspect="1"/>
          </p:cNvPicPr>
          <p:nvPr/>
        </p:nvPicPr>
        <p:blipFill>
          <a:blip r:embed="rId3"/>
          <a:stretch>
            <a:fillRect/>
          </a:stretch>
        </p:blipFill>
        <p:spPr>
          <a:xfrm>
            <a:off x="6454774" y="175637"/>
            <a:ext cx="896750" cy="10087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8D0F3-56F8-400D-8392-2A0CBEBDB219}"/>
              </a:ext>
            </a:extLst>
          </p:cNvPr>
          <p:cNvSpPr>
            <a:spLocks noGrp="1"/>
          </p:cNvSpPr>
          <p:nvPr>
            <p:ph type="title"/>
          </p:nvPr>
        </p:nvSpPr>
        <p:spPr/>
        <p:txBody>
          <a:bodyPr>
            <a:normAutofit fontScale="90000"/>
          </a:bodyPr>
          <a:lstStyle/>
          <a:p>
            <a:r>
              <a:rPr lang="en-GB" dirty="0"/>
              <a:t>IV/ Sustainable Use of its component </a:t>
            </a:r>
          </a:p>
        </p:txBody>
      </p:sp>
      <p:sp>
        <p:nvSpPr>
          <p:cNvPr id="3" name="ZoneTexte 2">
            <a:extLst>
              <a:ext uri="{FF2B5EF4-FFF2-40B4-BE49-F238E27FC236}">
                <a16:creationId xmlns:a16="http://schemas.microsoft.com/office/drawing/2014/main" id="{DBFDA35B-33C0-4011-9142-04F745EB2486}"/>
              </a:ext>
            </a:extLst>
          </p:cNvPr>
          <p:cNvSpPr txBox="1"/>
          <p:nvPr/>
        </p:nvSpPr>
        <p:spPr>
          <a:xfrm>
            <a:off x="197937" y="806523"/>
            <a:ext cx="8748125" cy="1877437"/>
          </a:xfrm>
          <a:prstGeom prst="rect">
            <a:avLst/>
          </a:prstGeom>
          <a:noFill/>
        </p:spPr>
        <p:txBody>
          <a:bodyPr wrap="square" rtlCol="0">
            <a:spAutoFit/>
          </a:bodyPr>
          <a:lstStyle/>
          <a:p>
            <a:r>
              <a:rPr lang="fr-FR" sz="1600" b="1" dirty="0" err="1"/>
              <a:t>Some</a:t>
            </a:r>
            <a:r>
              <a:rPr lang="fr-FR" sz="1600" b="1" dirty="0"/>
              <a:t> COP </a:t>
            </a:r>
            <a:r>
              <a:rPr lang="fr-FR" sz="1600" b="1" dirty="0" err="1"/>
              <a:t>decisions</a:t>
            </a:r>
            <a:r>
              <a:rPr lang="fr-FR" sz="1600" b="1" dirty="0"/>
              <a:t> on </a:t>
            </a:r>
            <a:r>
              <a:rPr lang="fr-FR" sz="1600" b="1" dirty="0" err="1"/>
              <a:t>this</a:t>
            </a:r>
            <a:r>
              <a:rPr lang="fr-FR" sz="1600" b="1" dirty="0"/>
              <a:t> topic </a:t>
            </a:r>
          </a:p>
          <a:p>
            <a:endParaRPr lang="fr-FR" sz="1800" dirty="0">
              <a:latin typeface="+mj-lt"/>
            </a:endParaRPr>
          </a:p>
          <a:p>
            <a:r>
              <a:rPr lang="en-US" sz="1600" b="0" i="0" dirty="0">
                <a:solidFill>
                  <a:schemeClr val="tx1"/>
                </a:solidFill>
                <a:effectLst/>
                <a:latin typeface="+mn-lt"/>
              </a:rPr>
              <a:t>Conservation and sustainable use of marine and coastal biological diversity </a:t>
            </a:r>
            <a:r>
              <a:rPr lang="en-US" sz="1600" b="0" i="0" dirty="0">
                <a:solidFill>
                  <a:srgbClr val="009B48"/>
                </a:solidFill>
                <a:effectLst/>
                <a:latin typeface="+mn-lt"/>
              </a:rPr>
              <a:t>: </a:t>
            </a:r>
            <a:r>
              <a:rPr lang="fr-FR" sz="1600" dirty="0">
                <a:latin typeface="+mn-lt"/>
              </a:rPr>
              <a:t>DEC II/10, IV/5 </a:t>
            </a:r>
          </a:p>
          <a:p>
            <a:r>
              <a:rPr lang="fr-FR" sz="1600" dirty="0">
                <a:latin typeface="+mn-lt"/>
              </a:rPr>
              <a:t>Conservation and </a:t>
            </a:r>
            <a:r>
              <a:rPr lang="fr-FR" sz="1600" dirty="0" err="1">
                <a:latin typeface="+mn-lt"/>
              </a:rPr>
              <a:t>sustainable</a:t>
            </a:r>
            <a:r>
              <a:rPr lang="fr-FR" sz="1600" dirty="0">
                <a:latin typeface="+mn-lt"/>
              </a:rPr>
              <a:t> use of agricultural </a:t>
            </a:r>
            <a:r>
              <a:rPr lang="fr-FR" sz="1600" dirty="0" err="1">
                <a:latin typeface="+mn-lt"/>
              </a:rPr>
              <a:t>biological</a:t>
            </a:r>
            <a:r>
              <a:rPr lang="fr-FR" sz="1600" dirty="0">
                <a:latin typeface="+mn-lt"/>
              </a:rPr>
              <a:t> </a:t>
            </a:r>
            <a:r>
              <a:rPr lang="fr-FR" sz="1600" dirty="0" err="1">
                <a:latin typeface="+mn-lt"/>
              </a:rPr>
              <a:t>diversity</a:t>
            </a:r>
            <a:r>
              <a:rPr lang="fr-FR" sz="1600" dirty="0">
                <a:latin typeface="+mn-lt"/>
              </a:rPr>
              <a:t> : DEC III/11</a:t>
            </a:r>
          </a:p>
          <a:p>
            <a:r>
              <a:rPr lang="en-US" sz="1600" dirty="0">
                <a:solidFill>
                  <a:schemeClr val="tx1"/>
                </a:solidFill>
                <a:latin typeface="+mn-lt"/>
              </a:rPr>
              <a:t>Sustainable use of bushmeat… XI/25 </a:t>
            </a:r>
            <a:r>
              <a:rPr lang="en-US" sz="1600" dirty="0" err="1">
                <a:solidFill>
                  <a:schemeClr val="tx1"/>
                </a:solidFill>
                <a:latin typeface="+mn-lt"/>
              </a:rPr>
              <a:t>etc</a:t>
            </a:r>
            <a:r>
              <a:rPr lang="en-US" sz="1600" dirty="0">
                <a:solidFill>
                  <a:schemeClr val="tx1"/>
                </a:solidFill>
                <a:latin typeface="+mn-lt"/>
              </a:rPr>
              <a:t>…</a:t>
            </a:r>
          </a:p>
          <a:p>
            <a:endParaRPr lang="en-US" sz="1600" dirty="0">
              <a:solidFill>
                <a:schemeClr val="tx1"/>
              </a:solidFill>
              <a:latin typeface="+mn-lt"/>
            </a:endParaRPr>
          </a:p>
          <a:p>
            <a:r>
              <a:rPr lang="en-US" sz="1600" dirty="0">
                <a:solidFill>
                  <a:schemeClr val="tx1"/>
                </a:solidFill>
                <a:latin typeface="+mn-lt"/>
              </a:rPr>
              <a:t>Sustainable use as a cross-cutting issue : DEC V/24 </a:t>
            </a:r>
            <a:endParaRPr lang="en-US" sz="1600" b="0" i="0" dirty="0">
              <a:solidFill>
                <a:schemeClr val="tx1"/>
              </a:solidFill>
              <a:effectLst/>
              <a:latin typeface="+mn-lt"/>
            </a:endParaRPr>
          </a:p>
        </p:txBody>
      </p:sp>
      <p:sp>
        <p:nvSpPr>
          <p:cNvPr id="4" name="ZoneTexte 3">
            <a:extLst>
              <a:ext uri="{FF2B5EF4-FFF2-40B4-BE49-F238E27FC236}">
                <a16:creationId xmlns:a16="http://schemas.microsoft.com/office/drawing/2014/main" id="{F0A662B9-833C-4830-B541-C54AA73183C7}"/>
              </a:ext>
            </a:extLst>
          </p:cNvPr>
          <p:cNvSpPr txBox="1"/>
          <p:nvPr/>
        </p:nvSpPr>
        <p:spPr>
          <a:xfrm>
            <a:off x="1483200" y="2788040"/>
            <a:ext cx="7084800" cy="2154436"/>
          </a:xfrm>
          <a:prstGeom prst="rect">
            <a:avLst/>
          </a:prstGeom>
          <a:noFill/>
          <a:ln>
            <a:solidFill>
              <a:srgbClr val="0070C0"/>
            </a:solidFill>
          </a:ln>
        </p:spPr>
        <p:txBody>
          <a:bodyPr wrap="square" rtlCol="0">
            <a:spAutoFit/>
          </a:bodyPr>
          <a:lstStyle/>
          <a:p>
            <a:pPr algn="l"/>
            <a:r>
              <a:rPr lang="en-US" sz="1200" b="0" i="0" dirty="0">
                <a:solidFill>
                  <a:srgbClr val="00483A"/>
                </a:solidFill>
                <a:effectLst/>
                <a:latin typeface="-apple-system"/>
              </a:rPr>
              <a:t>Recognizing also that conservation and sustainable use of biological diversity is essential to the survival of species and also benefits humankind particularly those people who are dependent on biological resources for their livelihoods,</a:t>
            </a:r>
          </a:p>
          <a:p>
            <a:pPr algn="l"/>
            <a:r>
              <a:rPr lang="en-US" sz="1200" b="0" i="0" dirty="0">
                <a:solidFill>
                  <a:srgbClr val="00483A"/>
                </a:solidFill>
                <a:effectLst/>
                <a:latin typeface="-apple-system"/>
              </a:rPr>
              <a:t>Further recognizing the importance of integrating, as far as possible and as appropriate, the conservation and sustainable use of biological diversity into sectoral or cross-sectoral plans, </a:t>
            </a:r>
            <a:r>
              <a:rPr lang="en-US" sz="1200" b="0" i="0" dirty="0" err="1">
                <a:solidFill>
                  <a:srgbClr val="00483A"/>
                </a:solidFill>
                <a:effectLst/>
                <a:latin typeface="-apple-system"/>
              </a:rPr>
              <a:t>programmes</a:t>
            </a:r>
            <a:r>
              <a:rPr lang="en-US" sz="1200" b="0" i="0" dirty="0">
                <a:solidFill>
                  <a:srgbClr val="00483A"/>
                </a:solidFill>
                <a:effectLst/>
                <a:latin typeface="-apple-system"/>
              </a:rPr>
              <a:t> and policies, and recognizing the importance of addressing this issue in national biodiversity strategies and action plans, in accordance with Articles 6 and 10 of the Convention on Biological Diversity,</a:t>
            </a:r>
          </a:p>
          <a:p>
            <a:pPr algn="l"/>
            <a:r>
              <a:rPr lang="en-US" sz="1200" b="0" i="0" dirty="0">
                <a:solidFill>
                  <a:srgbClr val="00483A"/>
                </a:solidFill>
                <a:effectLst/>
                <a:latin typeface="-apple-system"/>
              </a:rPr>
              <a:t>Taking into account the decisions of the Conference of the Parties and the ecosystem approach,</a:t>
            </a:r>
          </a:p>
          <a:p>
            <a:pPr algn="l"/>
            <a:r>
              <a:rPr lang="en-US" sz="1200" b="0" i="0" u="sng" dirty="0">
                <a:solidFill>
                  <a:srgbClr val="00483A"/>
                </a:solidFill>
                <a:effectLst/>
                <a:latin typeface="-apple-system"/>
              </a:rPr>
              <a:t>Noting</a:t>
            </a:r>
            <a:r>
              <a:rPr lang="en-US" sz="1200" b="0" i="0" dirty="0">
                <a:solidFill>
                  <a:srgbClr val="00483A"/>
                </a:solidFill>
                <a:effectLst/>
                <a:latin typeface="-apple-system"/>
              </a:rPr>
              <a:t> the </a:t>
            </a:r>
            <a:r>
              <a:rPr lang="en-US" sz="1200" b="1" i="0" dirty="0">
                <a:solidFill>
                  <a:srgbClr val="00483A"/>
                </a:solidFill>
                <a:effectLst/>
                <a:latin typeface="-apple-system"/>
              </a:rPr>
              <a:t>synergies between the conservation and sustainable use of biological diversity</a:t>
            </a:r>
            <a:r>
              <a:rPr lang="en-US" sz="1200" b="0" i="0" dirty="0">
                <a:solidFill>
                  <a:srgbClr val="00483A"/>
                </a:solidFill>
                <a:effectLst/>
                <a:latin typeface="-apple-system"/>
              </a:rPr>
              <a:t>,</a:t>
            </a:r>
          </a:p>
          <a:p>
            <a:pPr algn="l"/>
            <a:r>
              <a:rPr lang="en-US" sz="1200" b="0" i="0" u="sng" dirty="0">
                <a:solidFill>
                  <a:srgbClr val="00483A"/>
                </a:solidFill>
                <a:effectLst/>
                <a:latin typeface="-apple-system"/>
              </a:rPr>
              <a:t>Noting</a:t>
            </a:r>
            <a:r>
              <a:rPr lang="en-US" sz="1200" b="0" i="0" dirty="0">
                <a:solidFill>
                  <a:srgbClr val="00483A"/>
                </a:solidFill>
                <a:effectLst/>
                <a:latin typeface="-apple-system"/>
              </a:rPr>
              <a:t> also that the highest levels of biodiversity often occur in the </a:t>
            </a:r>
            <a:r>
              <a:rPr lang="en-US" sz="1200" b="1" i="0" dirty="0">
                <a:solidFill>
                  <a:srgbClr val="00483A"/>
                </a:solidFill>
                <a:effectLst/>
                <a:latin typeface="-apple-system"/>
              </a:rPr>
              <a:t>less economically developed regions</a:t>
            </a:r>
            <a:r>
              <a:rPr lang="en-US" sz="1200" b="0" i="0" dirty="0">
                <a:solidFill>
                  <a:srgbClr val="00483A"/>
                </a:solidFill>
                <a:effectLst/>
                <a:latin typeface="-apple-system"/>
              </a:rPr>
              <a:t>,</a:t>
            </a:r>
          </a:p>
          <a:p>
            <a:endParaRPr lang="en-GB" dirty="0"/>
          </a:p>
        </p:txBody>
      </p:sp>
      <p:sp>
        <p:nvSpPr>
          <p:cNvPr id="5" name="Rectangle 4">
            <a:extLst>
              <a:ext uri="{FF2B5EF4-FFF2-40B4-BE49-F238E27FC236}">
                <a16:creationId xmlns:a16="http://schemas.microsoft.com/office/drawing/2014/main" id="{BA89A132-0644-4531-AE39-64EE1D2BCDE3}"/>
              </a:ext>
            </a:extLst>
          </p:cNvPr>
          <p:cNvSpPr/>
          <p:nvPr/>
        </p:nvSpPr>
        <p:spPr>
          <a:xfrm>
            <a:off x="197937" y="2368800"/>
            <a:ext cx="5101138" cy="315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6163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8D0F3-56F8-400D-8392-2A0CBEBDB219}"/>
              </a:ext>
            </a:extLst>
          </p:cNvPr>
          <p:cNvSpPr>
            <a:spLocks noGrp="1"/>
          </p:cNvSpPr>
          <p:nvPr>
            <p:ph type="title"/>
          </p:nvPr>
        </p:nvSpPr>
        <p:spPr/>
        <p:txBody>
          <a:bodyPr>
            <a:normAutofit fontScale="90000"/>
          </a:bodyPr>
          <a:lstStyle/>
          <a:p>
            <a:r>
              <a:rPr lang="en-GB" dirty="0"/>
              <a:t>IV/ Sustainable Use of its component </a:t>
            </a:r>
          </a:p>
        </p:txBody>
      </p:sp>
      <p:sp>
        <p:nvSpPr>
          <p:cNvPr id="3" name="ZoneTexte 2">
            <a:extLst>
              <a:ext uri="{FF2B5EF4-FFF2-40B4-BE49-F238E27FC236}">
                <a16:creationId xmlns:a16="http://schemas.microsoft.com/office/drawing/2014/main" id="{DBFDA35B-33C0-4011-9142-04F745EB2486}"/>
              </a:ext>
            </a:extLst>
          </p:cNvPr>
          <p:cNvSpPr txBox="1"/>
          <p:nvPr/>
        </p:nvSpPr>
        <p:spPr>
          <a:xfrm>
            <a:off x="197937" y="806523"/>
            <a:ext cx="8748125" cy="1877437"/>
          </a:xfrm>
          <a:prstGeom prst="rect">
            <a:avLst/>
          </a:prstGeom>
          <a:noFill/>
        </p:spPr>
        <p:txBody>
          <a:bodyPr wrap="square" rtlCol="0">
            <a:spAutoFit/>
          </a:bodyPr>
          <a:lstStyle/>
          <a:p>
            <a:r>
              <a:rPr lang="fr-FR" sz="1600" b="1" dirty="0" err="1"/>
              <a:t>Some</a:t>
            </a:r>
            <a:r>
              <a:rPr lang="fr-FR" sz="1600" b="1" dirty="0"/>
              <a:t> COP </a:t>
            </a:r>
            <a:r>
              <a:rPr lang="fr-FR" sz="1600" b="1" dirty="0" err="1"/>
              <a:t>decisions</a:t>
            </a:r>
            <a:r>
              <a:rPr lang="fr-FR" sz="1600" b="1" dirty="0"/>
              <a:t> on </a:t>
            </a:r>
            <a:r>
              <a:rPr lang="fr-FR" sz="1600" b="1" dirty="0" err="1"/>
              <a:t>this</a:t>
            </a:r>
            <a:r>
              <a:rPr lang="fr-FR" sz="1600" b="1" dirty="0"/>
              <a:t> topic </a:t>
            </a:r>
          </a:p>
          <a:p>
            <a:endParaRPr lang="fr-FR" sz="1800" dirty="0">
              <a:latin typeface="+mj-lt"/>
            </a:endParaRPr>
          </a:p>
          <a:p>
            <a:r>
              <a:rPr lang="en-US" sz="1600" b="0" i="0" dirty="0">
                <a:solidFill>
                  <a:schemeClr val="tx1"/>
                </a:solidFill>
                <a:effectLst/>
                <a:latin typeface="+mn-lt"/>
              </a:rPr>
              <a:t>Conservation and sustainable use of marine and coastal biological diversity </a:t>
            </a:r>
            <a:r>
              <a:rPr lang="en-US" sz="1600" b="0" i="0" dirty="0">
                <a:solidFill>
                  <a:srgbClr val="009B48"/>
                </a:solidFill>
                <a:effectLst/>
                <a:latin typeface="+mn-lt"/>
              </a:rPr>
              <a:t>: </a:t>
            </a:r>
            <a:r>
              <a:rPr lang="fr-FR" sz="1600" dirty="0">
                <a:latin typeface="+mn-lt"/>
              </a:rPr>
              <a:t>DEC II/10, IV/5 </a:t>
            </a:r>
          </a:p>
          <a:p>
            <a:r>
              <a:rPr lang="fr-FR" sz="1600" dirty="0">
                <a:latin typeface="+mn-lt"/>
              </a:rPr>
              <a:t>Conservation and </a:t>
            </a:r>
            <a:r>
              <a:rPr lang="fr-FR" sz="1600" dirty="0" err="1">
                <a:latin typeface="+mn-lt"/>
              </a:rPr>
              <a:t>sustainable</a:t>
            </a:r>
            <a:r>
              <a:rPr lang="fr-FR" sz="1600" dirty="0">
                <a:latin typeface="+mn-lt"/>
              </a:rPr>
              <a:t> use of agricultural </a:t>
            </a:r>
            <a:r>
              <a:rPr lang="fr-FR" sz="1600" dirty="0" err="1">
                <a:latin typeface="+mn-lt"/>
              </a:rPr>
              <a:t>biological</a:t>
            </a:r>
            <a:r>
              <a:rPr lang="fr-FR" sz="1600" dirty="0">
                <a:latin typeface="+mn-lt"/>
              </a:rPr>
              <a:t> </a:t>
            </a:r>
            <a:r>
              <a:rPr lang="fr-FR" sz="1600" dirty="0" err="1">
                <a:latin typeface="+mn-lt"/>
              </a:rPr>
              <a:t>diversity</a:t>
            </a:r>
            <a:r>
              <a:rPr lang="fr-FR" sz="1600" dirty="0">
                <a:latin typeface="+mn-lt"/>
              </a:rPr>
              <a:t> : DEC III/11</a:t>
            </a:r>
          </a:p>
          <a:p>
            <a:r>
              <a:rPr lang="en-US" sz="1600" dirty="0">
                <a:solidFill>
                  <a:schemeClr val="tx1"/>
                </a:solidFill>
                <a:latin typeface="+mn-lt"/>
              </a:rPr>
              <a:t>Sustainable use of bushmeat… XI/25 </a:t>
            </a:r>
            <a:r>
              <a:rPr lang="en-US" sz="1600" dirty="0" err="1">
                <a:solidFill>
                  <a:schemeClr val="tx1"/>
                </a:solidFill>
                <a:latin typeface="+mn-lt"/>
              </a:rPr>
              <a:t>etc</a:t>
            </a:r>
            <a:r>
              <a:rPr lang="en-US" sz="1600" dirty="0">
                <a:solidFill>
                  <a:schemeClr val="tx1"/>
                </a:solidFill>
                <a:latin typeface="+mn-lt"/>
              </a:rPr>
              <a:t>…</a:t>
            </a:r>
          </a:p>
          <a:p>
            <a:endParaRPr lang="en-US" sz="1600" dirty="0">
              <a:solidFill>
                <a:schemeClr val="tx1"/>
              </a:solidFill>
              <a:latin typeface="+mn-lt"/>
            </a:endParaRPr>
          </a:p>
          <a:p>
            <a:r>
              <a:rPr lang="en-US" sz="1600" dirty="0">
                <a:solidFill>
                  <a:schemeClr val="tx1"/>
                </a:solidFill>
                <a:latin typeface="+mn-lt"/>
              </a:rPr>
              <a:t>Sustainable use as a cross-cutting issue : DEC V/24 </a:t>
            </a:r>
            <a:endParaRPr lang="en-US" sz="1600" b="0" i="0" dirty="0">
              <a:solidFill>
                <a:schemeClr val="tx1"/>
              </a:solidFill>
              <a:effectLst/>
              <a:latin typeface="+mn-lt"/>
            </a:endParaRPr>
          </a:p>
        </p:txBody>
      </p:sp>
      <p:sp>
        <p:nvSpPr>
          <p:cNvPr id="5" name="Rectangle 4">
            <a:extLst>
              <a:ext uri="{FF2B5EF4-FFF2-40B4-BE49-F238E27FC236}">
                <a16:creationId xmlns:a16="http://schemas.microsoft.com/office/drawing/2014/main" id="{BA89A132-0644-4531-AE39-64EE1D2BCDE3}"/>
              </a:ext>
            </a:extLst>
          </p:cNvPr>
          <p:cNvSpPr/>
          <p:nvPr/>
        </p:nvSpPr>
        <p:spPr>
          <a:xfrm>
            <a:off x="197937" y="2368800"/>
            <a:ext cx="5101138" cy="315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èche : droite 6">
            <a:extLst>
              <a:ext uri="{FF2B5EF4-FFF2-40B4-BE49-F238E27FC236}">
                <a16:creationId xmlns:a16="http://schemas.microsoft.com/office/drawing/2014/main" id="{D58AC001-62D5-4E72-97DA-B23BB2D6BC80}"/>
              </a:ext>
            </a:extLst>
          </p:cNvPr>
          <p:cNvSpPr/>
          <p:nvPr/>
        </p:nvSpPr>
        <p:spPr>
          <a:xfrm>
            <a:off x="1180925" y="4152637"/>
            <a:ext cx="403200" cy="18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ZoneTexte 7">
            <a:extLst>
              <a:ext uri="{FF2B5EF4-FFF2-40B4-BE49-F238E27FC236}">
                <a16:creationId xmlns:a16="http://schemas.microsoft.com/office/drawing/2014/main" id="{72357A29-7984-400B-B955-938C38A95457}"/>
              </a:ext>
            </a:extLst>
          </p:cNvPr>
          <p:cNvSpPr txBox="1"/>
          <p:nvPr/>
        </p:nvSpPr>
        <p:spPr>
          <a:xfrm>
            <a:off x="791936" y="2961486"/>
            <a:ext cx="7560125" cy="1754326"/>
          </a:xfrm>
          <a:prstGeom prst="rect">
            <a:avLst/>
          </a:prstGeom>
          <a:noFill/>
        </p:spPr>
        <p:txBody>
          <a:bodyPr wrap="square" rtlCol="0">
            <a:spAutoFit/>
          </a:bodyPr>
          <a:lstStyle/>
          <a:p>
            <a:r>
              <a:rPr lang="en-US" sz="1800" b="1" dirty="0">
                <a:latin typeface="+mn-lt"/>
              </a:rPr>
              <a:t>What is at stake? </a:t>
            </a:r>
            <a:r>
              <a:rPr lang="en-US" sz="1800" dirty="0">
                <a:latin typeface="+mn-lt"/>
              </a:rPr>
              <a:t>Sustainable use is included in the Convention as a reminder of the importance of biological diversity for national economies. It is an important element in the potential development of certain countries.        </a:t>
            </a:r>
          </a:p>
          <a:p>
            <a:r>
              <a:rPr lang="en-US" sz="1800" dirty="0">
                <a:latin typeface="+mn-lt"/>
              </a:rPr>
              <a:t>                Where do you draw the line between protection and use? What could be used, what could be not ? </a:t>
            </a:r>
            <a:endParaRPr lang="en-GB" dirty="0"/>
          </a:p>
        </p:txBody>
      </p:sp>
    </p:spTree>
    <p:extLst>
      <p:ext uri="{BB962C8B-B14F-4D97-AF65-F5344CB8AC3E}">
        <p14:creationId xmlns:p14="http://schemas.microsoft.com/office/powerpoint/2010/main" val="3388108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8D0F3-56F8-400D-8392-2A0CBEBDB219}"/>
              </a:ext>
            </a:extLst>
          </p:cNvPr>
          <p:cNvSpPr>
            <a:spLocks noGrp="1"/>
          </p:cNvSpPr>
          <p:nvPr>
            <p:ph type="title"/>
          </p:nvPr>
        </p:nvSpPr>
        <p:spPr/>
        <p:txBody>
          <a:bodyPr>
            <a:normAutofit fontScale="90000"/>
          </a:bodyPr>
          <a:lstStyle/>
          <a:p>
            <a:r>
              <a:rPr lang="en-GB" dirty="0"/>
              <a:t>V/ Fair and equitable sharing of the benefits arising out the utilization of genetic resources </a:t>
            </a:r>
          </a:p>
        </p:txBody>
      </p:sp>
      <p:sp>
        <p:nvSpPr>
          <p:cNvPr id="4" name="ZoneTexte 3">
            <a:extLst>
              <a:ext uri="{FF2B5EF4-FFF2-40B4-BE49-F238E27FC236}">
                <a16:creationId xmlns:a16="http://schemas.microsoft.com/office/drawing/2014/main" id="{7CF43961-0E2D-4C3E-8FFF-B9E917095911}"/>
              </a:ext>
            </a:extLst>
          </p:cNvPr>
          <p:cNvSpPr txBox="1"/>
          <p:nvPr/>
        </p:nvSpPr>
        <p:spPr>
          <a:xfrm>
            <a:off x="372721" y="1292810"/>
            <a:ext cx="5099279" cy="3104183"/>
          </a:xfrm>
          <a:prstGeom prst="rect">
            <a:avLst/>
          </a:prstGeom>
          <a:noFill/>
        </p:spPr>
        <p:txBody>
          <a:bodyPr wrap="square">
            <a:spAutoFit/>
          </a:bodyPr>
          <a:lstStyle/>
          <a:p>
            <a:pPr lvl="0">
              <a:lnSpc>
                <a:spcPct val="107000"/>
              </a:lnSpc>
              <a:spcAft>
                <a:spcPts val="800"/>
              </a:spcAft>
            </a:pPr>
            <a:r>
              <a:rPr lang="en-US" sz="1800" b="0" i="0" u="none" strike="noStrike" dirty="0">
                <a:solidFill>
                  <a:srgbClr val="0079C0"/>
                </a:solidFill>
                <a:effectLst/>
                <a:latin typeface="-apple-system"/>
                <a:hlinkClick r:id="rId2"/>
              </a:rPr>
              <a:t>Article 15. Access to Genetic Resources</a:t>
            </a:r>
            <a:endParaRPr lang="en-US" sz="1800" b="0" i="0" u="none" strike="noStrike" dirty="0">
              <a:solidFill>
                <a:srgbClr val="0079C0"/>
              </a:solidFill>
              <a:effectLst/>
              <a:latin typeface="-apple-system"/>
            </a:endParaRPr>
          </a:p>
          <a:p>
            <a:pPr lvl="0">
              <a:lnSpc>
                <a:spcPct val="107000"/>
              </a:lnSpc>
              <a:spcAft>
                <a:spcPts val="800"/>
              </a:spcAft>
            </a:pPr>
            <a:br>
              <a:rPr lang="en-US" sz="1800" dirty="0"/>
            </a:br>
            <a:r>
              <a:rPr lang="en-US" sz="1800" b="0" i="0" u="none" strike="noStrike" dirty="0">
                <a:solidFill>
                  <a:srgbClr val="0079C0"/>
                </a:solidFill>
                <a:effectLst/>
                <a:latin typeface="-apple-system"/>
                <a:hlinkClick r:id="rId3"/>
              </a:rPr>
              <a:t>Article 16. Access to and Transfer of technology</a:t>
            </a:r>
            <a:endParaRPr lang="en-US" sz="1800" b="0" i="0" u="none" strike="noStrike" dirty="0">
              <a:solidFill>
                <a:srgbClr val="0079C0"/>
              </a:solidFill>
              <a:effectLst/>
              <a:latin typeface="-apple-system"/>
            </a:endParaRPr>
          </a:p>
          <a:p>
            <a:pPr lvl="0">
              <a:lnSpc>
                <a:spcPct val="107000"/>
              </a:lnSpc>
              <a:spcAft>
                <a:spcPts val="800"/>
              </a:spcAft>
            </a:pPr>
            <a:r>
              <a:rPr lang="en-US" sz="1800" b="0" i="1" u="none" strike="noStrike" dirty="0">
                <a:solidFill>
                  <a:srgbClr val="0079C0"/>
                </a:solidFill>
                <a:effectLst/>
                <a:latin typeface="-apple-system"/>
                <a:hlinkClick r:id="rId4"/>
              </a:rPr>
              <a:t>Article 17. Exchange of Information</a:t>
            </a:r>
            <a:br>
              <a:rPr lang="en-US" sz="1800" i="1" dirty="0"/>
            </a:br>
            <a:r>
              <a:rPr lang="en-US" sz="1800" b="0" i="1" u="none" strike="noStrike" dirty="0">
                <a:solidFill>
                  <a:srgbClr val="646464"/>
                </a:solidFill>
                <a:effectLst/>
                <a:latin typeface="-apple-system"/>
                <a:hlinkClick r:id="rId5"/>
              </a:rPr>
              <a:t>Article 18. Technical and Scientific Cooperation</a:t>
            </a:r>
            <a:endParaRPr lang="en-US" sz="1800" b="0" i="1" u="none" strike="noStrike" dirty="0">
              <a:solidFill>
                <a:srgbClr val="646464"/>
              </a:solidFill>
              <a:effectLst/>
              <a:latin typeface="-apple-system"/>
            </a:endParaRPr>
          </a:p>
          <a:p>
            <a:pPr lvl="0">
              <a:lnSpc>
                <a:spcPct val="107000"/>
              </a:lnSpc>
              <a:spcAft>
                <a:spcPts val="800"/>
              </a:spcAft>
            </a:pPr>
            <a:br>
              <a:rPr lang="en-US" sz="1800" dirty="0"/>
            </a:br>
            <a:r>
              <a:rPr lang="en-US" sz="1800" b="0" i="0" u="none" strike="noStrike" dirty="0">
                <a:solidFill>
                  <a:srgbClr val="0079C0"/>
                </a:solidFill>
                <a:effectLst/>
                <a:latin typeface="-apple-system"/>
                <a:hlinkClick r:id="rId6"/>
              </a:rPr>
              <a:t>Article 19. Handling of Biotechnology and Distribution of its Benefits</a:t>
            </a:r>
            <a:br>
              <a:rPr lang="en-US" sz="1800" dirty="0"/>
            </a:br>
            <a:br>
              <a:rPr lang="en-US" sz="1050" dirty="0"/>
            </a:br>
            <a:endParaRPr lang="en-GB" sz="1050" dirty="0">
              <a:effectLst/>
              <a:latin typeface="+mj-l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515D764C-1D91-4B74-9774-B0D553B5DCC5}"/>
              </a:ext>
            </a:extLst>
          </p:cNvPr>
          <p:cNvSpPr/>
          <p:nvPr/>
        </p:nvSpPr>
        <p:spPr>
          <a:xfrm>
            <a:off x="284337" y="1360800"/>
            <a:ext cx="5101138" cy="315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ZoneTexte 2">
            <a:extLst>
              <a:ext uri="{FF2B5EF4-FFF2-40B4-BE49-F238E27FC236}">
                <a16:creationId xmlns:a16="http://schemas.microsoft.com/office/drawing/2014/main" id="{658BDD48-5953-467A-A017-015E663C3080}"/>
              </a:ext>
            </a:extLst>
          </p:cNvPr>
          <p:cNvSpPr txBox="1"/>
          <p:nvPr/>
        </p:nvSpPr>
        <p:spPr>
          <a:xfrm>
            <a:off x="6400800" y="1094400"/>
            <a:ext cx="1908000" cy="1600438"/>
          </a:xfrm>
          <a:prstGeom prst="rect">
            <a:avLst/>
          </a:prstGeom>
          <a:noFill/>
          <a:ln>
            <a:solidFill>
              <a:schemeClr val="accent1">
                <a:lumMod val="50000"/>
              </a:schemeClr>
            </a:solidFill>
          </a:ln>
        </p:spPr>
        <p:txBody>
          <a:bodyPr wrap="square" rtlCol="0">
            <a:spAutoFit/>
          </a:bodyPr>
          <a:lstStyle/>
          <a:p>
            <a:r>
              <a:rPr lang="en-US" dirty="0"/>
              <a:t>Until the CBD, the principle of free access to genetic resources prevailed (FAO Undertaking on Plant Genetic Resources of 1983).</a:t>
            </a:r>
            <a:endParaRPr lang="en-GB" dirty="0"/>
          </a:p>
        </p:txBody>
      </p:sp>
      <p:sp>
        <p:nvSpPr>
          <p:cNvPr id="6" name="Rectangle 5">
            <a:extLst>
              <a:ext uri="{FF2B5EF4-FFF2-40B4-BE49-F238E27FC236}">
                <a16:creationId xmlns:a16="http://schemas.microsoft.com/office/drawing/2014/main" id="{FE446EC4-AFE1-4F74-BA77-7FE98289C682}"/>
              </a:ext>
            </a:extLst>
          </p:cNvPr>
          <p:cNvSpPr/>
          <p:nvPr/>
        </p:nvSpPr>
        <p:spPr>
          <a:xfrm>
            <a:off x="284337" y="2066298"/>
            <a:ext cx="5101138" cy="3151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322D75E-C176-4262-A011-340121EFAC9D}"/>
              </a:ext>
            </a:extLst>
          </p:cNvPr>
          <p:cNvSpPr/>
          <p:nvPr/>
        </p:nvSpPr>
        <p:spPr>
          <a:xfrm>
            <a:off x="284337" y="3402825"/>
            <a:ext cx="5101138" cy="63620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ZoneTexte 7">
            <a:extLst>
              <a:ext uri="{FF2B5EF4-FFF2-40B4-BE49-F238E27FC236}">
                <a16:creationId xmlns:a16="http://schemas.microsoft.com/office/drawing/2014/main" id="{C05B18F2-AA81-4218-8E31-72B0BADD120C}"/>
              </a:ext>
            </a:extLst>
          </p:cNvPr>
          <p:cNvSpPr txBox="1"/>
          <p:nvPr/>
        </p:nvSpPr>
        <p:spPr>
          <a:xfrm>
            <a:off x="5560384" y="3310436"/>
            <a:ext cx="2736000" cy="738664"/>
          </a:xfrm>
          <a:prstGeom prst="rect">
            <a:avLst/>
          </a:prstGeom>
          <a:noFill/>
          <a:ln>
            <a:solidFill>
              <a:srgbClr val="00B050"/>
            </a:solidFill>
          </a:ln>
        </p:spPr>
        <p:txBody>
          <a:bodyPr wrap="square" rtlCol="0">
            <a:spAutoFit/>
          </a:bodyPr>
          <a:lstStyle/>
          <a:p>
            <a:r>
              <a:rPr lang="en-GB" dirty="0"/>
              <a:t>The question of biotechnology is deeply linked with the access to genetic resources. </a:t>
            </a:r>
          </a:p>
        </p:txBody>
      </p:sp>
    </p:spTree>
    <p:extLst>
      <p:ext uri="{BB962C8B-B14F-4D97-AF65-F5344CB8AC3E}">
        <p14:creationId xmlns:p14="http://schemas.microsoft.com/office/powerpoint/2010/main" val="1994430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8D0F3-56F8-400D-8392-2A0CBEBDB219}"/>
              </a:ext>
            </a:extLst>
          </p:cNvPr>
          <p:cNvSpPr>
            <a:spLocks noGrp="1"/>
          </p:cNvSpPr>
          <p:nvPr>
            <p:ph type="title"/>
          </p:nvPr>
        </p:nvSpPr>
        <p:spPr/>
        <p:txBody>
          <a:bodyPr>
            <a:normAutofit fontScale="90000"/>
          </a:bodyPr>
          <a:lstStyle/>
          <a:p>
            <a:r>
              <a:rPr lang="en-GB" dirty="0"/>
              <a:t>V/ Fair and equitable sharing of the benefits arising out the utilization of genetic resources – Genetic Resources </a:t>
            </a:r>
          </a:p>
        </p:txBody>
      </p:sp>
      <p:sp>
        <p:nvSpPr>
          <p:cNvPr id="3" name="ZoneTexte 2">
            <a:extLst>
              <a:ext uri="{FF2B5EF4-FFF2-40B4-BE49-F238E27FC236}">
                <a16:creationId xmlns:a16="http://schemas.microsoft.com/office/drawing/2014/main" id="{DBFDA35B-33C0-4011-9142-04F745EB2486}"/>
              </a:ext>
            </a:extLst>
          </p:cNvPr>
          <p:cNvSpPr txBox="1"/>
          <p:nvPr/>
        </p:nvSpPr>
        <p:spPr>
          <a:xfrm>
            <a:off x="313137" y="1021851"/>
            <a:ext cx="8748125" cy="2677656"/>
          </a:xfrm>
          <a:prstGeom prst="rect">
            <a:avLst/>
          </a:prstGeom>
          <a:noFill/>
        </p:spPr>
        <p:txBody>
          <a:bodyPr wrap="square" rtlCol="0">
            <a:spAutoFit/>
          </a:bodyPr>
          <a:lstStyle/>
          <a:p>
            <a:r>
              <a:rPr lang="en-US" dirty="0">
                <a:latin typeface="+mn-lt"/>
              </a:rPr>
              <a:t>“"Genetic material" means any material of plant, animal, microbial or other origin containing functional units of heredity.” </a:t>
            </a:r>
          </a:p>
          <a:p>
            <a:endParaRPr lang="en-US" dirty="0">
              <a:latin typeface="+mn-lt"/>
            </a:endParaRPr>
          </a:p>
          <a:p>
            <a:r>
              <a:rPr lang="en-US" dirty="0">
                <a:latin typeface="+mn-lt"/>
              </a:rPr>
              <a:t>“"Genetic resources" means genetic material of actual or potential value.”</a:t>
            </a:r>
          </a:p>
          <a:p>
            <a:endParaRPr lang="en-US" b="0" i="0" u="none" strike="noStrike" dirty="0">
              <a:solidFill>
                <a:srgbClr val="000000"/>
              </a:solidFill>
              <a:effectLst/>
              <a:latin typeface="+mn-lt"/>
            </a:endParaRPr>
          </a:p>
          <a:p>
            <a:r>
              <a:rPr lang="en-US" dirty="0"/>
              <a:t>“Country of origin of genetic resources” means the country which possesses those genetic resources </a:t>
            </a:r>
          </a:p>
          <a:p>
            <a:r>
              <a:rPr lang="en-US" dirty="0"/>
              <a:t>in in-situ conditions. </a:t>
            </a:r>
          </a:p>
          <a:p>
            <a:endParaRPr lang="en-US" dirty="0"/>
          </a:p>
          <a:p>
            <a:pPr lvl="2"/>
            <a:r>
              <a:rPr lang="en-US" dirty="0"/>
              <a:t>“Country providing genetic resources” means the country supplying genetic resources collected from in-situ sources, including populations of both wild and domesticated species, or taken from ex-situ sources, which may or may not have originated in that country</a:t>
            </a:r>
            <a:r>
              <a:rPr lang="en-US" dirty="0">
                <a:latin typeface="+mn-lt"/>
              </a:rPr>
              <a:t>”</a:t>
            </a:r>
          </a:p>
          <a:p>
            <a:pPr lvl="5"/>
            <a:r>
              <a:rPr lang="en-US" dirty="0">
                <a:latin typeface="+mn-lt"/>
              </a:rPr>
              <a:t>                                                                                                                    Article 2 use of terms</a:t>
            </a:r>
            <a:endParaRPr lang="en-GB" sz="1200" dirty="0"/>
          </a:p>
        </p:txBody>
      </p:sp>
      <p:sp>
        <p:nvSpPr>
          <p:cNvPr id="4" name="Rectangle 3">
            <a:extLst>
              <a:ext uri="{FF2B5EF4-FFF2-40B4-BE49-F238E27FC236}">
                <a16:creationId xmlns:a16="http://schemas.microsoft.com/office/drawing/2014/main" id="{ABCBC261-6CE5-4206-A3D9-6CBF051F082B}"/>
              </a:ext>
            </a:extLst>
          </p:cNvPr>
          <p:cNvSpPr/>
          <p:nvPr/>
        </p:nvSpPr>
        <p:spPr>
          <a:xfrm>
            <a:off x="313137" y="1677600"/>
            <a:ext cx="7095663" cy="315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ZoneTexte 4">
            <a:extLst>
              <a:ext uri="{FF2B5EF4-FFF2-40B4-BE49-F238E27FC236}">
                <a16:creationId xmlns:a16="http://schemas.microsoft.com/office/drawing/2014/main" id="{37E7C700-6A42-4970-A18E-89A6CFD0D1B7}"/>
              </a:ext>
            </a:extLst>
          </p:cNvPr>
          <p:cNvSpPr txBox="1"/>
          <p:nvPr/>
        </p:nvSpPr>
        <p:spPr>
          <a:xfrm>
            <a:off x="388800" y="3752317"/>
            <a:ext cx="4903200" cy="738664"/>
          </a:xfrm>
          <a:prstGeom prst="rect">
            <a:avLst/>
          </a:prstGeom>
          <a:noFill/>
          <a:ln>
            <a:solidFill>
              <a:srgbClr val="0070C0"/>
            </a:solidFill>
          </a:ln>
        </p:spPr>
        <p:txBody>
          <a:bodyPr wrap="square" rtlCol="0">
            <a:spAutoFit/>
          </a:bodyPr>
          <a:lstStyle/>
          <a:p>
            <a:r>
              <a:rPr lang="en-US" dirty="0"/>
              <a:t>The Convention's obligation only applies to genetic resources. This raises the question of demonstrating actual or potential value.</a:t>
            </a:r>
            <a:endParaRPr lang="en-GB" dirty="0"/>
          </a:p>
        </p:txBody>
      </p:sp>
      <p:sp>
        <p:nvSpPr>
          <p:cNvPr id="6" name="ZoneTexte 5">
            <a:extLst>
              <a:ext uri="{FF2B5EF4-FFF2-40B4-BE49-F238E27FC236}">
                <a16:creationId xmlns:a16="http://schemas.microsoft.com/office/drawing/2014/main" id="{A7C13B08-DF43-42A4-8811-5F8591ACF958}"/>
              </a:ext>
            </a:extLst>
          </p:cNvPr>
          <p:cNvSpPr txBox="1"/>
          <p:nvPr/>
        </p:nvSpPr>
        <p:spPr>
          <a:xfrm>
            <a:off x="6350400" y="3878202"/>
            <a:ext cx="1893600" cy="954107"/>
          </a:xfrm>
          <a:prstGeom prst="rect">
            <a:avLst/>
          </a:prstGeom>
          <a:noFill/>
          <a:ln>
            <a:solidFill>
              <a:srgbClr val="00B050"/>
            </a:solidFill>
          </a:ln>
        </p:spPr>
        <p:txBody>
          <a:bodyPr wrap="square" rtlCol="0">
            <a:spAutoFit/>
          </a:bodyPr>
          <a:lstStyle/>
          <a:p>
            <a:r>
              <a:rPr lang="en-US" dirty="0"/>
              <a:t>Genetic resources collected in gene banks for example, are excluded a priori</a:t>
            </a:r>
            <a:endParaRPr lang="en-GB" dirty="0"/>
          </a:p>
        </p:txBody>
      </p:sp>
      <p:sp>
        <p:nvSpPr>
          <p:cNvPr id="7" name="Rectangle 6">
            <a:extLst>
              <a:ext uri="{FF2B5EF4-FFF2-40B4-BE49-F238E27FC236}">
                <a16:creationId xmlns:a16="http://schemas.microsoft.com/office/drawing/2014/main" id="{A67D5787-1B4D-45D9-80EE-0FC30BACBFFA}"/>
              </a:ext>
            </a:extLst>
          </p:cNvPr>
          <p:cNvSpPr/>
          <p:nvPr/>
        </p:nvSpPr>
        <p:spPr>
          <a:xfrm>
            <a:off x="313137" y="2333349"/>
            <a:ext cx="2066525" cy="3151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9497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8D0F3-56F8-400D-8392-2A0CBEBDB219}"/>
              </a:ext>
            </a:extLst>
          </p:cNvPr>
          <p:cNvSpPr>
            <a:spLocks noGrp="1"/>
          </p:cNvSpPr>
          <p:nvPr>
            <p:ph type="title"/>
          </p:nvPr>
        </p:nvSpPr>
        <p:spPr/>
        <p:txBody>
          <a:bodyPr>
            <a:normAutofit fontScale="90000"/>
          </a:bodyPr>
          <a:lstStyle/>
          <a:p>
            <a:r>
              <a:rPr lang="en-GB" dirty="0"/>
              <a:t>V/ Fair and equitable sharing of the benefits arising out the utilization of genetic resources – Genetic Resources</a:t>
            </a:r>
          </a:p>
        </p:txBody>
      </p:sp>
      <p:sp>
        <p:nvSpPr>
          <p:cNvPr id="3" name="ZoneTexte 2">
            <a:extLst>
              <a:ext uri="{FF2B5EF4-FFF2-40B4-BE49-F238E27FC236}">
                <a16:creationId xmlns:a16="http://schemas.microsoft.com/office/drawing/2014/main" id="{DBFDA35B-33C0-4011-9142-04F745EB2486}"/>
              </a:ext>
            </a:extLst>
          </p:cNvPr>
          <p:cNvSpPr txBox="1"/>
          <p:nvPr/>
        </p:nvSpPr>
        <p:spPr>
          <a:xfrm>
            <a:off x="408964" y="1031713"/>
            <a:ext cx="8748125" cy="1169551"/>
          </a:xfrm>
          <a:prstGeom prst="rect">
            <a:avLst/>
          </a:prstGeom>
          <a:noFill/>
        </p:spPr>
        <p:txBody>
          <a:bodyPr wrap="square" rtlCol="0">
            <a:spAutoFit/>
          </a:bodyPr>
          <a:lstStyle/>
          <a:p>
            <a:r>
              <a:rPr lang="fr-FR" b="1" dirty="0" err="1"/>
              <a:t>Some</a:t>
            </a:r>
            <a:r>
              <a:rPr lang="fr-FR" b="1" dirty="0"/>
              <a:t> COP </a:t>
            </a:r>
            <a:r>
              <a:rPr lang="fr-FR" b="1" dirty="0" err="1"/>
              <a:t>Decisions</a:t>
            </a:r>
            <a:r>
              <a:rPr lang="fr-FR" b="1" dirty="0"/>
              <a:t> on </a:t>
            </a:r>
            <a:r>
              <a:rPr lang="fr-FR" b="1" dirty="0" err="1"/>
              <a:t>this</a:t>
            </a:r>
            <a:r>
              <a:rPr lang="fr-FR" b="1" dirty="0"/>
              <a:t> topic </a:t>
            </a:r>
          </a:p>
          <a:p>
            <a:endParaRPr lang="fr-FR" dirty="0">
              <a:latin typeface="+mj-lt"/>
            </a:endParaRPr>
          </a:p>
          <a:p>
            <a:r>
              <a:rPr lang="fr-FR" dirty="0">
                <a:latin typeface="+mj-lt"/>
              </a:rPr>
              <a:t>Access to </a:t>
            </a:r>
            <a:r>
              <a:rPr lang="fr-FR" dirty="0" err="1">
                <a:latin typeface="+mj-lt"/>
              </a:rPr>
              <a:t>genetic</a:t>
            </a:r>
            <a:r>
              <a:rPr lang="fr-FR" dirty="0">
                <a:latin typeface="+mj-lt"/>
              </a:rPr>
              <a:t> </a:t>
            </a:r>
            <a:r>
              <a:rPr lang="fr-FR" dirty="0" err="1">
                <a:latin typeface="+mj-lt"/>
              </a:rPr>
              <a:t>resources</a:t>
            </a:r>
            <a:r>
              <a:rPr lang="fr-FR" dirty="0">
                <a:latin typeface="+mj-lt"/>
              </a:rPr>
              <a:t> : II/11, III/15, V/26</a:t>
            </a:r>
          </a:p>
          <a:p>
            <a:r>
              <a:rPr lang="en-US" b="0" i="0" u="none" strike="noStrike" dirty="0">
                <a:solidFill>
                  <a:srgbClr val="000000"/>
                </a:solidFill>
                <a:effectLst/>
                <a:latin typeface="arial" panose="020B0604020202020204" pitchFamily="34" charset="0"/>
              </a:rPr>
              <a:t>Access and Benefit sharing as related to the genetic resources </a:t>
            </a:r>
            <a:r>
              <a:rPr lang="en-US" sz="1200" b="0" i="0" u="none" strike="noStrike" dirty="0">
                <a:solidFill>
                  <a:srgbClr val="000000"/>
                </a:solidFill>
                <a:effectLst/>
                <a:latin typeface="arial" panose="020B0604020202020204" pitchFamily="34" charset="0"/>
              </a:rPr>
              <a:t>: VI/24, VII/19, X/1</a:t>
            </a:r>
            <a:br>
              <a:rPr lang="en-US" sz="1200" b="0" i="0" u="none" strike="noStrike" dirty="0">
                <a:solidFill>
                  <a:srgbClr val="000000"/>
                </a:solidFill>
                <a:effectLst/>
                <a:latin typeface="arial" panose="020B0604020202020204" pitchFamily="34" charset="0"/>
              </a:rPr>
            </a:br>
            <a:r>
              <a:rPr lang="en-US" b="0" i="0" u="none" strike="noStrike" dirty="0">
                <a:solidFill>
                  <a:srgbClr val="000000"/>
                </a:solidFill>
                <a:effectLst/>
                <a:latin typeface="arial" panose="020B0604020202020204" pitchFamily="34" charset="0"/>
              </a:rPr>
              <a:t>Digital Sequence information on genetic resources : XIII/16, </a:t>
            </a:r>
            <a:r>
              <a:rPr lang="en-US" b="0" i="0" u="none" strike="noStrike" dirty="0" err="1">
                <a:solidFill>
                  <a:srgbClr val="000000"/>
                </a:solidFill>
                <a:effectLst/>
                <a:latin typeface="arial" panose="020B0604020202020204" pitchFamily="34" charset="0"/>
              </a:rPr>
              <a:t>etc</a:t>
            </a:r>
            <a:r>
              <a:rPr lang="en-US" b="0" i="0" u="none" strike="noStrike" dirty="0">
                <a:solidFill>
                  <a:srgbClr val="000000"/>
                </a:solidFill>
                <a:effectLst/>
                <a:latin typeface="arial" panose="020B0604020202020204" pitchFamily="34" charset="0"/>
              </a:rPr>
              <a:t>…</a:t>
            </a:r>
            <a:endParaRPr lang="en-GB" dirty="0"/>
          </a:p>
        </p:txBody>
      </p:sp>
      <p:sp>
        <p:nvSpPr>
          <p:cNvPr id="6" name="Rectangle 5">
            <a:extLst>
              <a:ext uri="{FF2B5EF4-FFF2-40B4-BE49-F238E27FC236}">
                <a16:creationId xmlns:a16="http://schemas.microsoft.com/office/drawing/2014/main" id="{5FD4B065-D9D8-4222-A8DB-DCFF55BB1EA0}"/>
              </a:ext>
            </a:extLst>
          </p:cNvPr>
          <p:cNvSpPr/>
          <p:nvPr/>
        </p:nvSpPr>
        <p:spPr>
          <a:xfrm>
            <a:off x="6414545" y="1670281"/>
            <a:ext cx="432000" cy="3151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4889006-8B58-478B-90E7-45839D348852}"/>
              </a:ext>
            </a:extLst>
          </p:cNvPr>
          <p:cNvSpPr/>
          <p:nvPr/>
        </p:nvSpPr>
        <p:spPr>
          <a:xfrm>
            <a:off x="3795600" y="1458908"/>
            <a:ext cx="432000" cy="315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0C0E398-E881-4C89-B4F1-A99A08D766A0}"/>
              </a:ext>
            </a:extLst>
          </p:cNvPr>
          <p:cNvSpPr/>
          <p:nvPr/>
        </p:nvSpPr>
        <p:spPr>
          <a:xfrm>
            <a:off x="435539" y="1944338"/>
            <a:ext cx="4100463" cy="31516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ZoneTexte 8">
            <a:extLst>
              <a:ext uri="{FF2B5EF4-FFF2-40B4-BE49-F238E27FC236}">
                <a16:creationId xmlns:a16="http://schemas.microsoft.com/office/drawing/2014/main" id="{F58BB37A-098A-4F2E-B768-7A7280169074}"/>
              </a:ext>
            </a:extLst>
          </p:cNvPr>
          <p:cNvSpPr txBox="1"/>
          <p:nvPr/>
        </p:nvSpPr>
        <p:spPr>
          <a:xfrm>
            <a:off x="248337" y="2571750"/>
            <a:ext cx="4518063" cy="1384995"/>
          </a:xfrm>
          <a:prstGeom prst="rect">
            <a:avLst/>
          </a:prstGeom>
          <a:noFill/>
          <a:ln>
            <a:solidFill>
              <a:schemeClr val="accent1">
                <a:lumMod val="50000"/>
              </a:schemeClr>
            </a:solidFill>
          </a:ln>
        </p:spPr>
        <p:txBody>
          <a:bodyPr wrap="square" rtlCol="0">
            <a:spAutoFit/>
          </a:bodyPr>
          <a:lstStyle/>
          <a:p>
            <a:r>
              <a:rPr lang="en-GB" dirty="0">
                <a:solidFill>
                  <a:schemeClr val="tx1"/>
                </a:solidFill>
                <a:latin typeface="+mn-lt"/>
              </a:rPr>
              <a:t>V/26, Parties </a:t>
            </a:r>
            <a:r>
              <a:rPr lang="en-US" dirty="0">
                <a:solidFill>
                  <a:schemeClr val="tx1"/>
                </a:solidFill>
                <a:latin typeface="+mn-lt"/>
              </a:rPr>
              <a:t>d</a:t>
            </a:r>
            <a:r>
              <a:rPr lang="en-US" b="0" i="0" dirty="0">
                <a:solidFill>
                  <a:schemeClr val="tx1"/>
                </a:solidFill>
                <a:effectLst/>
                <a:latin typeface="+mn-lt"/>
              </a:rPr>
              <a:t>ecided to establish an Ad Hoc Open-ended Working Group, to develop guidelines and other approaches for submission to the Conference of the Parties and to assist Parties and stakeholders in addressing the elements as relevant to access to genetic resources and benefit-sharing</a:t>
            </a:r>
            <a:endParaRPr lang="en-GB" dirty="0"/>
          </a:p>
        </p:txBody>
      </p:sp>
      <p:sp>
        <p:nvSpPr>
          <p:cNvPr id="10" name="ZoneTexte 9">
            <a:extLst>
              <a:ext uri="{FF2B5EF4-FFF2-40B4-BE49-F238E27FC236}">
                <a16:creationId xmlns:a16="http://schemas.microsoft.com/office/drawing/2014/main" id="{941A9927-BEAB-4EE3-AEC5-2D52135F29F0}"/>
              </a:ext>
            </a:extLst>
          </p:cNvPr>
          <p:cNvSpPr txBox="1"/>
          <p:nvPr/>
        </p:nvSpPr>
        <p:spPr>
          <a:xfrm>
            <a:off x="6166862" y="2242589"/>
            <a:ext cx="2829600" cy="1600438"/>
          </a:xfrm>
          <a:prstGeom prst="rect">
            <a:avLst/>
          </a:prstGeom>
          <a:noFill/>
          <a:ln>
            <a:solidFill>
              <a:srgbClr val="00B050"/>
            </a:solidFill>
          </a:ln>
        </p:spPr>
        <p:txBody>
          <a:bodyPr wrap="square" rtlCol="0">
            <a:spAutoFit/>
          </a:bodyPr>
          <a:lstStyle/>
          <a:p>
            <a:r>
              <a:rPr lang="en-US" dirty="0"/>
              <a:t>X/1, Parties Decided to adopt the Nagoya Protocol on Access to Genetic Resources and the Fair and Equitable Sharing of Benefits Arising from their Utilization to the Convention on Biological Diversity (the Protocol)</a:t>
            </a:r>
            <a:endParaRPr lang="en-GB" dirty="0"/>
          </a:p>
        </p:txBody>
      </p:sp>
      <p:sp>
        <p:nvSpPr>
          <p:cNvPr id="11" name="ZoneTexte 10">
            <a:extLst>
              <a:ext uri="{FF2B5EF4-FFF2-40B4-BE49-F238E27FC236}">
                <a16:creationId xmlns:a16="http://schemas.microsoft.com/office/drawing/2014/main" id="{9B11ACD2-70E1-47AE-B7AE-30EF210879E2}"/>
              </a:ext>
            </a:extLst>
          </p:cNvPr>
          <p:cNvSpPr txBox="1"/>
          <p:nvPr/>
        </p:nvSpPr>
        <p:spPr>
          <a:xfrm>
            <a:off x="2952000" y="4155882"/>
            <a:ext cx="5018400" cy="735893"/>
          </a:xfrm>
          <a:prstGeom prst="rect">
            <a:avLst/>
          </a:prstGeom>
          <a:noFill/>
          <a:ln>
            <a:solidFill>
              <a:srgbClr val="FFC000"/>
            </a:solidFill>
          </a:ln>
        </p:spPr>
        <p:txBody>
          <a:bodyPr wrap="square" rtlCol="0">
            <a:spAutoFit/>
          </a:bodyPr>
          <a:lstStyle/>
          <a:p>
            <a:r>
              <a:rPr lang="en-US" dirty="0"/>
              <a:t>XIII/16, Parties noted that digital sequence information on genetic resources is a cross-cutting issue that may concern the three objectives of the Convention on Biological Diversity</a:t>
            </a:r>
            <a:endParaRPr lang="en-GB" dirty="0"/>
          </a:p>
        </p:txBody>
      </p:sp>
    </p:spTree>
    <p:extLst>
      <p:ext uri="{BB962C8B-B14F-4D97-AF65-F5344CB8AC3E}">
        <p14:creationId xmlns:p14="http://schemas.microsoft.com/office/powerpoint/2010/main" val="125603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8D0F3-56F8-400D-8392-2A0CBEBDB219}"/>
              </a:ext>
            </a:extLst>
          </p:cNvPr>
          <p:cNvSpPr>
            <a:spLocks noGrp="1"/>
          </p:cNvSpPr>
          <p:nvPr>
            <p:ph type="title"/>
          </p:nvPr>
        </p:nvSpPr>
        <p:spPr/>
        <p:txBody>
          <a:bodyPr>
            <a:normAutofit fontScale="90000"/>
          </a:bodyPr>
          <a:lstStyle/>
          <a:p>
            <a:r>
              <a:rPr lang="en-GB" dirty="0"/>
              <a:t>V/ Fair and equitable sharing of the benefits arising out the utilization of genetic resources – Genetic Resources</a:t>
            </a:r>
          </a:p>
        </p:txBody>
      </p:sp>
      <p:sp>
        <p:nvSpPr>
          <p:cNvPr id="3" name="ZoneTexte 2">
            <a:extLst>
              <a:ext uri="{FF2B5EF4-FFF2-40B4-BE49-F238E27FC236}">
                <a16:creationId xmlns:a16="http://schemas.microsoft.com/office/drawing/2014/main" id="{DBFDA35B-33C0-4011-9142-04F745EB2486}"/>
              </a:ext>
            </a:extLst>
          </p:cNvPr>
          <p:cNvSpPr txBox="1"/>
          <p:nvPr/>
        </p:nvSpPr>
        <p:spPr>
          <a:xfrm>
            <a:off x="248337" y="1080123"/>
            <a:ext cx="8748125" cy="1169551"/>
          </a:xfrm>
          <a:prstGeom prst="rect">
            <a:avLst/>
          </a:prstGeom>
          <a:noFill/>
        </p:spPr>
        <p:txBody>
          <a:bodyPr wrap="square" rtlCol="0">
            <a:spAutoFit/>
          </a:bodyPr>
          <a:lstStyle/>
          <a:p>
            <a:r>
              <a:rPr lang="fr-FR" dirty="0" err="1"/>
              <a:t>Some</a:t>
            </a:r>
            <a:r>
              <a:rPr lang="fr-FR" dirty="0"/>
              <a:t> COP </a:t>
            </a:r>
            <a:r>
              <a:rPr lang="fr-FR" dirty="0" err="1"/>
              <a:t>Decisions</a:t>
            </a:r>
            <a:r>
              <a:rPr lang="fr-FR" dirty="0"/>
              <a:t> on </a:t>
            </a:r>
            <a:r>
              <a:rPr lang="fr-FR" dirty="0" err="1"/>
              <a:t>this</a:t>
            </a:r>
            <a:r>
              <a:rPr lang="fr-FR" dirty="0"/>
              <a:t> topic </a:t>
            </a:r>
          </a:p>
          <a:p>
            <a:endParaRPr lang="fr-FR" dirty="0">
              <a:latin typeface="+mj-lt"/>
            </a:endParaRPr>
          </a:p>
          <a:p>
            <a:r>
              <a:rPr lang="fr-FR" dirty="0">
                <a:latin typeface="+mj-lt"/>
              </a:rPr>
              <a:t>Access to </a:t>
            </a:r>
            <a:r>
              <a:rPr lang="fr-FR" dirty="0" err="1">
                <a:latin typeface="+mj-lt"/>
              </a:rPr>
              <a:t>genetic</a:t>
            </a:r>
            <a:r>
              <a:rPr lang="fr-FR" dirty="0">
                <a:latin typeface="+mj-lt"/>
              </a:rPr>
              <a:t> </a:t>
            </a:r>
            <a:r>
              <a:rPr lang="fr-FR" dirty="0" err="1">
                <a:latin typeface="+mj-lt"/>
              </a:rPr>
              <a:t>resources</a:t>
            </a:r>
            <a:r>
              <a:rPr lang="fr-FR" dirty="0">
                <a:latin typeface="+mj-lt"/>
              </a:rPr>
              <a:t> : II/11, III/15, V/26</a:t>
            </a:r>
          </a:p>
          <a:p>
            <a:r>
              <a:rPr lang="en-US" b="0" i="0" u="none" strike="noStrike" dirty="0">
                <a:solidFill>
                  <a:srgbClr val="000000"/>
                </a:solidFill>
                <a:effectLst/>
                <a:latin typeface="arial" panose="020B0604020202020204" pitchFamily="34" charset="0"/>
              </a:rPr>
              <a:t>Access and Benefit sharing as related to the genetic resources </a:t>
            </a:r>
            <a:r>
              <a:rPr lang="en-US" sz="1200" b="0" i="0" u="none" strike="noStrike" dirty="0">
                <a:solidFill>
                  <a:srgbClr val="000000"/>
                </a:solidFill>
                <a:effectLst/>
                <a:latin typeface="arial" panose="020B0604020202020204" pitchFamily="34" charset="0"/>
              </a:rPr>
              <a:t>: VI/24, VII/19, X/1</a:t>
            </a:r>
            <a:br>
              <a:rPr lang="en-US" sz="1200" b="0" i="0" u="none" strike="noStrike" dirty="0">
                <a:solidFill>
                  <a:srgbClr val="000000"/>
                </a:solidFill>
                <a:effectLst/>
                <a:latin typeface="arial" panose="020B0604020202020204" pitchFamily="34" charset="0"/>
              </a:rPr>
            </a:br>
            <a:r>
              <a:rPr lang="en-US" b="0" i="0" u="none" strike="noStrike" dirty="0">
                <a:solidFill>
                  <a:srgbClr val="000000"/>
                </a:solidFill>
                <a:effectLst/>
                <a:latin typeface="arial" panose="020B0604020202020204" pitchFamily="34" charset="0"/>
              </a:rPr>
              <a:t>Digital Sequence information on genetic resources : XIII/16, </a:t>
            </a:r>
            <a:r>
              <a:rPr lang="en-US" b="0" i="0" u="none" strike="noStrike" dirty="0" err="1">
                <a:solidFill>
                  <a:srgbClr val="000000"/>
                </a:solidFill>
                <a:effectLst/>
                <a:latin typeface="arial" panose="020B0604020202020204" pitchFamily="34" charset="0"/>
              </a:rPr>
              <a:t>etc</a:t>
            </a:r>
            <a:r>
              <a:rPr lang="en-US" b="0" i="0" u="none" strike="noStrike" dirty="0">
                <a:solidFill>
                  <a:srgbClr val="000000"/>
                </a:solidFill>
                <a:effectLst/>
                <a:latin typeface="arial" panose="020B0604020202020204" pitchFamily="34" charset="0"/>
              </a:rPr>
              <a:t>…</a:t>
            </a:r>
            <a:endParaRPr lang="en-GB" dirty="0"/>
          </a:p>
        </p:txBody>
      </p:sp>
      <p:sp>
        <p:nvSpPr>
          <p:cNvPr id="6" name="Rectangle 5">
            <a:extLst>
              <a:ext uri="{FF2B5EF4-FFF2-40B4-BE49-F238E27FC236}">
                <a16:creationId xmlns:a16="http://schemas.microsoft.com/office/drawing/2014/main" id="{5FD4B065-D9D8-4222-A8DB-DCFF55BB1EA0}"/>
              </a:ext>
            </a:extLst>
          </p:cNvPr>
          <p:cNvSpPr/>
          <p:nvPr/>
        </p:nvSpPr>
        <p:spPr>
          <a:xfrm>
            <a:off x="6306031" y="1722329"/>
            <a:ext cx="432000" cy="3151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4889006-8B58-478B-90E7-45839D348852}"/>
              </a:ext>
            </a:extLst>
          </p:cNvPr>
          <p:cNvSpPr/>
          <p:nvPr/>
        </p:nvSpPr>
        <p:spPr>
          <a:xfrm>
            <a:off x="3615600" y="1507318"/>
            <a:ext cx="432000" cy="315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0C0E398-E881-4C89-B4F1-A99A08D766A0}"/>
              </a:ext>
            </a:extLst>
          </p:cNvPr>
          <p:cNvSpPr/>
          <p:nvPr/>
        </p:nvSpPr>
        <p:spPr>
          <a:xfrm>
            <a:off x="260512" y="1974555"/>
            <a:ext cx="4100463" cy="31516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ZoneTexte 8">
            <a:extLst>
              <a:ext uri="{FF2B5EF4-FFF2-40B4-BE49-F238E27FC236}">
                <a16:creationId xmlns:a16="http://schemas.microsoft.com/office/drawing/2014/main" id="{E51DB386-934B-4666-B407-64463D9E2C40}"/>
              </a:ext>
            </a:extLst>
          </p:cNvPr>
          <p:cNvSpPr txBox="1"/>
          <p:nvPr/>
        </p:nvSpPr>
        <p:spPr>
          <a:xfrm>
            <a:off x="842336" y="2810013"/>
            <a:ext cx="7560125" cy="1200329"/>
          </a:xfrm>
          <a:prstGeom prst="rect">
            <a:avLst/>
          </a:prstGeom>
          <a:noFill/>
        </p:spPr>
        <p:txBody>
          <a:bodyPr wrap="square" rtlCol="0">
            <a:spAutoFit/>
          </a:bodyPr>
          <a:lstStyle/>
          <a:p>
            <a:r>
              <a:rPr lang="en-US" sz="1800" b="1" dirty="0">
                <a:latin typeface="+mn-lt"/>
              </a:rPr>
              <a:t>What is at stake? </a:t>
            </a:r>
            <a:r>
              <a:rPr lang="en-US" sz="1800" dirty="0">
                <a:latin typeface="+mn-lt"/>
              </a:rPr>
              <a:t>Access to</a:t>
            </a:r>
            <a:r>
              <a:rPr lang="en-US" sz="1800" b="1" dirty="0">
                <a:latin typeface="+mn-lt"/>
              </a:rPr>
              <a:t> </a:t>
            </a:r>
            <a:r>
              <a:rPr lang="en-US" sz="1800" dirty="0">
                <a:latin typeface="+mn-lt"/>
              </a:rPr>
              <a:t>Genetic resources needs to be carefully defined. </a:t>
            </a:r>
          </a:p>
          <a:p>
            <a:r>
              <a:rPr lang="en-US" sz="1800" dirty="0">
                <a:latin typeface="+mn-lt"/>
              </a:rPr>
              <a:t>         What does this have to do with property rights? Freedom of research? And what exactly is meant by "genetic resources"?</a:t>
            </a:r>
            <a:endParaRPr lang="en-GB" dirty="0"/>
          </a:p>
        </p:txBody>
      </p:sp>
      <p:sp>
        <p:nvSpPr>
          <p:cNvPr id="10" name="Flèche : droite 9">
            <a:extLst>
              <a:ext uri="{FF2B5EF4-FFF2-40B4-BE49-F238E27FC236}">
                <a16:creationId xmlns:a16="http://schemas.microsoft.com/office/drawing/2014/main" id="{F5BF93F7-6363-4704-9861-7B5E4F857D9D}"/>
              </a:ext>
            </a:extLst>
          </p:cNvPr>
          <p:cNvSpPr/>
          <p:nvPr/>
        </p:nvSpPr>
        <p:spPr>
          <a:xfrm>
            <a:off x="1000925" y="3472147"/>
            <a:ext cx="403200" cy="18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8169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8D0F3-56F8-400D-8392-2A0CBEBDB219}"/>
              </a:ext>
            </a:extLst>
          </p:cNvPr>
          <p:cNvSpPr>
            <a:spLocks noGrp="1"/>
          </p:cNvSpPr>
          <p:nvPr>
            <p:ph type="title"/>
          </p:nvPr>
        </p:nvSpPr>
        <p:spPr/>
        <p:txBody>
          <a:bodyPr>
            <a:normAutofit fontScale="90000"/>
          </a:bodyPr>
          <a:lstStyle/>
          <a:p>
            <a:r>
              <a:rPr lang="en-GB" dirty="0"/>
              <a:t>V/ Fair and equitable sharing of the benefits arising out the utilization of genetic resources </a:t>
            </a:r>
          </a:p>
        </p:txBody>
      </p:sp>
      <p:sp>
        <p:nvSpPr>
          <p:cNvPr id="3" name="ZoneTexte 2">
            <a:extLst>
              <a:ext uri="{FF2B5EF4-FFF2-40B4-BE49-F238E27FC236}">
                <a16:creationId xmlns:a16="http://schemas.microsoft.com/office/drawing/2014/main" id="{DBFDA35B-33C0-4011-9142-04F745EB2486}"/>
              </a:ext>
            </a:extLst>
          </p:cNvPr>
          <p:cNvSpPr txBox="1"/>
          <p:nvPr/>
        </p:nvSpPr>
        <p:spPr>
          <a:xfrm>
            <a:off x="601137" y="1065723"/>
            <a:ext cx="4431663" cy="3662541"/>
          </a:xfrm>
          <a:prstGeom prst="rect">
            <a:avLst/>
          </a:prstGeom>
          <a:noFill/>
        </p:spPr>
        <p:txBody>
          <a:bodyPr wrap="square" rtlCol="0">
            <a:spAutoFit/>
          </a:bodyPr>
          <a:lstStyle/>
          <a:p>
            <a:r>
              <a:rPr lang="fr-FR" sz="2000" b="1" dirty="0"/>
              <a:t>Nagoya Protocol </a:t>
            </a:r>
          </a:p>
          <a:p>
            <a:endParaRPr lang="fr-FR" sz="2000" b="1" dirty="0"/>
          </a:p>
          <a:p>
            <a:r>
              <a:rPr lang="en-US" sz="1600" b="0" i="0" dirty="0">
                <a:solidFill>
                  <a:srgbClr val="1D1D1D"/>
                </a:solidFill>
                <a:effectLst/>
                <a:latin typeface="-apple-system"/>
              </a:rPr>
              <a:t>“The </a:t>
            </a:r>
            <a:r>
              <a:rPr lang="en-US" sz="1600" b="0" i="1" dirty="0">
                <a:solidFill>
                  <a:srgbClr val="1D1D1D"/>
                </a:solidFill>
                <a:effectLst/>
                <a:latin typeface="-apple-system"/>
              </a:rPr>
              <a:t>Nagoya Protocol on Access to Genetic Resources and the Fair and Equitable Sharing of Benefits Arising from their Utilization to the Convention on Biological Diversity</a:t>
            </a:r>
            <a:r>
              <a:rPr lang="en-US" sz="1600" b="0" i="0" dirty="0">
                <a:solidFill>
                  <a:srgbClr val="1D1D1D"/>
                </a:solidFill>
                <a:effectLst/>
                <a:latin typeface="-apple-system"/>
              </a:rPr>
              <a:t> is an international agreement which aims at sharing the benefits arising from the utilization of genetic resources in a fair and equitable way. It entered into force on 12 October 2014, 90 days after the date of deposit of the fiftieth instrument of ratification.”</a:t>
            </a:r>
          </a:p>
          <a:p>
            <a:endParaRPr lang="en-US" sz="1600" dirty="0">
              <a:solidFill>
                <a:srgbClr val="1D1D1D"/>
              </a:solidFill>
              <a:latin typeface="-apple-system"/>
            </a:endParaRPr>
          </a:p>
          <a:p>
            <a:r>
              <a:rPr lang="en-US" sz="1600" dirty="0">
                <a:solidFill>
                  <a:srgbClr val="1D1D1D"/>
                </a:solidFill>
                <a:latin typeface="-apple-system"/>
              </a:rPr>
              <a:t>(CBD Website)</a:t>
            </a:r>
            <a:endParaRPr lang="en-GB" dirty="0"/>
          </a:p>
        </p:txBody>
      </p:sp>
      <p:pic>
        <p:nvPicPr>
          <p:cNvPr id="5" name="Image 4">
            <a:extLst>
              <a:ext uri="{FF2B5EF4-FFF2-40B4-BE49-F238E27FC236}">
                <a16:creationId xmlns:a16="http://schemas.microsoft.com/office/drawing/2014/main" id="{06A30494-ABE1-44D5-BB49-78EF3CF24A76}"/>
              </a:ext>
            </a:extLst>
          </p:cNvPr>
          <p:cNvPicPr>
            <a:picLocks noChangeAspect="1"/>
          </p:cNvPicPr>
          <p:nvPr/>
        </p:nvPicPr>
        <p:blipFill>
          <a:blip r:embed="rId2"/>
          <a:stretch>
            <a:fillRect/>
          </a:stretch>
        </p:blipFill>
        <p:spPr>
          <a:xfrm>
            <a:off x="5447590" y="813600"/>
            <a:ext cx="2985855" cy="3844800"/>
          </a:xfrm>
          <a:prstGeom prst="rect">
            <a:avLst/>
          </a:prstGeom>
        </p:spPr>
      </p:pic>
    </p:spTree>
    <p:extLst>
      <p:ext uri="{BB962C8B-B14F-4D97-AF65-F5344CB8AC3E}">
        <p14:creationId xmlns:p14="http://schemas.microsoft.com/office/powerpoint/2010/main" val="3984506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8D0F3-56F8-400D-8392-2A0CBEBDB219}"/>
              </a:ext>
            </a:extLst>
          </p:cNvPr>
          <p:cNvSpPr>
            <a:spLocks noGrp="1"/>
          </p:cNvSpPr>
          <p:nvPr>
            <p:ph type="title"/>
          </p:nvPr>
        </p:nvSpPr>
        <p:spPr/>
        <p:txBody>
          <a:bodyPr>
            <a:normAutofit fontScale="90000"/>
          </a:bodyPr>
          <a:lstStyle/>
          <a:p>
            <a:r>
              <a:rPr lang="en-GB" dirty="0"/>
              <a:t>V/ Fair and equitable sharing arising out the utilization of genetic resources – Biotechnology </a:t>
            </a:r>
          </a:p>
        </p:txBody>
      </p:sp>
      <p:sp>
        <p:nvSpPr>
          <p:cNvPr id="3" name="ZoneTexte 2">
            <a:extLst>
              <a:ext uri="{FF2B5EF4-FFF2-40B4-BE49-F238E27FC236}">
                <a16:creationId xmlns:a16="http://schemas.microsoft.com/office/drawing/2014/main" id="{DBFDA35B-33C0-4011-9142-04F745EB2486}"/>
              </a:ext>
            </a:extLst>
          </p:cNvPr>
          <p:cNvSpPr txBox="1"/>
          <p:nvPr/>
        </p:nvSpPr>
        <p:spPr>
          <a:xfrm>
            <a:off x="313137" y="1032867"/>
            <a:ext cx="8748125" cy="2092881"/>
          </a:xfrm>
          <a:prstGeom prst="rect">
            <a:avLst/>
          </a:prstGeom>
          <a:noFill/>
        </p:spPr>
        <p:txBody>
          <a:bodyPr wrap="square" rtlCol="0">
            <a:spAutoFit/>
          </a:bodyPr>
          <a:lstStyle/>
          <a:p>
            <a:br>
              <a:rPr lang="en-US" sz="1600" b="0" i="0" u="none" strike="noStrike" dirty="0">
                <a:solidFill>
                  <a:srgbClr val="000000"/>
                </a:solidFill>
                <a:effectLst/>
                <a:latin typeface="arial" panose="020B0604020202020204" pitchFamily="34" charset="0"/>
              </a:rPr>
            </a:br>
            <a:endParaRPr lang="en-US" sz="1600" b="0" i="0" u="none" strike="noStrike" dirty="0">
              <a:solidFill>
                <a:srgbClr val="000000"/>
              </a:solidFill>
              <a:effectLst/>
              <a:latin typeface="arial" panose="020B0604020202020204" pitchFamily="34" charset="0"/>
            </a:endParaRPr>
          </a:p>
          <a:p>
            <a:r>
              <a:rPr lang="en-US" sz="1600" dirty="0">
                <a:latin typeface="+mn-lt"/>
              </a:rPr>
              <a:t>“ 'Biotechnology'' means any technological application that uses biological systems, living organisms, or derivatives thereof, to make or modify products or processes for specific use”</a:t>
            </a:r>
          </a:p>
          <a:p>
            <a:endParaRPr lang="en-US" sz="1600" b="0" i="0" u="none" strike="noStrike" dirty="0">
              <a:solidFill>
                <a:srgbClr val="000000"/>
              </a:solidFill>
              <a:effectLst/>
              <a:latin typeface="+mn-lt"/>
            </a:endParaRPr>
          </a:p>
          <a:p>
            <a:r>
              <a:rPr lang="fr-FR" sz="1600" dirty="0"/>
              <a:t>“</a:t>
            </a:r>
            <a:r>
              <a:rPr lang="fr-FR" sz="1600" dirty="0" err="1"/>
              <a:t>Technology</a:t>
            </a:r>
            <a:r>
              <a:rPr lang="fr-FR" sz="1600" dirty="0"/>
              <a:t>” </a:t>
            </a:r>
            <a:r>
              <a:rPr lang="fr-FR" sz="1600" dirty="0" err="1"/>
              <a:t>includes</a:t>
            </a:r>
            <a:r>
              <a:rPr lang="fr-FR" sz="1600" dirty="0"/>
              <a:t> </a:t>
            </a:r>
            <a:r>
              <a:rPr lang="fr-FR" sz="1600" dirty="0" err="1"/>
              <a:t>biotechnology</a:t>
            </a:r>
            <a:r>
              <a:rPr lang="fr-FR" sz="1600" dirty="0"/>
              <a:t>.</a:t>
            </a:r>
            <a:endParaRPr lang="en-US" sz="1600" b="0" i="0" u="none" strike="noStrike" dirty="0">
              <a:solidFill>
                <a:srgbClr val="000000"/>
              </a:solidFill>
              <a:effectLst/>
              <a:latin typeface="arial" panose="020B0604020202020204" pitchFamily="34" charset="0"/>
            </a:endParaRPr>
          </a:p>
          <a:p>
            <a:pPr lvl="4"/>
            <a:r>
              <a:rPr lang="en-US" sz="1600" dirty="0">
                <a:latin typeface="+mn-lt"/>
                <a:ea typeface="Calibri" panose="020F0502020204030204" pitchFamily="34" charset="0"/>
                <a:cs typeface="Calibri" panose="020F0502020204030204" pitchFamily="34" charset="0"/>
              </a:rPr>
              <a:t>                                                                                                              Article 2, use of terms</a:t>
            </a:r>
          </a:p>
          <a:p>
            <a:endParaRPr lang="en-GB" dirty="0"/>
          </a:p>
        </p:txBody>
      </p:sp>
      <p:sp>
        <p:nvSpPr>
          <p:cNvPr id="4" name="Rectangle 3">
            <a:extLst>
              <a:ext uri="{FF2B5EF4-FFF2-40B4-BE49-F238E27FC236}">
                <a16:creationId xmlns:a16="http://schemas.microsoft.com/office/drawing/2014/main" id="{ABCBC261-6CE5-4206-A3D9-6CBF051F082B}"/>
              </a:ext>
            </a:extLst>
          </p:cNvPr>
          <p:cNvSpPr/>
          <p:nvPr/>
        </p:nvSpPr>
        <p:spPr>
          <a:xfrm>
            <a:off x="403200" y="1549108"/>
            <a:ext cx="7495200" cy="315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ZoneTexte 4">
            <a:extLst>
              <a:ext uri="{FF2B5EF4-FFF2-40B4-BE49-F238E27FC236}">
                <a16:creationId xmlns:a16="http://schemas.microsoft.com/office/drawing/2014/main" id="{37E7C700-6A42-4970-A18E-89A6CFD0D1B7}"/>
              </a:ext>
            </a:extLst>
          </p:cNvPr>
          <p:cNvSpPr txBox="1"/>
          <p:nvPr/>
        </p:nvSpPr>
        <p:spPr>
          <a:xfrm>
            <a:off x="921600" y="3095906"/>
            <a:ext cx="4924800" cy="1169551"/>
          </a:xfrm>
          <a:prstGeom prst="rect">
            <a:avLst/>
          </a:prstGeom>
          <a:noFill/>
          <a:ln>
            <a:solidFill>
              <a:srgbClr val="0070C0"/>
            </a:solidFill>
          </a:ln>
        </p:spPr>
        <p:txBody>
          <a:bodyPr wrap="square" rtlCol="0">
            <a:spAutoFit/>
          </a:bodyPr>
          <a:lstStyle/>
          <a:p>
            <a:r>
              <a:rPr lang="en-US" dirty="0"/>
              <a:t>Very broad definition of biotechnology. </a:t>
            </a:r>
          </a:p>
          <a:p>
            <a:r>
              <a:rPr lang="en-US" dirty="0"/>
              <a:t>On reading Article 19, we understand that the obligation of access to biotechnology includes biotechnological research, but also that any risk generated by the manipulation of biotechnology must be anticipated and managed. </a:t>
            </a:r>
            <a:endParaRPr lang="en-GB" dirty="0"/>
          </a:p>
        </p:txBody>
      </p:sp>
    </p:spTree>
    <p:extLst>
      <p:ext uri="{BB962C8B-B14F-4D97-AF65-F5344CB8AC3E}">
        <p14:creationId xmlns:p14="http://schemas.microsoft.com/office/powerpoint/2010/main" val="137696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8D0F3-56F8-400D-8392-2A0CBEBDB219}"/>
              </a:ext>
            </a:extLst>
          </p:cNvPr>
          <p:cNvSpPr>
            <a:spLocks noGrp="1"/>
          </p:cNvSpPr>
          <p:nvPr>
            <p:ph type="title"/>
          </p:nvPr>
        </p:nvSpPr>
        <p:spPr/>
        <p:txBody>
          <a:bodyPr>
            <a:normAutofit fontScale="90000"/>
          </a:bodyPr>
          <a:lstStyle/>
          <a:p>
            <a:r>
              <a:rPr lang="en-GB" dirty="0"/>
              <a:t>V/ Fair and equitable sharing of the benefits arising out the utilization of genetic resources – Biotechnology</a:t>
            </a:r>
          </a:p>
        </p:txBody>
      </p:sp>
      <p:sp>
        <p:nvSpPr>
          <p:cNvPr id="3" name="ZoneTexte 2">
            <a:extLst>
              <a:ext uri="{FF2B5EF4-FFF2-40B4-BE49-F238E27FC236}">
                <a16:creationId xmlns:a16="http://schemas.microsoft.com/office/drawing/2014/main" id="{DBFDA35B-33C0-4011-9142-04F745EB2486}"/>
              </a:ext>
            </a:extLst>
          </p:cNvPr>
          <p:cNvSpPr txBox="1"/>
          <p:nvPr/>
        </p:nvSpPr>
        <p:spPr>
          <a:xfrm>
            <a:off x="466564" y="1162463"/>
            <a:ext cx="8748125" cy="1600438"/>
          </a:xfrm>
          <a:prstGeom prst="rect">
            <a:avLst/>
          </a:prstGeom>
          <a:noFill/>
        </p:spPr>
        <p:txBody>
          <a:bodyPr wrap="square" rtlCol="0">
            <a:spAutoFit/>
          </a:bodyPr>
          <a:lstStyle/>
          <a:p>
            <a:r>
              <a:rPr lang="fr-FR" b="1" dirty="0" err="1"/>
              <a:t>Some</a:t>
            </a:r>
            <a:r>
              <a:rPr lang="fr-FR" b="1" dirty="0"/>
              <a:t> COP </a:t>
            </a:r>
            <a:r>
              <a:rPr lang="fr-FR" b="1" dirty="0" err="1"/>
              <a:t>Decisions</a:t>
            </a:r>
            <a:r>
              <a:rPr lang="fr-FR" b="1" dirty="0"/>
              <a:t> on </a:t>
            </a:r>
            <a:r>
              <a:rPr lang="fr-FR" b="1" dirty="0" err="1"/>
              <a:t>this</a:t>
            </a:r>
            <a:r>
              <a:rPr lang="fr-FR" b="1" dirty="0"/>
              <a:t> topic </a:t>
            </a:r>
          </a:p>
          <a:p>
            <a:endParaRPr lang="fr-FR" dirty="0">
              <a:latin typeface="+mj-lt"/>
            </a:endParaRPr>
          </a:p>
          <a:p>
            <a:r>
              <a:rPr lang="fr-FR" dirty="0" err="1">
                <a:latin typeface="+mj-lt"/>
              </a:rPr>
              <a:t>Consideration</a:t>
            </a:r>
            <a:r>
              <a:rPr lang="fr-FR" dirty="0">
                <a:latin typeface="+mj-lt"/>
              </a:rPr>
              <a:t> of the </a:t>
            </a:r>
            <a:r>
              <a:rPr lang="fr-FR" dirty="0" err="1">
                <a:latin typeface="+mj-lt"/>
              </a:rPr>
              <a:t>need</a:t>
            </a:r>
            <a:r>
              <a:rPr lang="fr-FR" dirty="0">
                <a:latin typeface="+mj-lt"/>
              </a:rPr>
              <a:t> and </a:t>
            </a:r>
            <a:r>
              <a:rPr lang="fr-FR" dirty="0" err="1">
                <a:latin typeface="+mj-lt"/>
              </a:rPr>
              <a:t>modalities</a:t>
            </a:r>
            <a:r>
              <a:rPr lang="fr-FR" dirty="0">
                <a:latin typeface="+mj-lt"/>
              </a:rPr>
              <a:t> of a </a:t>
            </a:r>
            <a:r>
              <a:rPr lang="fr-FR" dirty="0" err="1">
                <a:latin typeface="+mj-lt"/>
              </a:rPr>
              <a:t>protocol</a:t>
            </a:r>
            <a:r>
              <a:rPr lang="fr-FR" dirty="0">
                <a:latin typeface="+mj-lt"/>
              </a:rPr>
              <a:t> for a </a:t>
            </a:r>
            <a:r>
              <a:rPr lang="fr-FR" dirty="0" err="1">
                <a:latin typeface="+mj-lt"/>
              </a:rPr>
              <a:t>safe</a:t>
            </a:r>
            <a:r>
              <a:rPr lang="fr-FR" dirty="0">
                <a:latin typeface="+mj-lt"/>
              </a:rPr>
              <a:t> </a:t>
            </a:r>
            <a:r>
              <a:rPr lang="fr-FR" dirty="0" err="1">
                <a:latin typeface="+mj-lt"/>
              </a:rPr>
              <a:t>transfer</a:t>
            </a:r>
            <a:r>
              <a:rPr lang="fr-FR" dirty="0">
                <a:latin typeface="+mj-lt"/>
              </a:rPr>
              <a:t>, handling and use of living </a:t>
            </a:r>
            <a:r>
              <a:rPr lang="fr-FR" dirty="0" err="1">
                <a:latin typeface="+mj-lt"/>
              </a:rPr>
              <a:t>modified</a:t>
            </a:r>
            <a:r>
              <a:rPr lang="fr-FR" dirty="0">
                <a:latin typeface="+mj-lt"/>
              </a:rPr>
              <a:t> </a:t>
            </a:r>
            <a:r>
              <a:rPr lang="fr-FR" dirty="0" err="1">
                <a:latin typeface="+mj-lt"/>
              </a:rPr>
              <a:t>organisms</a:t>
            </a:r>
            <a:r>
              <a:rPr lang="fr-FR" dirty="0">
                <a:latin typeface="+mj-lt"/>
              </a:rPr>
              <a:t> : II/5 </a:t>
            </a:r>
          </a:p>
          <a:p>
            <a:endParaRPr lang="fr-FR" dirty="0">
              <a:latin typeface="+mj-lt"/>
            </a:endParaRPr>
          </a:p>
          <a:p>
            <a:r>
              <a:rPr lang="fr-FR" dirty="0">
                <a:latin typeface="+mj-lt"/>
              </a:rPr>
              <a:t>Transfer and </a:t>
            </a:r>
            <a:r>
              <a:rPr lang="fr-FR" dirty="0" err="1">
                <a:latin typeface="+mj-lt"/>
              </a:rPr>
              <a:t>development</a:t>
            </a:r>
            <a:r>
              <a:rPr lang="fr-FR" dirty="0">
                <a:latin typeface="+mj-lt"/>
              </a:rPr>
              <a:t> of </a:t>
            </a:r>
            <a:r>
              <a:rPr lang="fr-FR" dirty="0" err="1">
                <a:latin typeface="+mj-lt"/>
              </a:rPr>
              <a:t>Technology</a:t>
            </a:r>
            <a:r>
              <a:rPr lang="fr-FR" dirty="0">
                <a:latin typeface="+mj-lt"/>
              </a:rPr>
              <a:t> : II/4, III/16, …etc… </a:t>
            </a:r>
            <a:r>
              <a:rPr lang="fr-FR" dirty="0" err="1">
                <a:latin typeface="+mj-lt"/>
              </a:rPr>
              <a:t>sometimes</a:t>
            </a:r>
            <a:r>
              <a:rPr lang="fr-FR" dirty="0">
                <a:latin typeface="+mj-lt"/>
              </a:rPr>
              <a:t> </a:t>
            </a:r>
            <a:r>
              <a:rPr lang="fr-FR" dirty="0" err="1">
                <a:latin typeface="+mj-lt"/>
              </a:rPr>
              <a:t>also</a:t>
            </a:r>
            <a:r>
              <a:rPr lang="fr-FR" dirty="0">
                <a:latin typeface="+mj-lt"/>
              </a:rPr>
              <a:t> </a:t>
            </a:r>
            <a:r>
              <a:rPr lang="fr-FR" dirty="0" err="1">
                <a:latin typeface="+mj-lt"/>
              </a:rPr>
              <a:t>considered</a:t>
            </a:r>
            <a:r>
              <a:rPr lang="fr-FR" dirty="0">
                <a:latin typeface="+mj-lt"/>
              </a:rPr>
              <a:t> </a:t>
            </a:r>
            <a:r>
              <a:rPr lang="fr-FR" dirty="0" err="1">
                <a:latin typeface="+mj-lt"/>
              </a:rPr>
              <a:t>within</a:t>
            </a:r>
            <a:r>
              <a:rPr lang="fr-FR" dirty="0">
                <a:latin typeface="+mj-lt"/>
              </a:rPr>
              <a:t> the question of the </a:t>
            </a:r>
            <a:r>
              <a:rPr lang="fr-FR" dirty="0" err="1">
                <a:latin typeface="+mj-lt"/>
              </a:rPr>
              <a:t>technical</a:t>
            </a:r>
            <a:r>
              <a:rPr lang="fr-FR" dirty="0">
                <a:latin typeface="+mj-lt"/>
              </a:rPr>
              <a:t> and </a:t>
            </a:r>
            <a:r>
              <a:rPr lang="fr-FR" dirty="0" err="1">
                <a:latin typeface="+mj-lt"/>
              </a:rPr>
              <a:t>scientific</a:t>
            </a:r>
            <a:r>
              <a:rPr lang="fr-FR" dirty="0">
                <a:latin typeface="+mj-lt"/>
              </a:rPr>
              <a:t> </a:t>
            </a:r>
            <a:r>
              <a:rPr lang="fr-FR" dirty="0" err="1">
                <a:latin typeface="+mj-lt"/>
              </a:rPr>
              <a:t>cooperation</a:t>
            </a:r>
            <a:r>
              <a:rPr lang="fr-FR" dirty="0">
                <a:latin typeface="+mj-lt"/>
              </a:rPr>
              <a:t> (article 18).</a:t>
            </a:r>
          </a:p>
        </p:txBody>
      </p:sp>
      <p:sp>
        <p:nvSpPr>
          <p:cNvPr id="7" name="Rectangle 6">
            <a:extLst>
              <a:ext uri="{FF2B5EF4-FFF2-40B4-BE49-F238E27FC236}">
                <a16:creationId xmlns:a16="http://schemas.microsoft.com/office/drawing/2014/main" id="{94889006-8B58-478B-90E7-45839D348852}"/>
              </a:ext>
            </a:extLst>
          </p:cNvPr>
          <p:cNvSpPr/>
          <p:nvPr/>
        </p:nvSpPr>
        <p:spPr>
          <a:xfrm>
            <a:off x="1458000" y="1844619"/>
            <a:ext cx="432000" cy="3330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ZoneTexte 8">
            <a:extLst>
              <a:ext uri="{FF2B5EF4-FFF2-40B4-BE49-F238E27FC236}">
                <a16:creationId xmlns:a16="http://schemas.microsoft.com/office/drawing/2014/main" id="{F58BB37A-098A-4F2E-B768-7A7280169074}"/>
              </a:ext>
            </a:extLst>
          </p:cNvPr>
          <p:cNvSpPr txBox="1"/>
          <p:nvPr/>
        </p:nvSpPr>
        <p:spPr>
          <a:xfrm>
            <a:off x="565137" y="3260261"/>
            <a:ext cx="3632463" cy="523220"/>
          </a:xfrm>
          <a:prstGeom prst="rect">
            <a:avLst/>
          </a:prstGeom>
          <a:noFill/>
          <a:ln>
            <a:solidFill>
              <a:schemeClr val="accent1">
                <a:lumMod val="50000"/>
              </a:schemeClr>
            </a:solidFill>
          </a:ln>
        </p:spPr>
        <p:txBody>
          <a:bodyPr wrap="square" rtlCol="0">
            <a:spAutoFit/>
          </a:bodyPr>
          <a:lstStyle/>
          <a:p>
            <a:r>
              <a:rPr lang="fr-FR" dirty="0">
                <a:solidFill>
                  <a:schemeClr val="tx1"/>
                </a:solidFill>
                <a:latin typeface="+mn-lt"/>
              </a:rPr>
              <a:t>The </a:t>
            </a:r>
            <a:r>
              <a:rPr lang="fr-FR" dirty="0" err="1">
                <a:solidFill>
                  <a:schemeClr val="tx1"/>
                </a:solidFill>
                <a:latin typeface="+mn-lt"/>
              </a:rPr>
              <a:t>protocol</a:t>
            </a:r>
            <a:r>
              <a:rPr lang="fr-FR" dirty="0">
                <a:solidFill>
                  <a:schemeClr val="tx1"/>
                </a:solidFill>
                <a:latin typeface="+mn-lt"/>
              </a:rPr>
              <a:t> </a:t>
            </a:r>
            <a:r>
              <a:rPr lang="fr-FR" dirty="0" err="1">
                <a:solidFill>
                  <a:schemeClr val="tx1"/>
                </a:solidFill>
                <a:latin typeface="+mn-lt"/>
              </a:rPr>
              <a:t>will</a:t>
            </a:r>
            <a:r>
              <a:rPr lang="fr-FR" dirty="0">
                <a:solidFill>
                  <a:schemeClr val="tx1"/>
                </a:solidFill>
                <a:latin typeface="+mn-lt"/>
              </a:rPr>
              <a:t> </a:t>
            </a:r>
            <a:r>
              <a:rPr lang="fr-FR" dirty="0" err="1">
                <a:solidFill>
                  <a:schemeClr val="tx1"/>
                </a:solidFill>
                <a:latin typeface="+mn-lt"/>
              </a:rPr>
              <a:t>be</a:t>
            </a:r>
            <a:r>
              <a:rPr lang="fr-FR" dirty="0">
                <a:solidFill>
                  <a:schemeClr val="tx1"/>
                </a:solidFill>
                <a:latin typeface="+mn-lt"/>
              </a:rPr>
              <a:t> </a:t>
            </a:r>
            <a:r>
              <a:rPr lang="fr-FR" dirty="0" err="1">
                <a:solidFill>
                  <a:schemeClr val="tx1"/>
                </a:solidFill>
                <a:latin typeface="+mn-lt"/>
              </a:rPr>
              <a:t>adopted</a:t>
            </a:r>
            <a:r>
              <a:rPr lang="fr-FR" dirty="0">
                <a:solidFill>
                  <a:schemeClr val="tx1"/>
                </a:solidFill>
                <a:latin typeface="+mn-lt"/>
              </a:rPr>
              <a:t> 4 </a:t>
            </a:r>
            <a:r>
              <a:rPr lang="fr-FR" dirty="0" err="1">
                <a:solidFill>
                  <a:schemeClr val="tx1"/>
                </a:solidFill>
                <a:latin typeface="+mn-lt"/>
              </a:rPr>
              <a:t>years</a:t>
            </a:r>
            <a:r>
              <a:rPr lang="fr-FR" dirty="0">
                <a:solidFill>
                  <a:schemeClr val="tx1"/>
                </a:solidFill>
                <a:latin typeface="+mn-lt"/>
              </a:rPr>
              <a:t> </a:t>
            </a:r>
            <a:r>
              <a:rPr lang="fr-FR" dirty="0" err="1">
                <a:solidFill>
                  <a:schemeClr val="tx1"/>
                </a:solidFill>
                <a:latin typeface="+mn-lt"/>
              </a:rPr>
              <a:t>later</a:t>
            </a:r>
            <a:r>
              <a:rPr lang="fr-FR" dirty="0">
                <a:solidFill>
                  <a:schemeClr val="tx1"/>
                </a:solidFill>
                <a:latin typeface="+mn-lt"/>
              </a:rPr>
              <a:t> at Cartagena</a:t>
            </a:r>
            <a:endParaRPr lang="en-GB" dirty="0"/>
          </a:p>
        </p:txBody>
      </p:sp>
      <p:sp>
        <p:nvSpPr>
          <p:cNvPr id="10" name="ZoneTexte 9">
            <a:extLst>
              <a:ext uri="{FF2B5EF4-FFF2-40B4-BE49-F238E27FC236}">
                <a16:creationId xmlns:a16="http://schemas.microsoft.com/office/drawing/2014/main" id="{941A9927-BEAB-4EE3-AEC5-2D52135F29F0}"/>
              </a:ext>
            </a:extLst>
          </p:cNvPr>
          <p:cNvSpPr txBox="1"/>
          <p:nvPr/>
        </p:nvSpPr>
        <p:spPr>
          <a:xfrm>
            <a:off x="4046400" y="3611705"/>
            <a:ext cx="2829600" cy="738664"/>
          </a:xfrm>
          <a:prstGeom prst="rect">
            <a:avLst/>
          </a:prstGeom>
          <a:solidFill>
            <a:schemeClr val="bg1"/>
          </a:solidFill>
          <a:ln>
            <a:solidFill>
              <a:srgbClr val="00B050"/>
            </a:solidFill>
          </a:ln>
        </p:spPr>
        <p:txBody>
          <a:bodyPr wrap="square" rtlCol="0">
            <a:spAutoFit/>
          </a:bodyPr>
          <a:lstStyle/>
          <a:p>
            <a:r>
              <a:rPr lang="en-US" dirty="0"/>
              <a:t>Article 19, par. 3 also mentioned the need to consider the adoption of a protocol. </a:t>
            </a:r>
            <a:endParaRPr lang="en-GB" dirty="0"/>
          </a:p>
        </p:txBody>
      </p:sp>
    </p:spTree>
    <p:extLst>
      <p:ext uri="{BB962C8B-B14F-4D97-AF65-F5344CB8AC3E}">
        <p14:creationId xmlns:p14="http://schemas.microsoft.com/office/powerpoint/2010/main" val="402918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8D0F3-56F8-400D-8392-2A0CBEBDB219}"/>
              </a:ext>
            </a:extLst>
          </p:cNvPr>
          <p:cNvSpPr>
            <a:spLocks noGrp="1"/>
          </p:cNvSpPr>
          <p:nvPr>
            <p:ph type="title"/>
          </p:nvPr>
        </p:nvSpPr>
        <p:spPr/>
        <p:txBody>
          <a:bodyPr>
            <a:normAutofit fontScale="90000"/>
          </a:bodyPr>
          <a:lstStyle/>
          <a:p>
            <a:r>
              <a:rPr lang="en-GB" dirty="0"/>
              <a:t>V/ Fair and equitable sharing of the benefits arising out the utilization of genetic resources - Biotechnology </a:t>
            </a:r>
          </a:p>
        </p:txBody>
      </p:sp>
      <p:sp>
        <p:nvSpPr>
          <p:cNvPr id="3" name="ZoneTexte 2">
            <a:extLst>
              <a:ext uri="{FF2B5EF4-FFF2-40B4-BE49-F238E27FC236}">
                <a16:creationId xmlns:a16="http://schemas.microsoft.com/office/drawing/2014/main" id="{DBFDA35B-33C0-4011-9142-04F745EB2486}"/>
              </a:ext>
            </a:extLst>
          </p:cNvPr>
          <p:cNvSpPr txBox="1"/>
          <p:nvPr/>
        </p:nvSpPr>
        <p:spPr>
          <a:xfrm>
            <a:off x="601137" y="1231323"/>
            <a:ext cx="4986063" cy="3447098"/>
          </a:xfrm>
          <a:prstGeom prst="rect">
            <a:avLst/>
          </a:prstGeom>
          <a:noFill/>
        </p:spPr>
        <p:txBody>
          <a:bodyPr wrap="square" rtlCol="0">
            <a:spAutoFit/>
          </a:bodyPr>
          <a:lstStyle/>
          <a:p>
            <a:r>
              <a:rPr lang="fr-FR" sz="2000" b="1" dirty="0"/>
              <a:t>Cartagena Protocol </a:t>
            </a:r>
          </a:p>
          <a:p>
            <a:endParaRPr lang="fr-FR" sz="1600" dirty="0">
              <a:solidFill>
                <a:schemeClr val="tx1"/>
              </a:solidFill>
              <a:latin typeface="+mn-lt"/>
            </a:endParaRPr>
          </a:p>
          <a:p>
            <a:r>
              <a:rPr lang="en-US" sz="1600" b="0" i="0" dirty="0">
                <a:solidFill>
                  <a:schemeClr val="tx1"/>
                </a:solidFill>
                <a:effectLst/>
                <a:latin typeface="+mn-lt"/>
              </a:rPr>
              <a:t>The </a:t>
            </a:r>
            <a:r>
              <a:rPr lang="en-US" sz="1600" b="0" i="1" dirty="0">
                <a:solidFill>
                  <a:schemeClr val="tx1"/>
                </a:solidFill>
                <a:effectLst/>
                <a:latin typeface="+mn-lt"/>
              </a:rPr>
              <a:t>Cartagena Protocol on Biosafety to the Convention on Biological Diversity</a:t>
            </a:r>
            <a:r>
              <a:rPr lang="en-US" sz="1600" b="0" i="0" dirty="0">
                <a:solidFill>
                  <a:schemeClr val="tx1"/>
                </a:solidFill>
                <a:effectLst/>
                <a:latin typeface="+mn-lt"/>
              </a:rPr>
              <a:t> is an international agreement which aims to ensure the safe handling, transport and use of living modified organisms (LMOs) resulting from modern biotechnology that may have adverse effects on biological diversity, taking also into account risks to human health. It was adopted on 29 January 2000 and entered into force on 11 September 2003.</a:t>
            </a:r>
            <a:endParaRPr lang="fr-FR" sz="1600" dirty="0">
              <a:solidFill>
                <a:schemeClr val="tx1"/>
              </a:solidFill>
              <a:latin typeface="+mn-lt"/>
            </a:endParaRPr>
          </a:p>
          <a:p>
            <a:endParaRPr lang="en-US" sz="1200" b="0" i="0" u="none" strike="noStrike" dirty="0">
              <a:solidFill>
                <a:srgbClr val="000000"/>
              </a:solidFill>
              <a:effectLst/>
              <a:latin typeface="arial" panose="020B0604020202020204" pitchFamily="34" charset="0"/>
            </a:endParaRPr>
          </a:p>
          <a:p>
            <a:r>
              <a:rPr lang="en-US" sz="1200" dirty="0">
                <a:latin typeface="arial" panose="020B0604020202020204" pitchFamily="34" charset="0"/>
              </a:rPr>
              <a:t>(CBD Website)</a:t>
            </a:r>
            <a:br>
              <a:rPr lang="en-US" sz="1200" b="0" i="0" u="none" strike="noStrike" dirty="0">
                <a:solidFill>
                  <a:srgbClr val="000000"/>
                </a:solidFill>
                <a:effectLst/>
                <a:latin typeface="arial" panose="020B0604020202020204" pitchFamily="34" charset="0"/>
              </a:rPr>
            </a:br>
            <a:endParaRPr lang="en-GB" dirty="0"/>
          </a:p>
        </p:txBody>
      </p:sp>
      <p:pic>
        <p:nvPicPr>
          <p:cNvPr id="5" name="Image 4">
            <a:extLst>
              <a:ext uri="{FF2B5EF4-FFF2-40B4-BE49-F238E27FC236}">
                <a16:creationId xmlns:a16="http://schemas.microsoft.com/office/drawing/2014/main" id="{14E73BF1-0231-4399-803A-115826073D85}"/>
              </a:ext>
            </a:extLst>
          </p:cNvPr>
          <p:cNvPicPr>
            <a:picLocks noChangeAspect="1"/>
          </p:cNvPicPr>
          <p:nvPr/>
        </p:nvPicPr>
        <p:blipFill>
          <a:blip r:embed="rId2"/>
          <a:stretch>
            <a:fillRect/>
          </a:stretch>
        </p:blipFill>
        <p:spPr>
          <a:xfrm>
            <a:off x="5869551" y="986400"/>
            <a:ext cx="2751724" cy="3830400"/>
          </a:xfrm>
          <a:prstGeom prst="rect">
            <a:avLst/>
          </a:prstGeom>
        </p:spPr>
      </p:pic>
    </p:spTree>
    <p:extLst>
      <p:ext uri="{BB962C8B-B14F-4D97-AF65-F5344CB8AC3E}">
        <p14:creationId xmlns:p14="http://schemas.microsoft.com/office/powerpoint/2010/main" val="3014013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AFFD13-A7D1-4B0A-A829-2168581EADC6}"/>
              </a:ext>
            </a:extLst>
          </p:cNvPr>
          <p:cNvSpPr txBox="1"/>
          <p:nvPr/>
        </p:nvSpPr>
        <p:spPr>
          <a:xfrm>
            <a:off x="5313600" y="525165"/>
            <a:ext cx="3016800" cy="2554545"/>
          </a:xfrm>
          <a:prstGeom prst="rect">
            <a:avLst/>
          </a:prstGeom>
          <a:noFill/>
          <a:ln>
            <a:solidFill>
              <a:schemeClr val="accent1">
                <a:lumMod val="75000"/>
              </a:schemeClr>
            </a:solidFill>
          </a:ln>
        </p:spPr>
        <p:txBody>
          <a:bodyPr wrap="square" rtlCol="0">
            <a:spAutoFit/>
          </a:bodyPr>
          <a:lstStyle/>
          <a:p>
            <a:r>
              <a:rPr lang="en-GB" sz="1600" dirty="0"/>
              <a:t>1st International Convention to recognize :</a:t>
            </a:r>
          </a:p>
          <a:p>
            <a:pPr marL="285750" indent="-285750">
              <a:buFont typeface="Arial" panose="020B0604020202020204" pitchFamily="34" charset="0"/>
              <a:buChar char="•"/>
            </a:pPr>
            <a:r>
              <a:rPr lang="en-GB" sz="1600" dirty="0"/>
              <a:t>Intrinsic value to nature </a:t>
            </a:r>
          </a:p>
          <a:p>
            <a:pPr marL="285750" indent="-285750">
              <a:buFont typeface="Arial" panose="020B0604020202020204" pitchFamily="34" charset="0"/>
              <a:buChar char="•"/>
            </a:pPr>
            <a:r>
              <a:rPr lang="en-GB" sz="1600" dirty="0"/>
              <a:t>To use the term “biological diversity” and to define it through its different levels (including the genetic level) </a:t>
            </a:r>
          </a:p>
          <a:p>
            <a:pPr marL="285750" indent="-285750">
              <a:buFont typeface="Arial" panose="020B0604020202020204" pitchFamily="34" charset="0"/>
              <a:buChar char="•"/>
            </a:pPr>
            <a:r>
              <a:rPr lang="en-GB" sz="1600" dirty="0"/>
              <a:t>To recognize the importance of indigenous knowledges </a:t>
            </a:r>
          </a:p>
        </p:txBody>
      </p:sp>
      <p:sp>
        <p:nvSpPr>
          <p:cNvPr id="2" name="Titre 1">
            <a:extLst>
              <a:ext uri="{FF2B5EF4-FFF2-40B4-BE49-F238E27FC236}">
                <a16:creationId xmlns:a16="http://schemas.microsoft.com/office/drawing/2014/main" id="{42824FEF-63DB-4C66-999E-97511947E2F9}"/>
              </a:ext>
            </a:extLst>
          </p:cNvPr>
          <p:cNvSpPr>
            <a:spLocks noGrp="1"/>
          </p:cNvSpPr>
          <p:nvPr>
            <p:ph type="title"/>
          </p:nvPr>
        </p:nvSpPr>
        <p:spPr/>
        <p:txBody>
          <a:bodyPr>
            <a:normAutofit fontScale="90000"/>
          </a:bodyPr>
          <a:lstStyle/>
          <a:p>
            <a:r>
              <a:rPr lang="en-GB" dirty="0"/>
              <a:t>I/ Introduction and definition of terms</a:t>
            </a:r>
          </a:p>
        </p:txBody>
      </p:sp>
      <p:sp>
        <p:nvSpPr>
          <p:cNvPr id="6" name="ZoneTexte 5">
            <a:extLst>
              <a:ext uri="{FF2B5EF4-FFF2-40B4-BE49-F238E27FC236}">
                <a16:creationId xmlns:a16="http://schemas.microsoft.com/office/drawing/2014/main" id="{92EB2EF5-E44F-46E4-BAC2-E2351574A4C3}"/>
              </a:ext>
            </a:extLst>
          </p:cNvPr>
          <p:cNvSpPr txBox="1"/>
          <p:nvPr/>
        </p:nvSpPr>
        <p:spPr>
          <a:xfrm>
            <a:off x="460800" y="846168"/>
            <a:ext cx="3765600" cy="2215991"/>
          </a:xfrm>
          <a:prstGeom prst="rect">
            <a:avLst/>
          </a:prstGeom>
          <a:noFill/>
        </p:spPr>
        <p:txBody>
          <a:bodyPr wrap="square" rtlCol="0">
            <a:spAutoFit/>
          </a:bodyPr>
          <a:lstStyle/>
          <a:p>
            <a:r>
              <a:rPr lang="en-US" sz="1800" b="0" i="0" u="none" strike="noStrike" dirty="0">
                <a:solidFill>
                  <a:srgbClr val="0079C0"/>
                </a:solidFill>
                <a:effectLst/>
                <a:latin typeface="-apple-system"/>
                <a:hlinkClick r:id="rId2"/>
              </a:rPr>
              <a:t>Preamble</a:t>
            </a:r>
            <a:br>
              <a:rPr lang="en-US" sz="1800" dirty="0"/>
            </a:br>
            <a:r>
              <a:rPr lang="en-US" sz="1800" b="0" i="0" u="none" strike="noStrike" dirty="0">
                <a:solidFill>
                  <a:srgbClr val="0079C0"/>
                </a:solidFill>
                <a:effectLst/>
                <a:latin typeface="-apple-system"/>
                <a:hlinkClick r:id="rId3"/>
              </a:rPr>
              <a:t>Article 1. Objectives</a:t>
            </a:r>
            <a:br>
              <a:rPr lang="en-US" sz="1800" dirty="0"/>
            </a:br>
            <a:r>
              <a:rPr lang="en-US" sz="1800" b="0" i="0" u="none" strike="noStrike" dirty="0">
                <a:solidFill>
                  <a:srgbClr val="0079C0"/>
                </a:solidFill>
                <a:effectLst/>
                <a:latin typeface="-apple-system"/>
                <a:hlinkClick r:id="rId4"/>
              </a:rPr>
              <a:t>Article 2. Use of Terms</a:t>
            </a:r>
            <a:br>
              <a:rPr lang="en-US" sz="1800" dirty="0"/>
            </a:br>
            <a:r>
              <a:rPr lang="en-US" sz="1800" b="0" i="0" u="none" strike="noStrike" dirty="0">
                <a:solidFill>
                  <a:srgbClr val="0079C0"/>
                </a:solidFill>
                <a:effectLst/>
                <a:latin typeface="-apple-system"/>
                <a:hlinkClick r:id="rId5"/>
              </a:rPr>
              <a:t>Article 3. Principle</a:t>
            </a:r>
            <a:br>
              <a:rPr lang="en-US" sz="1800" dirty="0"/>
            </a:br>
            <a:r>
              <a:rPr lang="en-US" sz="1800" b="0" i="0" u="none" strike="noStrike" dirty="0">
                <a:solidFill>
                  <a:srgbClr val="0079C0"/>
                </a:solidFill>
                <a:effectLst/>
                <a:latin typeface="-apple-system"/>
                <a:hlinkClick r:id="rId6"/>
              </a:rPr>
              <a:t>Article 4. Jurisdictional Scope</a:t>
            </a:r>
            <a:br>
              <a:rPr lang="en-US" sz="1800" dirty="0"/>
            </a:br>
            <a:r>
              <a:rPr lang="en-US" sz="1800" b="0" i="0" u="none" strike="noStrike" dirty="0">
                <a:solidFill>
                  <a:srgbClr val="0079C0"/>
                </a:solidFill>
                <a:effectLst/>
                <a:latin typeface="-apple-system"/>
                <a:hlinkClick r:id="rId7"/>
              </a:rPr>
              <a:t>Article 5. Cooperation</a:t>
            </a:r>
            <a:br>
              <a:rPr lang="en-US" sz="1000" dirty="0"/>
            </a:br>
            <a:br>
              <a:rPr lang="en-US" sz="1000" dirty="0"/>
            </a:br>
            <a:br>
              <a:rPr lang="en-US" sz="1000" dirty="0"/>
            </a:br>
            <a:endParaRPr lang="en-GB" sz="1000" dirty="0"/>
          </a:p>
        </p:txBody>
      </p:sp>
      <p:sp>
        <p:nvSpPr>
          <p:cNvPr id="4" name="ZoneTexte 3">
            <a:extLst>
              <a:ext uri="{FF2B5EF4-FFF2-40B4-BE49-F238E27FC236}">
                <a16:creationId xmlns:a16="http://schemas.microsoft.com/office/drawing/2014/main" id="{47D3BAC8-6CCB-4F88-8FFF-08F7C57E15DC}"/>
              </a:ext>
            </a:extLst>
          </p:cNvPr>
          <p:cNvSpPr txBox="1"/>
          <p:nvPr/>
        </p:nvSpPr>
        <p:spPr>
          <a:xfrm>
            <a:off x="2052001" y="2973893"/>
            <a:ext cx="3556800" cy="1569660"/>
          </a:xfrm>
          <a:prstGeom prst="rect">
            <a:avLst/>
          </a:prstGeom>
          <a:solidFill>
            <a:schemeClr val="bg1"/>
          </a:solidFill>
          <a:ln>
            <a:solidFill>
              <a:srgbClr val="00B050"/>
            </a:solidFill>
          </a:ln>
        </p:spPr>
        <p:txBody>
          <a:bodyPr wrap="square" rtlCol="0">
            <a:spAutoFit/>
          </a:bodyPr>
          <a:lstStyle/>
          <a:p>
            <a:r>
              <a:rPr lang="en-US" sz="1600" dirty="0"/>
              <a:t>The CBD is a framework - the obligations set out are not very specific (unlike CITES, for example) and it leaves it up to the states to decide what needs to be implemented effectively.</a:t>
            </a:r>
            <a:endParaRPr lang="en-GB" sz="1600" dirty="0"/>
          </a:p>
        </p:txBody>
      </p:sp>
    </p:spTree>
    <p:extLst>
      <p:ext uri="{BB962C8B-B14F-4D97-AF65-F5344CB8AC3E}">
        <p14:creationId xmlns:p14="http://schemas.microsoft.com/office/powerpoint/2010/main" val="527603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20A3C6-01FA-49FB-9CB6-D92B75F4153E}"/>
              </a:ext>
            </a:extLst>
          </p:cNvPr>
          <p:cNvSpPr>
            <a:spLocks noGrp="1"/>
          </p:cNvSpPr>
          <p:nvPr>
            <p:ph type="title"/>
          </p:nvPr>
        </p:nvSpPr>
        <p:spPr/>
        <p:txBody>
          <a:bodyPr>
            <a:normAutofit fontScale="90000"/>
          </a:bodyPr>
          <a:lstStyle/>
          <a:p>
            <a:r>
              <a:rPr lang="en-GB" dirty="0"/>
              <a:t>VI/ Informing Biological Diversity </a:t>
            </a:r>
          </a:p>
        </p:txBody>
      </p:sp>
      <p:sp>
        <p:nvSpPr>
          <p:cNvPr id="4" name="ZoneTexte 3">
            <a:extLst>
              <a:ext uri="{FF2B5EF4-FFF2-40B4-BE49-F238E27FC236}">
                <a16:creationId xmlns:a16="http://schemas.microsoft.com/office/drawing/2014/main" id="{CFA155D7-A4B2-4289-8CA1-BBDB88E46F4A}"/>
              </a:ext>
            </a:extLst>
          </p:cNvPr>
          <p:cNvSpPr txBox="1"/>
          <p:nvPr/>
        </p:nvSpPr>
        <p:spPr>
          <a:xfrm>
            <a:off x="373626" y="1292001"/>
            <a:ext cx="4507974" cy="2308324"/>
          </a:xfrm>
          <a:prstGeom prst="rect">
            <a:avLst/>
          </a:prstGeom>
          <a:noFill/>
        </p:spPr>
        <p:txBody>
          <a:bodyPr wrap="square">
            <a:spAutoFit/>
          </a:bodyPr>
          <a:lstStyle/>
          <a:p>
            <a:r>
              <a:rPr lang="en-US" sz="1800" b="0" i="1" u="none" strike="noStrike" dirty="0">
                <a:solidFill>
                  <a:srgbClr val="0079C0"/>
                </a:solidFill>
                <a:effectLst/>
                <a:latin typeface="+mn-lt"/>
                <a:hlinkClick r:id="rId2"/>
              </a:rPr>
              <a:t>Article 12. Research and Training</a:t>
            </a:r>
            <a:endParaRPr lang="en-US" sz="1800" b="0" i="0" u="none" strike="noStrike" dirty="0">
              <a:solidFill>
                <a:srgbClr val="0079C0"/>
              </a:solidFill>
              <a:effectLst/>
              <a:latin typeface="+mn-lt"/>
              <a:hlinkClick r:id="rId3"/>
            </a:endParaRPr>
          </a:p>
          <a:p>
            <a:endParaRPr lang="en-US" sz="1800" dirty="0">
              <a:solidFill>
                <a:srgbClr val="0079C0"/>
              </a:solidFill>
              <a:latin typeface="+mn-lt"/>
              <a:hlinkClick r:id="rId3"/>
            </a:endParaRPr>
          </a:p>
          <a:p>
            <a:r>
              <a:rPr lang="en-US" sz="1800" b="0" i="0" u="none" strike="noStrike" dirty="0">
                <a:solidFill>
                  <a:srgbClr val="0079C0"/>
                </a:solidFill>
                <a:effectLst/>
                <a:latin typeface="+mn-lt"/>
                <a:hlinkClick r:id="rId3"/>
              </a:rPr>
              <a:t>Article 13. Public Education and Awareness</a:t>
            </a:r>
            <a:endParaRPr lang="en-US" sz="1800" b="0" i="0" u="none" strike="noStrike" dirty="0">
              <a:solidFill>
                <a:srgbClr val="0079C0"/>
              </a:solidFill>
              <a:effectLst/>
              <a:latin typeface="+mn-lt"/>
            </a:endParaRPr>
          </a:p>
          <a:p>
            <a:endParaRPr lang="en-US" sz="1800" dirty="0">
              <a:solidFill>
                <a:srgbClr val="0079C0"/>
              </a:solidFill>
              <a:latin typeface="+mn-lt"/>
            </a:endParaRPr>
          </a:p>
          <a:p>
            <a:r>
              <a:rPr lang="en-US" sz="1800" b="0" i="1" u="none" strike="noStrike" dirty="0">
                <a:solidFill>
                  <a:srgbClr val="0079C0"/>
                </a:solidFill>
                <a:effectLst/>
                <a:latin typeface="+mn-lt"/>
                <a:hlinkClick r:id="rId4"/>
              </a:rPr>
              <a:t>Article 17. Exchange of Information</a:t>
            </a:r>
            <a:br>
              <a:rPr lang="en-US" sz="1800" i="1" dirty="0">
                <a:latin typeface="+mn-lt"/>
              </a:rPr>
            </a:br>
            <a:r>
              <a:rPr lang="en-US" sz="1800" b="0" i="1" u="none" strike="noStrike" dirty="0">
                <a:solidFill>
                  <a:srgbClr val="646464"/>
                </a:solidFill>
                <a:effectLst/>
                <a:latin typeface="+mn-lt"/>
                <a:hlinkClick r:id="rId5"/>
              </a:rPr>
              <a:t>Article 18. Technical and Scientific Cooperation</a:t>
            </a:r>
            <a:endParaRPr lang="en-GB" sz="1800" dirty="0">
              <a:latin typeface="+mn-lt"/>
            </a:endParaRPr>
          </a:p>
        </p:txBody>
      </p:sp>
      <p:sp>
        <p:nvSpPr>
          <p:cNvPr id="5" name="ZoneTexte 4">
            <a:extLst>
              <a:ext uri="{FF2B5EF4-FFF2-40B4-BE49-F238E27FC236}">
                <a16:creationId xmlns:a16="http://schemas.microsoft.com/office/drawing/2014/main" id="{CF078D20-B566-4ACC-9E4C-0DB89AA8875F}"/>
              </a:ext>
            </a:extLst>
          </p:cNvPr>
          <p:cNvSpPr txBox="1"/>
          <p:nvPr/>
        </p:nvSpPr>
        <p:spPr>
          <a:xfrm>
            <a:off x="5508000" y="1591200"/>
            <a:ext cx="2858400" cy="1569660"/>
          </a:xfrm>
          <a:prstGeom prst="rect">
            <a:avLst/>
          </a:prstGeom>
          <a:noFill/>
          <a:ln>
            <a:solidFill>
              <a:srgbClr val="002060"/>
            </a:solidFill>
          </a:ln>
        </p:spPr>
        <p:txBody>
          <a:bodyPr wrap="square" rtlCol="0">
            <a:spAutoFit/>
          </a:bodyPr>
          <a:lstStyle/>
          <a:p>
            <a:r>
              <a:rPr lang="en-GB" sz="1600" dirty="0"/>
              <a:t>A special role for Science and scientists </a:t>
            </a:r>
          </a:p>
          <a:p>
            <a:endParaRPr lang="en-GB" sz="1600" dirty="0"/>
          </a:p>
          <a:p>
            <a:pPr marL="285750" indent="-285750">
              <a:buFont typeface="Arial" panose="020B0604020202020204" pitchFamily="34" charset="0"/>
              <a:buChar char="•"/>
            </a:pPr>
            <a:r>
              <a:rPr lang="en-GB" sz="1600" dirty="0"/>
              <a:t>Research </a:t>
            </a:r>
          </a:p>
          <a:p>
            <a:pPr marL="285750" indent="-285750">
              <a:buFont typeface="Arial" panose="020B0604020202020204" pitchFamily="34" charset="0"/>
              <a:buChar char="•"/>
            </a:pPr>
            <a:r>
              <a:rPr lang="en-GB" sz="1600" dirty="0"/>
              <a:t>Capacity Building </a:t>
            </a:r>
          </a:p>
          <a:p>
            <a:pPr marL="285750" indent="-285750">
              <a:buFont typeface="Arial" panose="020B0604020202020204" pitchFamily="34" charset="0"/>
              <a:buChar char="•"/>
            </a:pPr>
            <a:r>
              <a:rPr lang="en-GB" sz="1600" dirty="0"/>
              <a:t>Technology Transfer </a:t>
            </a:r>
          </a:p>
        </p:txBody>
      </p:sp>
    </p:spTree>
    <p:extLst>
      <p:ext uri="{BB962C8B-B14F-4D97-AF65-F5344CB8AC3E}">
        <p14:creationId xmlns:p14="http://schemas.microsoft.com/office/powerpoint/2010/main" val="1233849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12"/>
          <p:cNvSpPr txBox="1">
            <a:spLocks noGrp="1"/>
          </p:cNvSpPr>
          <p:nvPr>
            <p:ph type="body" idx="1"/>
          </p:nvPr>
        </p:nvSpPr>
        <p:spPr>
          <a:xfrm>
            <a:off x="311700" y="1179605"/>
            <a:ext cx="8520600" cy="3416400"/>
          </a:xfrm>
          <a:prstGeom prst="rect">
            <a:avLst/>
          </a:prstGeom>
        </p:spPr>
        <p:txBody>
          <a:bodyPr spcFirstLastPara="1" wrap="square" lIns="91425" tIns="91425" rIns="91425" bIns="91425" anchor="t" anchorCtr="0">
            <a:normAutofit/>
          </a:bodyPr>
          <a:lstStyle/>
          <a:p>
            <a:pPr marL="0" indent="0">
              <a:spcAft>
                <a:spcPts val="1200"/>
              </a:spcAft>
              <a:buNone/>
            </a:pPr>
            <a:endParaRPr lang="fr-FR" dirty="0"/>
          </a:p>
          <a:p>
            <a:pPr marL="0" indent="0">
              <a:spcAft>
                <a:spcPts val="1200"/>
              </a:spcAft>
              <a:buNone/>
            </a:pPr>
            <a:endParaRPr lang="fr-FR" dirty="0"/>
          </a:p>
          <a:p>
            <a:pPr marL="0" indent="0">
              <a:spcAft>
                <a:spcPts val="1200"/>
              </a:spcAft>
              <a:buNone/>
            </a:pPr>
            <a:endParaRPr lang="fr-FR" dirty="0"/>
          </a:p>
        </p:txBody>
      </p:sp>
      <p:sp>
        <p:nvSpPr>
          <p:cNvPr id="5" name="ZoneTexte 4">
            <a:extLst>
              <a:ext uri="{FF2B5EF4-FFF2-40B4-BE49-F238E27FC236}">
                <a16:creationId xmlns:a16="http://schemas.microsoft.com/office/drawing/2014/main" id="{D1220709-7EFC-46F6-A4BD-27361AF034DA}"/>
              </a:ext>
            </a:extLst>
          </p:cNvPr>
          <p:cNvSpPr txBox="1"/>
          <p:nvPr/>
        </p:nvSpPr>
        <p:spPr>
          <a:xfrm>
            <a:off x="912175" y="841131"/>
            <a:ext cx="7545600" cy="37548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1D1D1D"/>
                </a:solidFill>
                <a:effectLst/>
                <a:uLnTx/>
                <a:uFillTx/>
                <a:latin typeface="-apple-system"/>
                <a:cs typeface="Arial"/>
                <a:sym typeface="Arial"/>
              </a:rPr>
              <a:t>Aware of </a:t>
            </a:r>
            <a:r>
              <a:rPr kumimoji="0" lang="en-US" sz="1400" b="1" i="0" u="none" strike="noStrike" kern="0" cap="none" spc="0" normalizeH="0" baseline="0" noProof="0" dirty="0">
                <a:ln>
                  <a:noFill/>
                </a:ln>
                <a:solidFill>
                  <a:srgbClr val="1D1D1D"/>
                </a:solidFill>
                <a:effectLst/>
                <a:uLnTx/>
                <a:uFillTx/>
                <a:latin typeface="-apple-system"/>
                <a:cs typeface="Arial"/>
                <a:sym typeface="Arial"/>
              </a:rPr>
              <a:t>the general lack of information and knowledge </a:t>
            </a:r>
            <a:r>
              <a:rPr kumimoji="0" lang="en-US" sz="1400" b="0" i="0" u="none" strike="noStrike" kern="0" cap="none" spc="0" normalizeH="0" baseline="0" noProof="0" dirty="0">
                <a:ln>
                  <a:noFill/>
                </a:ln>
                <a:solidFill>
                  <a:srgbClr val="1D1D1D"/>
                </a:solidFill>
                <a:effectLst/>
                <a:uLnTx/>
                <a:uFillTx/>
                <a:latin typeface="-apple-system"/>
                <a:cs typeface="Arial"/>
                <a:sym typeface="Arial"/>
              </a:rPr>
              <a:t>regarding biological diversity and of the urgent need to develop scientific, technical and institutional capacities to provide the basic understanding upon which to plan and implement appropriate measures, (Pr. §7)</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1D1D1D"/>
              </a:solidFill>
              <a:effectLst/>
              <a:uLnTx/>
              <a:uFillTx/>
              <a:latin typeface="-apple-system"/>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1D1D1D"/>
                </a:solidFill>
                <a:effectLst/>
                <a:uLnTx/>
                <a:uFillTx/>
                <a:latin typeface="-apple-system"/>
                <a:cs typeface="Arial"/>
                <a:sym typeface="Arial"/>
              </a:rPr>
              <a:t>Noting also that where there is a threat of significant reduction or loss of biological diversity, </a:t>
            </a:r>
            <a:r>
              <a:rPr kumimoji="0" lang="en-US" sz="1400" b="1" i="0" u="none" strike="noStrike" kern="0" cap="none" spc="0" normalizeH="0" baseline="0" noProof="0" dirty="0">
                <a:ln>
                  <a:noFill/>
                </a:ln>
                <a:solidFill>
                  <a:srgbClr val="1D1D1D"/>
                </a:solidFill>
                <a:effectLst/>
                <a:uLnTx/>
                <a:uFillTx/>
                <a:latin typeface="-apple-system"/>
                <a:cs typeface="Arial"/>
                <a:sym typeface="Arial"/>
              </a:rPr>
              <a:t>lack of full scientific certainty </a:t>
            </a:r>
            <a:r>
              <a:rPr kumimoji="0" lang="en-US" sz="1400" b="0" i="0" u="none" strike="noStrike" kern="0" cap="none" spc="0" normalizeH="0" baseline="0" noProof="0" dirty="0">
                <a:ln>
                  <a:noFill/>
                </a:ln>
                <a:solidFill>
                  <a:srgbClr val="1D1D1D"/>
                </a:solidFill>
                <a:effectLst/>
                <a:uLnTx/>
                <a:uFillTx/>
                <a:latin typeface="-apple-system"/>
                <a:cs typeface="Arial"/>
                <a:sym typeface="Arial"/>
              </a:rPr>
              <a:t>should not be used as a reason for postponing measures to avoid or minimize such a threat (Pr. §9)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1D1D1D"/>
              </a:solidFill>
              <a:effectLst/>
              <a:uLnTx/>
              <a:uFillTx/>
              <a:latin typeface="-apple-system"/>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1D1D1D"/>
                </a:solidFill>
                <a:effectLst/>
                <a:uLnTx/>
                <a:uFillTx/>
                <a:latin typeface="-apple-system"/>
                <a:cs typeface="Arial"/>
                <a:sym typeface="Arial"/>
              </a:rPr>
              <a:t>Recognizing the close and traditional dependence of many indigenous and local communities embodying traditional lifestyles on biological resources, and the desirability of sharing equitably benefits arising from the use of </a:t>
            </a:r>
            <a:r>
              <a:rPr kumimoji="0" lang="en-US" sz="1400" b="1" i="0" u="none" strike="noStrike" kern="0" cap="none" spc="0" normalizeH="0" baseline="0" noProof="0" dirty="0">
                <a:ln>
                  <a:noFill/>
                </a:ln>
                <a:solidFill>
                  <a:srgbClr val="1D1D1D"/>
                </a:solidFill>
                <a:effectLst/>
                <a:uLnTx/>
                <a:uFillTx/>
                <a:latin typeface="-apple-system"/>
                <a:cs typeface="Arial"/>
                <a:sym typeface="Arial"/>
              </a:rPr>
              <a:t>traditional knowledge, innovations and practices </a:t>
            </a:r>
            <a:r>
              <a:rPr kumimoji="0" lang="en-US" sz="1400" b="0" i="0" u="none" strike="noStrike" kern="0" cap="none" spc="0" normalizeH="0" baseline="0" noProof="0" dirty="0">
                <a:ln>
                  <a:noFill/>
                </a:ln>
                <a:solidFill>
                  <a:srgbClr val="1D1D1D"/>
                </a:solidFill>
                <a:effectLst/>
                <a:uLnTx/>
                <a:uFillTx/>
                <a:latin typeface="-apple-system"/>
                <a:cs typeface="Arial"/>
                <a:sym typeface="Arial"/>
              </a:rPr>
              <a:t>relevant to the conservation of biological diversity and the sustainable use of its components (Pr. §12)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dirty="0">
              <a:solidFill>
                <a:srgbClr val="1D1D1D"/>
              </a:solidFill>
              <a:latin typeface="-apple-system"/>
            </a:endParaRPr>
          </a:p>
          <a:p>
            <a:pPr>
              <a:defRPr/>
            </a:pPr>
            <a:r>
              <a:rPr kumimoji="0" lang="en-US" sz="1400" b="0" i="0" u="none" strike="noStrike" kern="0" cap="none" spc="0" normalizeH="0" baseline="0" noProof="0" dirty="0">
                <a:ln>
                  <a:noFill/>
                </a:ln>
                <a:solidFill>
                  <a:srgbClr val="1D1D1D"/>
                </a:solidFill>
                <a:effectLst/>
                <a:uLnTx/>
                <a:uFillTx/>
                <a:latin typeface="-apple-system"/>
                <a:cs typeface="Arial"/>
                <a:sym typeface="Arial"/>
              </a:rPr>
              <a:t>Aware of the general lack of information and knowledge regarding biological diversity and of the urgent need to develop scientific, </a:t>
            </a:r>
            <a:r>
              <a:rPr kumimoji="0" lang="en-US" sz="1400" b="1" i="0" u="none" strike="noStrike" kern="0" cap="none" spc="0" normalizeH="0" baseline="0" noProof="0" dirty="0">
                <a:ln>
                  <a:noFill/>
                </a:ln>
                <a:solidFill>
                  <a:srgbClr val="1D1D1D"/>
                </a:solidFill>
                <a:effectLst/>
                <a:uLnTx/>
                <a:uFillTx/>
                <a:latin typeface="-apple-system"/>
                <a:cs typeface="Arial"/>
                <a:sym typeface="Arial"/>
              </a:rPr>
              <a:t>technical and institutional capacities </a:t>
            </a:r>
            <a:r>
              <a:rPr kumimoji="0" lang="en-US" sz="1400" b="0" i="0" u="none" strike="noStrike" kern="0" cap="none" spc="0" normalizeH="0" baseline="0" noProof="0" dirty="0">
                <a:ln>
                  <a:noFill/>
                </a:ln>
                <a:solidFill>
                  <a:srgbClr val="1D1D1D"/>
                </a:solidFill>
                <a:effectLst/>
                <a:uLnTx/>
                <a:uFillTx/>
                <a:latin typeface="-apple-system"/>
                <a:cs typeface="Arial"/>
                <a:sym typeface="Arial"/>
              </a:rPr>
              <a:t>to provide the basic understanding upon which to plan and implement appropriate measures, (Pr. §7)</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Google Shape;66;p12">
            <a:extLst>
              <a:ext uri="{FF2B5EF4-FFF2-40B4-BE49-F238E27FC236}">
                <a16:creationId xmlns:a16="http://schemas.microsoft.com/office/drawing/2014/main" id="{E8AB1788-2B9C-4CA9-97B3-13849A9DFDF8}"/>
              </a:ext>
            </a:extLst>
          </p:cNvPr>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VI/ </a:t>
            </a:r>
            <a:r>
              <a:rPr lang="en-GB" dirty="0"/>
              <a:t>Informing Biological Diversity </a:t>
            </a:r>
            <a:br>
              <a:rPr lang="fr-FR" dirty="0"/>
            </a:br>
            <a:endParaRPr dirty="0"/>
          </a:p>
        </p:txBody>
      </p:sp>
    </p:spTree>
    <p:extLst>
      <p:ext uri="{BB962C8B-B14F-4D97-AF65-F5344CB8AC3E}">
        <p14:creationId xmlns:p14="http://schemas.microsoft.com/office/powerpoint/2010/main" val="4176424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12"/>
          <p:cNvSpPr txBox="1">
            <a:spLocks noGrp="1"/>
          </p:cNvSpPr>
          <p:nvPr>
            <p:ph type="body" idx="1"/>
          </p:nvPr>
        </p:nvSpPr>
        <p:spPr>
          <a:xfrm>
            <a:off x="311700" y="1179605"/>
            <a:ext cx="8520600" cy="3416400"/>
          </a:xfrm>
          <a:prstGeom prst="rect">
            <a:avLst/>
          </a:prstGeom>
        </p:spPr>
        <p:txBody>
          <a:bodyPr spcFirstLastPara="1" wrap="square" lIns="91425" tIns="91425" rIns="91425" bIns="91425" anchor="t" anchorCtr="0">
            <a:normAutofit/>
          </a:bodyPr>
          <a:lstStyle/>
          <a:p>
            <a:pPr marL="0" indent="0">
              <a:spcAft>
                <a:spcPts val="1200"/>
              </a:spcAft>
              <a:buNone/>
            </a:pPr>
            <a:endParaRPr lang="fr-FR" dirty="0"/>
          </a:p>
          <a:p>
            <a:pPr marL="0" indent="0">
              <a:spcAft>
                <a:spcPts val="1200"/>
              </a:spcAft>
              <a:buNone/>
            </a:pPr>
            <a:endParaRPr lang="fr-FR" dirty="0"/>
          </a:p>
          <a:p>
            <a:pPr marL="0" indent="0">
              <a:spcAft>
                <a:spcPts val="1200"/>
              </a:spcAft>
              <a:buNone/>
            </a:pPr>
            <a:endParaRPr lang="fr-FR" dirty="0"/>
          </a:p>
        </p:txBody>
      </p:sp>
      <p:sp>
        <p:nvSpPr>
          <p:cNvPr id="5" name="ZoneTexte 4">
            <a:extLst>
              <a:ext uri="{FF2B5EF4-FFF2-40B4-BE49-F238E27FC236}">
                <a16:creationId xmlns:a16="http://schemas.microsoft.com/office/drawing/2014/main" id="{D1220709-7EFC-46F6-A4BD-27361AF034DA}"/>
              </a:ext>
            </a:extLst>
          </p:cNvPr>
          <p:cNvSpPr txBox="1"/>
          <p:nvPr/>
        </p:nvSpPr>
        <p:spPr>
          <a:xfrm>
            <a:off x="1101600" y="1008000"/>
            <a:ext cx="7519675"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9B48"/>
                </a:solidFill>
                <a:effectLst/>
                <a:uLnTx/>
                <a:uFillTx/>
                <a:latin typeface="-apple-system"/>
                <a:cs typeface="Arial"/>
                <a:sym typeface="Arial"/>
              </a:rPr>
              <a:t>Article 12. Research and Training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1D1D1D"/>
                </a:solidFill>
                <a:effectLst/>
                <a:uLnTx/>
                <a:uFillTx/>
                <a:latin typeface="-apple-system"/>
                <a:cs typeface="Arial"/>
                <a:sym typeface="Arial"/>
              </a:rPr>
              <a:t>The Contracting Parties, taking into account the special needs of developing countries, shall:</a:t>
            </a:r>
            <a:endParaRPr kumimoji="0" lang="en-US" sz="1400" b="0" i="0" u="none" strike="noStrike" kern="0" cap="none" spc="0" normalizeH="0" baseline="0" noProof="0" dirty="0">
              <a:ln>
                <a:noFill/>
              </a:ln>
              <a:solidFill>
                <a:srgbClr val="00483A"/>
              </a:solidFill>
              <a:effectLst/>
              <a:uLnTx/>
              <a:uFillTx/>
              <a:latin typeface="-apple-system"/>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1D1D1D"/>
                </a:solidFill>
                <a:effectLst/>
                <a:uLnTx/>
                <a:uFillTx/>
                <a:latin typeface="-apple-system"/>
                <a:cs typeface="Arial"/>
                <a:sym typeface="Arial"/>
              </a:rPr>
              <a:t>(a) Establish and maintain </a:t>
            </a:r>
            <a:r>
              <a:rPr kumimoji="0" lang="en-US" sz="1400" b="0" i="0" u="none" strike="noStrike" kern="0" cap="none" spc="0" normalizeH="0" baseline="0" noProof="0" dirty="0" err="1">
                <a:ln>
                  <a:noFill/>
                </a:ln>
                <a:solidFill>
                  <a:srgbClr val="1D1D1D"/>
                </a:solidFill>
                <a:effectLst/>
                <a:uLnTx/>
                <a:uFillTx/>
                <a:latin typeface="-apple-system"/>
                <a:cs typeface="Arial"/>
                <a:sym typeface="Arial"/>
              </a:rPr>
              <a:t>programmes</a:t>
            </a:r>
            <a:r>
              <a:rPr kumimoji="0" lang="en-US" sz="1400" b="0" i="0" u="none" strike="noStrike" kern="0" cap="none" spc="0" normalizeH="0" baseline="0" noProof="0" dirty="0">
                <a:ln>
                  <a:noFill/>
                </a:ln>
                <a:solidFill>
                  <a:srgbClr val="1D1D1D"/>
                </a:solidFill>
                <a:effectLst/>
                <a:uLnTx/>
                <a:uFillTx/>
                <a:latin typeface="-apple-system"/>
                <a:cs typeface="Arial"/>
                <a:sym typeface="Arial"/>
              </a:rPr>
              <a:t> for </a:t>
            </a:r>
            <a:r>
              <a:rPr kumimoji="0" lang="en-US" sz="1400" b="1" i="0" u="none" strike="noStrike" kern="0" cap="none" spc="0" normalizeH="0" baseline="0" noProof="0" dirty="0">
                <a:ln>
                  <a:noFill/>
                </a:ln>
                <a:solidFill>
                  <a:srgbClr val="1D1D1D"/>
                </a:solidFill>
                <a:effectLst/>
                <a:uLnTx/>
                <a:uFillTx/>
                <a:latin typeface="-apple-system"/>
                <a:cs typeface="Arial"/>
                <a:sym typeface="Arial"/>
              </a:rPr>
              <a:t>scientific and technical education and training </a:t>
            </a:r>
            <a:r>
              <a:rPr kumimoji="0" lang="en-US" sz="1400" b="0" i="0" u="none" strike="noStrike" kern="0" cap="none" spc="0" normalizeH="0" baseline="0" noProof="0" dirty="0">
                <a:ln>
                  <a:noFill/>
                </a:ln>
                <a:solidFill>
                  <a:srgbClr val="1D1D1D"/>
                </a:solidFill>
                <a:effectLst/>
                <a:uLnTx/>
                <a:uFillTx/>
                <a:latin typeface="-apple-system"/>
                <a:cs typeface="Arial"/>
                <a:sym typeface="Arial"/>
              </a:rPr>
              <a:t>in measures for the identification, conservation and sustainable use of biological diversity and its components and provide support for such education and training for the specific needs of developing countries;</a:t>
            </a:r>
            <a:endParaRPr kumimoji="0" lang="en-US" sz="1400" b="0" i="0" u="none" strike="noStrike" kern="0" cap="none" spc="0" normalizeH="0" baseline="0" noProof="0" dirty="0">
              <a:ln>
                <a:noFill/>
              </a:ln>
              <a:solidFill>
                <a:srgbClr val="00483A"/>
              </a:solidFill>
              <a:effectLst/>
              <a:uLnTx/>
              <a:uFillTx/>
              <a:latin typeface="-apple-system"/>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1D1D1D"/>
                </a:solidFill>
                <a:effectLst/>
                <a:uLnTx/>
                <a:uFillTx/>
                <a:latin typeface="-apple-system"/>
                <a:cs typeface="Arial"/>
                <a:sym typeface="Arial"/>
              </a:rPr>
              <a:t>(b) </a:t>
            </a:r>
            <a:r>
              <a:rPr kumimoji="0" lang="en-US" sz="1400" b="1" i="0" u="none" strike="noStrike" kern="0" cap="none" spc="0" normalizeH="0" baseline="0" noProof="0" dirty="0">
                <a:ln>
                  <a:noFill/>
                </a:ln>
                <a:solidFill>
                  <a:srgbClr val="1D1D1D"/>
                </a:solidFill>
                <a:effectLst/>
                <a:uLnTx/>
                <a:uFillTx/>
                <a:latin typeface="-apple-system"/>
                <a:cs typeface="Arial"/>
                <a:sym typeface="Arial"/>
              </a:rPr>
              <a:t>Promote and encourage research </a:t>
            </a:r>
            <a:r>
              <a:rPr kumimoji="0" lang="en-US" sz="1400" b="0" i="0" u="none" strike="noStrike" kern="0" cap="none" spc="0" normalizeH="0" baseline="0" noProof="0" dirty="0">
                <a:ln>
                  <a:noFill/>
                </a:ln>
                <a:solidFill>
                  <a:srgbClr val="1D1D1D"/>
                </a:solidFill>
                <a:effectLst/>
                <a:uLnTx/>
                <a:uFillTx/>
                <a:latin typeface="-apple-system"/>
                <a:cs typeface="Arial"/>
                <a:sym typeface="Arial"/>
              </a:rPr>
              <a:t>which contributes to the conservation and sustainable use of biological diversity, particularly in developing countries, inter alia, in accordance with decisions of the Conference of the Parties taken in consequence of recommendations of the Subsidiary Body on Scientific, Technical and Technological Advice; and</a:t>
            </a:r>
            <a:endParaRPr kumimoji="0" lang="en-US" sz="1400" b="0" i="0" u="none" strike="noStrike" kern="0" cap="none" spc="0" normalizeH="0" baseline="0" noProof="0" dirty="0">
              <a:ln>
                <a:noFill/>
              </a:ln>
              <a:solidFill>
                <a:srgbClr val="00483A"/>
              </a:solidFill>
              <a:effectLst/>
              <a:uLnTx/>
              <a:uFillTx/>
              <a:latin typeface="-apple-system"/>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1D1D1D"/>
                </a:solidFill>
                <a:effectLst/>
                <a:uLnTx/>
                <a:uFillTx/>
                <a:latin typeface="-apple-system"/>
                <a:cs typeface="Arial"/>
                <a:sym typeface="Arial"/>
              </a:rPr>
              <a:t>c) In keeping with the provisions of Articles 16, 18 and 20, </a:t>
            </a:r>
            <a:r>
              <a:rPr kumimoji="0" lang="en-US" sz="1400" b="1" i="0" u="none" strike="noStrike" kern="0" cap="none" spc="0" normalizeH="0" baseline="0" noProof="0" dirty="0">
                <a:ln>
                  <a:noFill/>
                </a:ln>
                <a:solidFill>
                  <a:srgbClr val="1D1D1D"/>
                </a:solidFill>
                <a:effectLst/>
                <a:uLnTx/>
                <a:uFillTx/>
                <a:latin typeface="-apple-system"/>
                <a:cs typeface="Arial"/>
                <a:sym typeface="Arial"/>
              </a:rPr>
              <a:t>promote and cooperate in the use of scientific advances in biological diversity research </a:t>
            </a:r>
            <a:r>
              <a:rPr kumimoji="0" lang="en-US" sz="1400" b="0" i="0" u="none" strike="noStrike" kern="0" cap="none" spc="0" normalizeH="0" baseline="0" noProof="0" dirty="0">
                <a:ln>
                  <a:noFill/>
                </a:ln>
                <a:solidFill>
                  <a:srgbClr val="1D1D1D"/>
                </a:solidFill>
                <a:effectLst/>
                <a:uLnTx/>
                <a:uFillTx/>
                <a:latin typeface="-apple-system"/>
                <a:cs typeface="Arial"/>
                <a:sym typeface="Arial"/>
              </a:rPr>
              <a:t>in developing methods for conservation and sustainable use of biological resources.</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Google Shape;66;p12">
            <a:extLst>
              <a:ext uri="{FF2B5EF4-FFF2-40B4-BE49-F238E27FC236}">
                <a16:creationId xmlns:a16="http://schemas.microsoft.com/office/drawing/2014/main" id="{54415857-7863-479A-B395-1BE1AB60FB44}"/>
              </a:ext>
            </a:extLst>
          </p:cNvPr>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VI/ </a:t>
            </a:r>
            <a:r>
              <a:rPr lang="fr-FR" dirty="0" err="1"/>
              <a:t>Informing</a:t>
            </a:r>
            <a:r>
              <a:rPr lang="fr-FR" dirty="0"/>
              <a:t> </a:t>
            </a:r>
            <a:r>
              <a:rPr lang="fr-FR" dirty="0" err="1"/>
              <a:t>Biological</a:t>
            </a:r>
            <a:r>
              <a:rPr lang="fr-FR" dirty="0"/>
              <a:t> Diversity </a:t>
            </a:r>
            <a:endParaRPr dirty="0"/>
          </a:p>
        </p:txBody>
      </p:sp>
    </p:spTree>
    <p:extLst>
      <p:ext uri="{BB962C8B-B14F-4D97-AF65-F5344CB8AC3E}">
        <p14:creationId xmlns:p14="http://schemas.microsoft.com/office/powerpoint/2010/main" val="1453481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VI/ </a:t>
            </a:r>
            <a:r>
              <a:rPr lang="en-GB" dirty="0"/>
              <a:t>Informing Biological Diversity </a:t>
            </a:r>
            <a:br>
              <a:rPr lang="fr-FR" dirty="0"/>
            </a:br>
            <a:endParaRPr dirty="0"/>
          </a:p>
        </p:txBody>
      </p:sp>
      <p:sp>
        <p:nvSpPr>
          <p:cNvPr id="67" name="Google Shape;67;p12"/>
          <p:cNvSpPr txBox="1">
            <a:spLocks noGrp="1"/>
          </p:cNvSpPr>
          <p:nvPr>
            <p:ph type="body" idx="1"/>
          </p:nvPr>
        </p:nvSpPr>
        <p:spPr>
          <a:xfrm>
            <a:off x="311700" y="1179605"/>
            <a:ext cx="8520600" cy="3416400"/>
          </a:xfrm>
          <a:prstGeom prst="rect">
            <a:avLst/>
          </a:prstGeom>
        </p:spPr>
        <p:txBody>
          <a:bodyPr spcFirstLastPara="1" wrap="square" lIns="91425" tIns="91425" rIns="91425" bIns="91425" anchor="t" anchorCtr="0">
            <a:normAutofit/>
          </a:bodyPr>
          <a:lstStyle/>
          <a:p>
            <a:pPr marL="0" indent="0">
              <a:spcAft>
                <a:spcPts val="1200"/>
              </a:spcAft>
              <a:buNone/>
            </a:pPr>
            <a:endParaRPr lang="fr-FR" dirty="0"/>
          </a:p>
          <a:p>
            <a:pPr marL="0" indent="0">
              <a:spcAft>
                <a:spcPts val="1200"/>
              </a:spcAft>
              <a:buNone/>
            </a:pPr>
            <a:endParaRPr lang="fr-FR" dirty="0"/>
          </a:p>
        </p:txBody>
      </p:sp>
      <p:sp>
        <p:nvSpPr>
          <p:cNvPr id="6" name="ZoneTexte 5">
            <a:extLst>
              <a:ext uri="{FF2B5EF4-FFF2-40B4-BE49-F238E27FC236}">
                <a16:creationId xmlns:a16="http://schemas.microsoft.com/office/drawing/2014/main" id="{F921DB69-AC4C-4BF4-92C7-14531448B3FB}"/>
              </a:ext>
            </a:extLst>
          </p:cNvPr>
          <p:cNvSpPr txBox="1"/>
          <p:nvPr/>
        </p:nvSpPr>
        <p:spPr>
          <a:xfrm>
            <a:off x="1342075" y="547495"/>
            <a:ext cx="7315200" cy="43396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9B48"/>
                </a:solidFill>
                <a:effectLst/>
                <a:uLnTx/>
                <a:uFillTx/>
                <a:latin typeface="-apple-system"/>
                <a:cs typeface="Arial"/>
                <a:sym typeface="Arial"/>
              </a:rPr>
              <a:t>Article 18. Technical and Scientific Cooperation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US" sz="1200" b="0" i="0" u="none" strike="noStrike" kern="0" cap="none" spc="0" normalizeH="0" baseline="0" noProof="0" dirty="0">
                <a:ln>
                  <a:noFill/>
                </a:ln>
                <a:solidFill>
                  <a:srgbClr val="000000"/>
                </a:solidFill>
                <a:effectLst/>
                <a:uLnTx/>
                <a:uFillTx/>
                <a:latin typeface="Arial"/>
                <a:cs typeface="Arial"/>
                <a:sym typeface="Arial"/>
              </a:rPr>
            </a:br>
            <a:r>
              <a:rPr kumimoji="0" lang="en-US" sz="1200" b="0" i="0" u="none" strike="noStrike" kern="0" cap="none" spc="0" normalizeH="0" baseline="0" noProof="0" dirty="0">
                <a:ln>
                  <a:noFill/>
                </a:ln>
                <a:solidFill>
                  <a:srgbClr val="1D1D1D"/>
                </a:solidFill>
                <a:effectLst/>
                <a:uLnTx/>
                <a:uFillTx/>
                <a:latin typeface="-apple-system"/>
                <a:cs typeface="Arial"/>
                <a:sym typeface="Arial"/>
              </a:rPr>
              <a:t>1. The Contracting Parties shall promote international technical and scientific cooperation in the field of conservation and sustainable use of biological diversity, where necessary, through the appropriate international and national institutions.</a:t>
            </a:r>
            <a:endParaRPr kumimoji="0" lang="en-US" sz="1200" b="0" i="0" u="none" strike="noStrike" kern="0" cap="none" spc="0" normalizeH="0" baseline="0" noProof="0" dirty="0">
              <a:ln>
                <a:noFill/>
              </a:ln>
              <a:solidFill>
                <a:srgbClr val="00483A"/>
              </a:solidFill>
              <a:effectLst/>
              <a:uLnTx/>
              <a:uFillTx/>
              <a:latin typeface="-apple-system"/>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US" sz="1200" b="0" i="0" u="none" strike="noStrike" kern="0" cap="none" spc="0" normalizeH="0" baseline="0" noProof="0" dirty="0">
                <a:ln>
                  <a:noFill/>
                </a:ln>
                <a:solidFill>
                  <a:srgbClr val="000000"/>
                </a:solidFill>
                <a:effectLst/>
                <a:uLnTx/>
                <a:uFillTx/>
                <a:latin typeface="Arial"/>
                <a:cs typeface="Arial"/>
                <a:sym typeface="Arial"/>
              </a:rPr>
            </a:br>
            <a:r>
              <a:rPr kumimoji="0" lang="en-US" sz="1200" b="0" i="0" u="none" strike="noStrike" kern="0" cap="none" spc="0" normalizeH="0" baseline="0" noProof="0" dirty="0">
                <a:ln>
                  <a:noFill/>
                </a:ln>
                <a:solidFill>
                  <a:srgbClr val="1D1D1D"/>
                </a:solidFill>
                <a:effectLst/>
                <a:uLnTx/>
                <a:uFillTx/>
                <a:latin typeface="-apple-system"/>
                <a:cs typeface="Arial"/>
                <a:sym typeface="Arial"/>
              </a:rPr>
              <a:t>2. Each Contracting Party shall </a:t>
            </a:r>
            <a:r>
              <a:rPr kumimoji="0" lang="en-US" sz="1200" b="1" i="0" u="none" strike="noStrike" kern="0" cap="none" spc="0" normalizeH="0" baseline="0" noProof="0" dirty="0">
                <a:ln>
                  <a:noFill/>
                </a:ln>
                <a:solidFill>
                  <a:srgbClr val="1D1D1D"/>
                </a:solidFill>
                <a:effectLst/>
                <a:uLnTx/>
                <a:uFillTx/>
                <a:latin typeface="-apple-system"/>
                <a:cs typeface="Arial"/>
                <a:sym typeface="Arial"/>
              </a:rPr>
              <a:t>promote technical and scientific cooperation </a:t>
            </a:r>
            <a:r>
              <a:rPr kumimoji="0" lang="en-US" sz="1200" b="0" i="0" u="none" strike="noStrike" kern="0" cap="none" spc="0" normalizeH="0" baseline="0" noProof="0" dirty="0">
                <a:ln>
                  <a:noFill/>
                </a:ln>
                <a:solidFill>
                  <a:srgbClr val="1D1D1D"/>
                </a:solidFill>
                <a:effectLst/>
                <a:uLnTx/>
                <a:uFillTx/>
                <a:latin typeface="-apple-system"/>
                <a:cs typeface="Arial"/>
                <a:sym typeface="Arial"/>
              </a:rPr>
              <a:t>with other Contracting Parties, in particular developing countries, in implementing this Convention, inter alia</a:t>
            </a:r>
            <a:r>
              <a:rPr kumimoji="0" lang="en-US" sz="1200" b="1" i="0" u="none" strike="noStrike" kern="0" cap="none" spc="0" normalizeH="0" baseline="0" noProof="0" dirty="0">
                <a:ln>
                  <a:noFill/>
                </a:ln>
                <a:solidFill>
                  <a:srgbClr val="1D1D1D"/>
                </a:solidFill>
                <a:effectLst/>
                <a:uLnTx/>
                <a:uFillTx/>
                <a:latin typeface="-apple-system"/>
                <a:cs typeface="Arial"/>
                <a:sym typeface="Arial"/>
              </a:rPr>
              <a:t>, through the development and implementation of national policies</a:t>
            </a:r>
            <a:r>
              <a:rPr kumimoji="0" lang="en-US" sz="1200" b="0" i="0" u="none" strike="noStrike" kern="0" cap="none" spc="0" normalizeH="0" baseline="0" noProof="0" dirty="0">
                <a:ln>
                  <a:noFill/>
                </a:ln>
                <a:solidFill>
                  <a:srgbClr val="1D1D1D"/>
                </a:solidFill>
                <a:effectLst/>
                <a:uLnTx/>
                <a:uFillTx/>
                <a:latin typeface="-apple-system"/>
                <a:cs typeface="Arial"/>
                <a:sym typeface="Arial"/>
              </a:rPr>
              <a:t>. In promoting such cooperation, special attention should be given to the development and strengthening of national capabilities, by means of human resources development and institution building.</a:t>
            </a:r>
            <a:endParaRPr kumimoji="0" lang="en-US" sz="1200" b="0" i="0" u="none" strike="noStrike" kern="0" cap="none" spc="0" normalizeH="0" baseline="0" noProof="0" dirty="0">
              <a:ln>
                <a:noFill/>
              </a:ln>
              <a:solidFill>
                <a:srgbClr val="00483A"/>
              </a:solidFill>
              <a:effectLst/>
              <a:uLnTx/>
              <a:uFillTx/>
              <a:latin typeface="-apple-system"/>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US" sz="1200" b="0" i="0" u="none" strike="noStrike" kern="0" cap="none" spc="0" normalizeH="0" baseline="0" noProof="0" dirty="0">
                <a:ln>
                  <a:noFill/>
                </a:ln>
                <a:solidFill>
                  <a:srgbClr val="000000"/>
                </a:solidFill>
                <a:effectLst/>
                <a:uLnTx/>
                <a:uFillTx/>
                <a:latin typeface="Arial"/>
                <a:cs typeface="Arial"/>
                <a:sym typeface="Arial"/>
              </a:rPr>
            </a:br>
            <a:r>
              <a:rPr kumimoji="0" lang="en-US" sz="1200" b="0" i="0" u="none" strike="noStrike" kern="0" cap="none" spc="0" normalizeH="0" baseline="0" noProof="0" dirty="0">
                <a:ln>
                  <a:noFill/>
                </a:ln>
                <a:solidFill>
                  <a:srgbClr val="1D1D1D"/>
                </a:solidFill>
                <a:effectLst/>
                <a:uLnTx/>
                <a:uFillTx/>
                <a:latin typeface="-apple-system"/>
                <a:cs typeface="Arial"/>
                <a:sym typeface="Arial"/>
              </a:rPr>
              <a:t>3. The Conference of the Parties, at its first meeting, shall determine how to establish a </a:t>
            </a:r>
            <a:r>
              <a:rPr kumimoji="0" lang="en-US" sz="1200" b="1" i="0" u="none" strike="noStrike" kern="0" cap="none" spc="0" normalizeH="0" baseline="0" noProof="0" dirty="0">
                <a:ln>
                  <a:noFill/>
                </a:ln>
                <a:solidFill>
                  <a:srgbClr val="1D1D1D"/>
                </a:solidFill>
                <a:effectLst/>
                <a:uLnTx/>
                <a:uFillTx/>
                <a:latin typeface="-apple-system"/>
                <a:cs typeface="Arial"/>
                <a:sym typeface="Arial"/>
              </a:rPr>
              <a:t>clearing-house mechanism to promote and facilitate technical and scientific cooperation.</a:t>
            </a:r>
            <a:endParaRPr kumimoji="0" lang="en-US" sz="1200" b="1" i="0" u="none" strike="noStrike" kern="0" cap="none" spc="0" normalizeH="0" baseline="0" noProof="0" dirty="0">
              <a:ln>
                <a:noFill/>
              </a:ln>
              <a:solidFill>
                <a:srgbClr val="00483A"/>
              </a:solidFill>
              <a:effectLst/>
              <a:uLnTx/>
              <a:uFillTx/>
              <a:latin typeface="-apple-system"/>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US" sz="1200" b="0" i="0" u="none" strike="noStrike" kern="0" cap="none" spc="0" normalizeH="0" baseline="0" noProof="0" dirty="0">
                <a:ln>
                  <a:noFill/>
                </a:ln>
                <a:solidFill>
                  <a:srgbClr val="000000"/>
                </a:solidFill>
                <a:effectLst/>
                <a:uLnTx/>
                <a:uFillTx/>
                <a:latin typeface="Arial"/>
                <a:cs typeface="Arial"/>
                <a:sym typeface="Arial"/>
              </a:rPr>
            </a:br>
            <a:r>
              <a:rPr kumimoji="0" lang="en-US" sz="1200" b="0" i="0" u="none" strike="noStrike" kern="0" cap="none" spc="0" normalizeH="0" baseline="0" noProof="0" dirty="0">
                <a:ln>
                  <a:noFill/>
                </a:ln>
                <a:solidFill>
                  <a:srgbClr val="1D1D1D"/>
                </a:solidFill>
                <a:effectLst/>
                <a:uLnTx/>
                <a:uFillTx/>
                <a:latin typeface="-apple-system"/>
                <a:cs typeface="Arial"/>
                <a:sym typeface="Arial"/>
              </a:rPr>
              <a:t>4. The Contracting Parties shall, in accordance with national legislation and policies, encourage and develop </a:t>
            </a:r>
            <a:r>
              <a:rPr kumimoji="0" lang="en-US" sz="1200" b="1" i="0" u="none" strike="noStrike" kern="0" cap="none" spc="0" normalizeH="0" baseline="0" noProof="0" dirty="0">
                <a:ln>
                  <a:noFill/>
                </a:ln>
                <a:solidFill>
                  <a:srgbClr val="1D1D1D"/>
                </a:solidFill>
                <a:effectLst/>
                <a:uLnTx/>
                <a:uFillTx/>
                <a:latin typeface="-apple-system"/>
                <a:cs typeface="Arial"/>
                <a:sym typeface="Arial"/>
              </a:rPr>
              <a:t>methods of cooperation for the development and use of technologies, including indigenous and traditional technologies</a:t>
            </a:r>
            <a:r>
              <a:rPr kumimoji="0" lang="en-US" sz="1200" b="0" i="0" u="none" strike="noStrike" kern="0" cap="none" spc="0" normalizeH="0" baseline="0" noProof="0" dirty="0">
                <a:ln>
                  <a:noFill/>
                </a:ln>
                <a:solidFill>
                  <a:srgbClr val="1D1D1D"/>
                </a:solidFill>
                <a:effectLst/>
                <a:uLnTx/>
                <a:uFillTx/>
                <a:latin typeface="-apple-system"/>
                <a:cs typeface="Arial"/>
                <a:sym typeface="Arial"/>
              </a:rPr>
              <a:t>, in pursuance of the objectives of this Convention. For this purpose, the Contracting Parties shall also promote cooperation in the training of personnel and exchange of experts.</a:t>
            </a:r>
            <a:endParaRPr kumimoji="0" lang="en-US" sz="1200" b="0" i="0" u="none" strike="noStrike" kern="0" cap="none" spc="0" normalizeH="0" baseline="0" noProof="0" dirty="0">
              <a:ln>
                <a:noFill/>
              </a:ln>
              <a:solidFill>
                <a:srgbClr val="00483A"/>
              </a:solidFill>
              <a:effectLst/>
              <a:uLnTx/>
              <a:uFillTx/>
              <a:latin typeface="-apple-system"/>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US" sz="1200" b="0" i="0" u="none" strike="noStrike" kern="0" cap="none" spc="0" normalizeH="0" baseline="0" noProof="0" dirty="0">
                <a:ln>
                  <a:noFill/>
                </a:ln>
                <a:solidFill>
                  <a:srgbClr val="000000"/>
                </a:solidFill>
                <a:effectLst/>
                <a:uLnTx/>
                <a:uFillTx/>
                <a:latin typeface="Arial"/>
                <a:cs typeface="Arial"/>
                <a:sym typeface="Arial"/>
              </a:rPr>
            </a:br>
            <a:r>
              <a:rPr kumimoji="0" lang="en-US" sz="1200" b="0" i="0" u="none" strike="noStrike" kern="0" cap="none" spc="0" normalizeH="0" baseline="0" noProof="0" dirty="0">
                <a:ln>
                  <a:noFill/>
                </a:ln>
                <a:solidFill>
                  <a:srgbClr val="1D1D1D"/>
                </a:solidFill>
                <a:effectLst/>
                <a:uLnTx/>
                <a:uFillTx/>
                <a:latin typeface="-apple-system"/>
                <a:cs typeface="Arial"/>
                <a:sym typeface="Arial"/>
              </a:rPr>
              <a:t>5. The Contracting Parties shall, subject to mutual agreement, </a:t>
            </a:r>
            <a:r>
              <a:rPr kumimoji="0" lang="en-US" sz="1200" b="1" i="0" u="none" strike="noStrike" kern="0" cap="none" spc="0" normalizeH="0" baseline="0" noProof="0" dirty="0">
                <a:ln>
                  <a:noFill/>
                </a:ln>
                <a:solidFill>
                  <a:srgbClr val="1D1D1D"/>
                </a:solidFill>
                <a:effectLst/>
                <a:uLnTx/>
                <a:uFillTx/>
                <a:latin typeface="-apple-system"/>
                <a:cs typeface="Arial"/>
                <a:sym typeface="Arial"/>
              </a:rPr>
              <a:t>promote the establishment of joint research </a:t>
            </a:r>
            <a:r>
              <a:rPr kumimoji="0" lang="en-US" sz="1200" b="1" i="0" u="none" strike="noStrike" kern="0" cap="none" spc="0" normalizeH="0" baseline="0" noProof="0" dirty="0" err="1">
                <a:ln>
                  <a:noFill/>
                </a:ln>
                <a:solidFill>
                  <a:srgbClr val="1D1D1D"/>
                </a:solidFill>
                <a:effectLst/>
                <a:uLnTx/>
                <a:uFillTx/>
                <a:latin typeface="-apple-system"/>
                <a:cs typeface="Arial"/>
                <a:sym typeface="Arial"/>
              </a:rPr>
              <a:t>programmes</a:t>
            </a:r>
            <a:r>
              <a:rPr kumimoji="0" lang="en-US" sz="1200" b="1" i="0" u="none" strike="noStrike" kern="0" cap="none" spc="0" normalizeH="0" baseline="0" noProof="0" dirty="0">
                <a:ln>
                  <a:noFill/>
                </a:ln>
                <a:solidFill>
                  <a:srgbClr val="1D1D1D"/>
                </a:solidFill>
                <a:effectLst/>
                <a:uLnTx/>
                <a:uFillTx/>
                <a:latin typeface="-apple-system"/>
                <a:cs typeface="Arial"/>
                <a:sym typeface="Arial"/>
              </a:rPr>
              <a:t> and joint ventures for the development of technologies </a:t>
            </a:r>
            <a:r>
              <a:rPr kumimoji="0" lang="en-US" sz="1200" b="0" i="0" u="none" strike="noStrike" kern="0" cap="none" spc="0" normalizeH="0" baseline="0" noProof="0" dirty="0">
                <a:ln>
                  <a:noFill/>
                </a:ln>
                <a:solidFill>
                  <a:srgbClr val="1D1D1D"/>
                </a:solidFill>
                <a:effectLst/>
                <a:uLnTx/>
                <a:uFillTx/>
                <a:latin typeface="-apple-system"/>
                <a:cs typeface="Arial"/>
                <a:sym typeface="Arial"/>
              </a:rPr>
              <a:t>relevant to the objectives of this Convention.</a:t>
            </a:r>
            <a:endParaRPr kumimoji="0" lang="en-GB" sz="1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41089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9B25C4-8287-44B8-BC95-4A8A829D690D}"/>
              </a:ext>
            </a:extLst>
          </p:cNvPr>
          <p:cNvSpPr>
            <a:spLocks noGrp="1"/>
          </p:cNvSpPr>
          <p:nvPr>
            <p:ph type="title"/>
          </p:nvPr>
        </p:nvSpPr>
        <p:spPr/>
        <p:txBody>
          <a:bodyPr>
            <a:normAutofit fontScale="90000"/>
          </a:bodyPr>
          <a:lstStyle/>
          <a:p>
            <a:r>
              <a:rPr lang="en-GB" dirty="0"/>
              <a:t>VII/ Mechanisms and Processes</a:t>
            </a:r>
          </a:p>
        </p:txBody>
      </p:sp>
      <p:sp>
        <p:nvSpPr>
          <p:cNvPr id="3" name="ZoneTexte 2">
            <a:extLst>
              <a:ext uri="{FF2B5EF4-FFF2-40B4-BE49-F238E27FC236}">
                <a16:creationId xmlns:a16="http://schemas.microsoft.com/office/drawing/2014/main" id="{B1377136-9CEF-485A-AD7C-22AAE08BEDC7}"/>
              </a:ext>
            </a:extLst>
          </p:cNvPr>
          <p:cNvSpPr txBox="1"/>
          <p:nvPr/>
        </p:nvSpPr>
        <p:spPr>
          <a:xfrm>
            <a:off x="330803" y="1284411"/>
            <a:ext cx="4385197" cy="2585323"/>
          </a:xfrm>
          <a:prstGeom prst="rect">
            <a:avLst/>
          </a:prstGeom>
          <a:noFill/>
        </p:spPr>
        <p:txBody>
          <a:bodyPr wrap="square" rtlCol="0">
            <a:spAutoFit/>
          </a:bodyPr>
          <a:lstStyle/>
          <a:p>
            <a:r>
              <a:rPr lang="en-US" sz="1800" b="0" i="0" u="none" strike="noStrike" dirty="0">
                <a:solidFill>
                  <a:srgbClr val="0079C0"/>
                </a:solidFill>
                <a:effectLst/>
                <a:latin typeface="-apple-system"/>
                <a:hlinkClick r:id="rId2"/>
              </a:rPr>
              <a:t>Article 23. Conference of the Parties</a:t>
            </a:r>
            <a:br>
              <a:rPr lang="en-US" sz="1800" dirty="0"/>
            </a:br>
            <a:r>
              <a:rPr lang="en-US" sz="1800" b="0" i="0" u="none" strike="noStrike" dirty="0">
                <a:solidFill>
                  <a:srgbClr val="0079C0"/>
                </a:solidFill>
                <a:effectLst/>
                <a:latin typeface="-apple-system"/>
                <a:hlinkClick r:id="rId3"/>
              </a:rPr>
              <a:t>Article 24. Secretariat</a:t>
            </a:r>
            <a:br>
              <a:rPr lang="en-US" sz="1800" dirty="0"/>
            </a:br>
            <a:r>
              <a:rPr lang="en-US" sz="1800" b="0" i="0" u="none" strike="noStrike" dirty="0">
                <a:solidFill>
                  <a:srgbClr val="0079C0"/>
                </a:solidFill>
                <a:effectLst/>
                <a:latin typeface="-apple-system"/>
                <a:hlinkClick r:id="rId4"/>
              </a:rPr>
              <a:t>Article 25. Subsidiary Body on Scientific, Technical and Technological Advice</a:t>
            </a:r>
            <a:br>
              <a:rPr lang="en-US" sz="1800" dirty="0"/>
            </a:br>
            <a:r>
              <a:rPr lang="en-US" sz="1800" b="0" i="0" u="none" strike="noStrike" dirty="0">
                <a:solidFill>
                  <a:srgbClr val="0079C0"/>
                </a:solidFill>
                <a:effectLst/>
                <a:latin typeface="-apple-system"/>
                <a:hlinkClick r:id="rId5"/>
              </a:rPr>
              <a:t>Article 26. Reports</a:t>
            </a:r>
            <a:br>
              <a:rPr lang="en-US" sz="1800" dirty="0"/>
            </a:br>
            <a:br>
              <a:rPr lang="en-US" sz="1800" dirty="0"/>
            </a:br>
            <a:r>
              <a:rPr lang="en-US" sz="1800" b="0" i="0" u="none" strike="noStrike" dirty="0">
                <a:solidFill>
                  <a:srgbClr val="0079C0"/>
                </a:solidFill>
                <a:effectLst/>
                <a:latin typeface="-apple-system"/>
                <a:hlinkClick r:id="rId6"/>
              </a:rPr>
              <a:t>Article 31. Right to Vote</a:t>
            </a:r>
            <a:endParaRPr lang="en-US" sz="1800" b="0" i="0" u="none" strike="noStrike" dirty="0">
              <a:solidFill>
                <a:srgbClr val="0079C0"/>
              </a:solidFill>
              <a:effectLst/>
              <a:latin typeface="-apple-system"/>
            </a:endParaRPr>
          </a:p>
          <a:p>
            <a:br>
              <a:rPr lang="en-US" sz="1800" dirty="0"/>
            </a:br>
            <a:r>
              <a:rPr lang="en-US" sz="1800" b="0" i="0" u="none" strike="noStrike" dirty="0">
                <a:solidFill>
                  <a:srgbClr val="0079C0"/>
                </a:solidFill>
                <a:effectLst/>
                <a:latin typeface="-apple-system"/>
                <a:hlinkClick r:id="rId7"/>
              </a:rPr>
              <a:t>Article 40. Secretariat Interim Arrangements</a:t>
            </a:r>
            <a:endParaRPr lang="en-GB" sz="1800" dirty="0"/>
          </a:p>
        </p:txBody>
      </p:sp>
      <p:sp>
        <p:nvSpPr>
          <p:cNvPr id="4" name="Rectangle 3">
            <a:extLst>
              <a:ext uri="{FF2B5EF4-FFF2-40B4-BE49-F238E27FC236}">
                <a16:creationId xmlns:a16="http://schemas.microsoft.com/office/drawing/2014/main" id="{B3CA220F-BA89-4BF8-83D8-40C1FFA5E5BE}"/>
              </a:ext>
            </a:extLst>
          </p:cNvPr>
          <p:cNvSpPr/>
          <p:nvPr/>
        </p:nvSpPr>
        <p:spPr>
          <a:xfrm>
            <a:off x="330803" y="1900800"/>
            <a:ext cx="4385197" cy="55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ZoneTexte 4">
            <a:extLst>
              <a:ext uri="{FF2B5EF4-FFF2-40B4-BE49-F238E27FC236}">
                <a16:creationId xmlns:a16="http://schemas.microsoft.com/office/drawing/2014/main" id="{3956860D-D7F0-44FA-AFDF-9887CF728920}"/>
              </a:ext>
            </a:extLst>
          </p:cNvPr>
          <p:cNvSpPr txBox="1"/>
          <p:nvPr/>
        </p:nvSpPr>
        <p:spPr>
          <a:xfrm>
            <a:off x="6321600" y="1531468"/>
            <a:ext cx="1879200" cy="738664"/>
          </a:xfrm>
          <a:prstGeom prst="rect">
            <a:avLst/>
          </a:prstGeom>
          <a:noFill/>
          <a:ln>
            <a:solidFill>
              <a:srgbClr val="0070C0"/>
            </a:solidFill>
          </a:ln>
        </p:spPr>
        <p:txBody>
          <a:bodyPr wrap="square" rtlCol="0">
            <a:spAutoFit/>
          </a:bodyPr>
          <a:lstStyle/>
          <a:p>
            <a:r>
              <a:rPr lang="en-GB" dirty="0"/>
              <a:t>The SBSTTA is the only subsidiary body created by the Treaty </a:t>
            </a:r>
          </a:p>
        </p:txBody>
      </p:sp>
    </p:spTree>
    <p:extLst>
      <p:ext uri="{BB962C8B-B14F-4D97-AF65-F5344CB8AC3E}">
        <p14:creationId xmlns:p14="http://schemas.microsoft.com/office/powerpoint/2010/main" val="822686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9B25C4-8287-44B8-BC95-4A8A829D690D}"/>
              </a:ext>
            </a:extLst>
          </p:cNvPr>
          <p:cNvSpPr>
            <a:spLocks noGrp="1"/>
          </p:cNvSpPr>
          <p:nvPr>
            <p:ph type="title"/>
          </p:nvPr>
        </p:nvSpPr>
        <p:spPr/>
        <p:txBody>
          <a:bodyPr>
            <a:normAutofit fontScale="90000"/>
          </a:bodyPr>
          <a:lstStyle/>
          <a:p>
            <a:r>
              <a:rPr lang="en-GB" dirty="0"/>
              <a:t>VIII/ Life of the Convention</a:t>
            </a:r>
          </a:p>
        </p:txBody>
      </p:sp>
      <p:sp>
        <p:nvSpPr>
          <p:cNvPr id="3" name="ZoneTexte 2">
            <a:extLst>
              <a:ext uri="{FF2B5EF4-FFF2-40B4-BE49-F238E27FC236}">
                <a16:creationId xmlns:a16="http://schemas.microsoft.com/office/drawing/2014/main" id="{B1377136-9CEF-485A-AD7C-22AAE08BEDC7}"/>
              </a:ext>
            </a:extLst>
          </p:cNvPr>
          <p:cNvSpPr txBox="1"/>
          <p:nvPr/>
        </p:nvSpPr>
        <p:spPr>
          <a:xfrm>
            <a:off x="407525" y="877650"/>
            <a:ext cx="5359675" cy="3693319"/>
          </a:xfrm>
          <a:prstGeom prst="rect">
            <a:avLst/>
          </a:prstGeom>
          <a:noFill/>
        </p:spPr>
        <p:txBody>
          <a:bodyPr wrap="square" rtlCol="0">
            <a:spAutoFit/>
          </a:bodyPr>
          <a:lstStyle/>
          <a:p>
            <a:r>
              <a:rPr lang="en-US" sz="1800" b="0" i="1" u="none" strike="noStrike" dirty="0">
                <a:solidFill>
                  <a:srgbClr val="0079C0"/>
                </a:solidFill>
                <a:effectLst/>
                <a:latin typeface="-apple-system"/>
                <a:hlinkClick r:id="rId2"/>
              </a:rPr>
              <a:t>Article 20. Financial Resources</a:t>
            </a:r>
            <a:br>
              <a:rPr lang="en-US" sz="1800" i="1" dirty="0"/>
            </a:br>
            <a:r>
              <a:rPr lang="en-US" sz="1800" b="0" i="1" u="none" strike="noStrike" dirty="0">
                <a:solidFill>
                  <a:srgbClr val="0079C0"/>
                </a:solidFill>
                <a:effectLst/>
                <a:latin typeface="-apple-system"/>
                <a:hlinkClick r:id="rId3"/>
              </a:rPr>
              <a:t>Article 21. Financial Mechanism</a:t>
            </a:r>
            <a:endParaRPr lang="en-US" sz="1800" b="0" i="1" u="none" strike="noStrike" dirty="0">
              <a:solidFill>
                <a:srgbClr val="0079C0"/>
              </a:solidFill>
              <a:effectLst/>
              <a:latin typeface="-apple-system"/>
            </a:endParaRPr>
          </a:p>
          <a:p>
            <a:r>
              <a:rPr lang="en-US" sz="1800" b="0" i="0" u="none" strike="noStrike" dirty="0">
                <a:solidFill>
                  <a:srgbClr val="0079C0"/>
                </a:solidFill>
                <a:effectLst/>
                <a:latin typeface="-apple-system"/>
                <a:hlinkClick r:id="rId4"/>
              </a:rPr>
              <a:t>Article 22. Relationship with Other International Conventions</a:t>
            </a:r>
            <a:br>
              <a:rPr lang="en-US" sz="1800" dirty="0"/>
            </a:br>
            <a:r>
              <a:rPr lang="en-US" sz="1800" b="0" i="0" u="none" strike="noStrike" dirty="0">
                <a:solidFill>
                  <a:srgbClr val="0079C0"/>
                </a:solidFill>
                <a:effectLst/>
                <a:latin typeface="-apple-system"/>
                <a:hlinkClick r:id="rId5"/>
              </a:rPr>
              <a:t>Article 27. Settlement of Disputes</a:t>
            </a:r>
            <a:br>
              <a:rPr lang="en-US" sz="1800" dirty="0"/>
            </a:br>
            <a:r>
              <a:rPr lang="en-US" sz="1800" b="0" i="0" u="none" strike="noStrike" dirty="0">
                <a:solidFill>
                  <a:srgbClr val="0079C0"/>
                </a:solidFill>
                <a:effectLst/>
                <a:latin typeface="-apple-system"/>
                <a:hlinkClick r:id="rId6"/>
              </a:rPr>
              <a:t>Article 28. Adoption of Protocols</a:t>
            </a:r>
            <a:br>
              <a:rPr lang="en-US" sz="1800" dirty="0"/>
            </a:br>
            <a:r>
              <a:rPr lang="en-US" sz="1800" b="0" i="0" u="none" strike="noStrike" dirty="0">
                <a:solidFill>
                  <a:srgbClr val="0079C0"/>
                </a:solidFill>
                <a:effectLst/>
                <a:latin typeface="-apple-system"/>
                <a:hlinkClick r:id="rId7"/>
              </a:rPr>
              <a:t>Article 29. Amendment of the Convention or Protocol</a:t>
            </a:r>
            <a:br>
              <a:rPr lang="en-US" sz="1800" dirty="0"/>
            </a:br>
            <a:r>
              <a:rPr lang="en-US" sz="1800" b="0" i="0" u="none" strike="noStrike" dirty="0">
                <a:solidFill>
                  <a:srgbClr val="0079C0"/>
                </a:solidFill>
                <a:effectLst/>
                <a:latin typeface="-apple-system"/>
                <a:hlinkClick r:id="rId8"/>
              </a:rPr>
              <a:t>Article 30. Adoption and Amendment of Annexes</a:t>
            </a:r>
            <a:br>
              <a:rPr lang="en-US" sz="1800" dirty="0"/>
            </a:br>
            <a:r>
              <a:rPr lang="en-US" sz="1800" b="0" i="0" u="none" strike="noStrike" dirty="0">
                <a:solidFill>
                  <a:srgbClr val="0079C0"/>
                </a:solidFill>
                <a:effectLst/>
                <a:latin typeface="-apple-system"/>
                <a:hlinkClick r:id="rId9"/>
              </a:rPr>
              <a:t>Article 31. Right to Vote</a:t>
            </a:r>
            <a:endParaRPr lang="en-US" sz="1800" b="0" i="0" u="none" strike="noStrike" dirty="0">
              <a:solidFill>
                <a:srgbClr val="0079C0"/>
              </a:solidFill>
              <a:effectLst/>
              <a:latin typeface="-apple-system"/>
            </a:endParaRPr>
          </a:p>
          <a:p>
            <a:r>
              <a:rPr lang="en-US" sz="1800" b="0" i="0" u="none" strike="noStrike" dirty="0">
                <a:solidFill>
                  <a:srgbClr val="0079C0"/>
                </a:solidFill>
                <a:effectLst/>
                <a:latin typeface="-apple-system"/>
                <a:hlinkClick r:id="rId10"/>
              </a:rPr>
              <a:t>Article 32. Relationship between this Convention and Its Protocols</a:t>
            </a:r>
            <a:endParaRPr lang="en-US" sz="1800" b="0" i="0" u="none" strike="noStrike" dirty="0">
              <a:solidFill>
                <a:srgbClr val="0079C0"/>
              </a:solidFill>
              <a:effectLst/>
              <a:latin typeface="-apple-system"/>
            </a:endParaRPr>
          </a:p>
          <a:p>
            <a:r>
              <a:rPr lang="en-US" sz="1800" b="0" i="0" u="none" strike="noStrike" dirty="0">
                <a:solidFill>
                  <a:srgbClr val="0079C0"/>
                </a:solidFill>
                <a:effectLst/>
                <a:latin typeface="-apple-system"/>
                <a:hlinkClick r:id="rId11"/>
              </a:rPr>
              <a:t>Article 39. Financial Interim Arrangements</a:t>
            </a:r>
            <a:br>
              <a:rPr lang="en-US" sz="1800" dirty="0"/>
            </a:br>
            <a:r>
              <a:rPr lang="en-US" sz="1800" b="0" i="0" u="none" strike="noStrike" dirty="0">
                <a:solidFill>
                  <a:srgbClr val="0079C0"/>
                </a:solidFill>
                <a:effectLst/>
                <a:latin typeface="-apple-system"/>
                <a:hlinkClick r:id="rId12"/>
              </a:rPr>
              <a:t>Article 40. Secretariat Interim Arrangements</a:t>
            </a:r>
            <a:endParaRPr lang="en-GB" sz="1800" dirty="0"/>
          </a:p>
        </p:txBody>
      </p:sp>
      <p:sp>
        <p:nvSpPr>
          <p:cNvPr id="4" name="Rectangle 3">
            <a:extLst>
              <a:ext uri="{FF2B5EF4-FFF2-40B4-BE49-F238E27FC236}">
                <a16:creationId xmlns:a16="http://schemas.microsoft.com/office/drawing/2014/main" id="{8F6A2B89-4129-46A2-AB1A-9B1C3CDF55A0}"/>
              </a:ext>
            </a:extLst>
          </p:cNvPr>
          <p:cNvSpPr/>
          <p:nvPr/>
        </p:nvSpPr>
        <p:spPr>
          <a:xfrm>
            <a:off x="407525" y="1497600"/>
            <a:ext cx="4913275" cy="55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ZoneTexte 4">
            <a:extLst>
              <a:ext uri="{FF2B5EF4-FFF2-40B4-BE49-F238E27FC236}">
                <a16:creationId xmlns:a16="http://schemas.microsoft.com/office/drawing/2014/main" id="{8AB9E3FF-D094-4EEC-8CD2-1C19E66A697E}"/>
              </a:ext>
            </a:extLst>
          </p:cNvPr>
          <p:cNvSpPr txBox="1"/>
          <p:nvPr/>
        </p:nvSpPr>
        <p:spPr>
          <a:xfrm>
            <a:off x="6278400" y="1245600"/>
            <a:ext cx="2174400" cy="2677656"/>
          </a:xfrm>
          <a:prstGeom prst="rect">
            <a:avLst/>
          </a:prstGeom>
          <a:noFill/>
          <a:ln>
            <a:solidFill>
              <a:schemeClr val="accent1">
                <a:lumMod val="50000"/>
              </a:schemeClr>
            </a:solidFill>
          </a:ln>
        </p:spPr>
        <p:txBody>
          <a:bodyPr wrap="square" rtlCol="0">
            <a:spAutoFit/>
          </a:bodyPr>
          <a:lstStyle/>
          <a:p>
            <a:r>
              <a:rPr lang="en-US" dirty="0"/>
              <a:t>The CBD is not the first convention to deal with the conservation of elements of biological diversity, but it is the first framework. </a:t>
            </a:r>
          </a:p>
          <a:p>
            <a:r>
              <a:rPr lang="en-US" dirty="0"/>
              <a:t>A disclaimer is added here, concerning marine resources that must be taken into account under the Law of the Sea (UNCLOS).</a:t>
            </a:r>
            <a:endParaRPr lang="en-GB" dirty="0"/>
          </a:p>
        </p:txBody>
      </p:sp>
    </p:spTree>
    <p:extLst>
      <p:ext uri="{BB962C8B-B14F-4D97-AF65-F5344CB8AC3E}">
        <p14:creationId xmlns:p14="http://schemas.microsoft.com/office/powerpoint/2010/main" val="1643457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8D0F3-56F8-400D-8392-2A0CBEBDB219}"/>
              </a:ext>
            </a:extLst>
          </p:cNvPr>
          <p:cNvSpPr>
            <a:spLocks noGrp="1"/>
          </p:cNvSpPr>
          <p:nvPr>
            <p:ph type="title"/>
          </p:nvPr>
        </p:nvSpPr>
        <p:spPr/>
        <p:txBody>
          <a:bodyPr>
            <a:normAutofit fontScale="90000"/>
          </a:bodyPr>
          <a:lstStyle/>
          <a:p>
            <a:r>
              <a:rPr lang="en-GB" dirty="0"/>
              <a:t>IX/ Entry into force / legal implementation </a:t>
            </a:r>
          </a:p>
        </p:txBody>
      </p:sp>
      <p:sp>
        <p:nvSpPr>
          <p:cNvPr id="5" name="ZoneTexte 4">
            <a:extLst>
              <a:ext uri="{FF2B5EF4-FFF2-40B4-BE49-F238E27FC236}">
                <a16:creationId xmlns:a16="http://schemas.microsoft.com/office/drawing/2014/main" id="{75B03CE6-1D90-4676-932A-F820CE8D8343}"/>
              </a:ext>
            </a:extLst>
          </p:cNvPr>
          <p:cNvSpPr txBox="1"/>
          <p:nvPr/>
        </p:nvSpPr>
        <p:spPr>
          <a:xfrm>
            <a:off x="440872" y="1245966"/>
            <a:ext cx="4131128" cy="2849050"/>
          </a:xfrm>
          <a:prstGeom prst="rect">
            <a:avLst/>
          </a:prstGeom>
          <a:noFill/>
        </p:spPr>
        <p:txBody>
          <a:bodyPr wrap="square">
            <a:spAutoFit/>
          </a:bodyPr>
          <a:lstStyle/>
          <a:p>
            <a:pPr>
              <a:lnSpc>
                <a:spcPct val="107000"/>
              </a:lnSpc>
              <a:spcAft>
                <a:spcPts val="800"/>
              </a:spcAft>
            </a:pPr>
            <a:r>
              <a:rPr lang="en-US" sz="1800" b="0" i="0" u="none" strike="noStrike" dirty="0">
                <a:solidFill>
                  <a:srgbClr val="0079C0"/>
                </a:solidFill>
                <a:effectLst/>
                <a:latin typeface="-apple-system"/>
                <a:hlinkClick r:id="rId2"/>
              </a:rPr>
              <a:t>Article 33. Signature</a:t>
            </a:r>
            <a:br>
              <a:rPr lang="en-US" sz="1800" dirty="0"/>
            </a:br>
            <a:r>
              <a:rPr lang="en-US" sz="1800" b="0" i="0" u="none" strike="noStrike" dirty="0">
                <a:solidFill>
                  <a:srgbClr val="0079C0"/>
                </a:solidFill>
                <a:effectLst/>
                <a:latin typeface="-apple-system"/>
                <a:hlinkClick r:id="rId3"/>
              </a:rPr>
              <a:t>Article 34. Ratification, Acceptance or Approval</a:t>
            </a:r>
            <a:br>
              <a:rPr lang="en-US" sz="1800" dirty="0"/>
            </a:br>
            <a:r>
              <a:rPr lang="en-US" sz="1800" b="0" i="0" u="none" strike="noStrike" dirty="0">
                <a:solidFill>
                  <a:srgbClr val="0079C0"/>
                </a:solidFill>
                <a:effectLst/>
                <a:latin typeface="-apple-system"/>
                <a:hlinkClick r:id="rId4"/>
              </a:rPr>
              <a:t>Article 35. Accession</a:t>
            </a:r>
            <a:br>
              <a:rPr lang="en-US" sz="1800" dirty="0"/>
            </a:br>
            <a:r>
              <a:rPr lang="en-US" sz="1800" b="0" i="0" u="none" strike="noStrike" dirty="0">
                <a:solidFill>
                  <a:srgbClr val="0079C0"/>
                </a:solidFill>
                <a:effectLst/>
                <a:latin typeface="-apple-system"/>
                <a:hlinkClick r:id="rId5"/>
              </a:rPr>
              <a:t>Article 36. Entry Into Force</a:t>
            </a:r>
            <a:br>
              <a:rPr lang="en-US" sz="1800" dirty="0"/>
            </a:br>
            <a:r>
              <a:rPr lang="en-US" sz="1800" b="0" i="0" u="none" strike="noStrike" dirty="0">
                <a:solidFill>
                  <a:srgbClr val="0079C0"/>
                </a:solidFill>
                <a:effectLst/>
                <a:latin typeface="-apple-system"/>
                <a:hlinkClick r:id="rId6"/>
              </a:rPr>
              <a:t>Article 37. Reservations</a:t>
            </a:r>
            <a:br>
              <a:rPr lang="en-US" sz="1800" dirty="0"/>
            </a:br>
            <a:r>
              <a:rPr lang="en-US" sz="1800" b="0" i="0" u="none" strike="noStrike" dirty="0">
                <a:solidFill>
                  <a:srgbClr val="0079C0"/>
                </a:solidFill>
                <a:effectLst/>
                <a:latin typeface="-apple-system"/>
                <a:hlinkClick r:id="rId7"/>
              </a:rPr>
              <a:t>Article 38. Withdrawals</a:t>
            </a:r>
            <a:endParaRPr lang="en-US" sz="1800" b="0" i="0" u="none" strike="noStrike" dirty="0">
              <a:solidFill>
                <a:srgbClr val="0079C0"/>
              </a:solidFill>
              <a:effectLst/>
              <a:latin typeface="-apple-system"/>
            </a:endParaRPr>
          </a:p>
          <a:p>
            <a:pPr>
              <a:lnSpc>
                <a:spcPct val="107000"/>
              </a:lnSpc>
              <a:spcAft>
                <a:spcPts val="800"/>
              </a:spcAft>
            </a:pPr>
            <a:r>
              <a:rPr lang="en-US" sz="1800" b="0" i="0" u="none" strike="noStrike" dirty="0">
                <a:solidFill>
                  <a:srgbClr val="0079C0"/>
                </a:solidFill>
                <a:effectLst/>
                <a:latin typeface="-apple-system"/>
                <a:hlinkClick r:id="rId8"/>
              </a:rPr>
              <a:t>Article 41. Depositary</a:t>
            </a:r>
            <a:br>
              <a:rPr lang="en-US" sz="1800" dirty="0"/>
            </a:br>
            <a:r>
              <a:rPr lang="en-US" sz="1800" b="0" i="0" u="none" strike="noStrike" dirty="0">
                <a:solidFill>
                  <a:srgbClr val="0079C0"/>
                </a:solidFill>
                <a:effectLst/>
                <a:latin typeface="-apple-system"/>
                <a:hlinkClick r:id="rId9"/>
              </a:rPr>
              <a:t>Article 42. Authentic texts</a:t>
            </a:r>
            <a:endParaRPr lang="en-US" sz="1800" b="0" i="0" u="none" strike="noStrike" dirty="0">
              <a:solidFill>
                <a:srgbClr val="0079C0"/>
              </a:solidFill>
              <a:effectLst/>
              <a:latin typeface="-apple-system"/>
            </a:endParaRPr>
          </a:p>
        </p:txBody>
      </p:sp>
      <p:sp>
        <p:nvSpPr>
          <p:cNvPr id="3" name="ZoneTexte 2">
            <a:extLst>
              <a:ext uri="{FF2B5EF4-FFF2-40B4-BE49-F238E27FC236}">
                <a16:creationId xmlns:a16="http://schemas.microsoft.com/office/drawing/2014/main" id="{129DC480-FE1A-460C-9C74-66EB2E49E387}"/>
              </a:ext>
            </a:extLst>
          </p:cNvPr>
          <p:cNvSpPr txBox="1"/>
          <p:nvPr/>
        </p:nvSpPr>
        <p:spPr>
          <a:xfrm>
            <a:off x="5594400" y="1404000"/>
            <a:ext cx="2959200" cy="738664"/>
          </a:xfrm>
          <a:prstGeom prst="rect">
            <a:avLst/>
          </a:prstGeom>
          <a:noFill/>
          <a:ln>
            <a:solidFill>
              <a:schemeClr val="accent1">
                <a:lumMod val="50000"/>
              </a:schemeClr>
            </a:solidFill>
          </a:ln>
        </p:spPr>
        <p:txBody>
          <a:bodyPr wrap="square" rtlCol="0">
            <a:spAutoFit/>
          </a:bodyPr>
          <a:lstStyle/>
          <a:p>
            <a:r>
              <a:rPr lang="en-US" dirty="0"/>
              <a:t>The CBD entered into force on 29 December 1993. There are 196 parties to the Convention</a:t>
            </a:r>
            <a:endParaRPr lang="en-GB" dirty="0"/>
          </a:p>
        </p:txBody>
      </p:sp>
    </p:spTree>
    <p:extLst>
      <p:ext uri="{BB962C8B-B14F-4D97-AF65-F5344CB8AC3E}">
        <p14:creationId xmlns:p14="http://schemas.microsoft.com/office/powerpoint/2010/main" val="1338684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0" y="1552458"/>
            <a:ext cx="91440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Thank you for your attention!</a:t>
            </a:r>
            <a:endParaRPr/>
          </a:p>
        </p:txBody>
      </p:sp>
      <p:sp>
        <p:nvSpPr>
          <p:cNvPr id="86" name="Google Shape;86;p15"/>
          <p:cNvSpPr txBox="1">
            <a:spLocks noGrp="1"/>
          </p:cNvSpPr>
          <p:nvPr>
            <p:ph type="title"/>
          </p:nvPr>
        </p:nvSpPr>
        <p:spPr>
          <a:xfrm>
            <a:off x="1638300" y="2566671"/>
            <a:ext cx="73812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800" dirty="0"/>
              <a:t>Pierre Spielewoy</a:t>
            </a:r>
            <a:endParaRPr sz="1800" dirty="0"/>
          </a:p>
        </p:txBody>
      </p:sp>
      <p:sp>
        <p:nvSpPr>
          <p:cNvPr id="87" name="Google Shape;87;p15"/>
          <p:cNvSpPr txBox="1">
            <a:spLocks noGrp="1"/>
          </p:cNvSpPr>
          <p:nvPr>
            <p:ph type="title"/>
          </p:nvPr>
        </p:nvSpPr>
        <p:spPr>
          <a:xfrm>
            <a:off x="4821580" y="2566671"/>
            <a:ext cx="73812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fr-FR" sz="1800" dirty="0"/>
              <a:t>p</a:t>
            </a:r>
            <a:r>
              <a:rPr lang="en" sz="1800" dirty="0"/>
              <a:t>ierre.spielewoy@mnhn.fr</a:t>
            </a:r>
            <a:endParaRPr sz="1800" dirty="0"/>
          </a:p>
        </p:txBody>
      </p:sp>
      <p:sp>
        <p:nvSpPr>
          <p:cNvPr id="88" name="Google Shape;88;p15"/>
          <p:cNvSpPr txBox="1">
            <a:spLocks noGrp="1"/>
          </p:cNvSpPr>
          <p:nvPr>
            <p:ph type="title"/>
          </p:nvPr>
        </p:nvSpPr>
        <p:spPr>
          <a:xfrm>
            <a:off x="1511825" y="4640596"/>
            <a:ext cx="2367000" cy="477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050" dirty="0">
                <a:solidFill>
                  <a:srgbClr val="4BDBA3"/>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www.coop4cbd.eu</a:t>
            </a:r>
            <a:endParaRPr sz="1100" dirty="0">
              <a:solidFill>
                <a:srgbClr val="4BDBA3"/>
              </a:solidFill>
            </a:endParaRPr>
          </a:p>
        </p:txBody>
      </p:sp>
      <p:sp>
        <p:nvSpPr>
          <p:cNvPr id="89" name="Google Shape;89;p15"/>
          <p:cNvSpPr txBox="1">
            <a:spLocks noGrp="1"/>
          </p:cNvSpPr>
          <p:nvPr>
            <p:ph type="title"/>
          </p:nvPr>
        </p:nvSpPr>
        <p:spPr>
          <a:xfrm>
            <a:off x="6925775" y="4640596"/>
            <a:ext cx="2367000" cy="477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100"/>
              <a:t>Follow COOP4CBD</a:t>
            </a:r>
            <a:endParaRPr sz="1100"/>
          </a:p>
        </p:txBody>
      </p:sp>
      <p:pic>
        <p:nvPicPr>
          <p:cNvPr id="90" name="Google Shape;90;p15"/>
          <p:cNvPicPr preferRelativeResize="0"/>
          <p:nvPr/>
        </p:nvPicPr>
        <p:blipFill>
          <a:blip r:embed="rId4">
            <a:alphaModFix/>
          </a:blip>
          <a:stretch>
            <a:fillRect/>
          </a:stretch>
        </p:blipFill>
        <p:spPr>
          <a:xfrm>
            <a:off x="8390456" y="4755641"/>
            <a:ext cx="243449" cy="198401"/>
          </a:xfrm>
          <a:prstGeom prst="rect">
            <a:avLst/>
          </a:prstGeom>
          <a:noFill/>
          <a:ln>
            <a:noFill/>
          </a:ln>
        </p:spPr>
      </p:pic>
      <p:pic>
        <p:nvPicPr>
          <p:cNvPr id="91" name="Google Shape;91;p15"/>
          <p:cNvPicPr preferRelativeResize="0"/>
          <p:nvPr/>
        </p:nvPicPr>
        <p:blipFill>
          <a:blip r:embed="rId5">
            <a:alphaModFix/>
          </a:blip>
          <a:stretch>
            <a:fillRect/>
          </a:stretch>
        </p:blipFill>
        <p:spPr>
          <a:xfrm>
            <a:off x="8769451" y="4734175"/>
            <a:ext cx="220126" cy="2198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E223-C8F9-3B13-F24F-927E3ED9A0D0}"/>
              </a:ext>
            </a:extLst>
          </p:cNvPr>
          <p:cNvSpPr>
            <a:spLocks noGrp="1"/>
          </p:cNvSpPr>
          <p:nvPr>
            <p:ph type="title"/>
          </p:nvPr>
        </p:nvSpPr>
        <p:spPr/>
        <p:txBody>
          <a:bodyPr>
            <a:normAutofit fontScale="90000"/>
          </a:bodyPr>
          <a:lstStyle/>
          <a:p>
            <a:r>
              <a:rPr lang="en-US" dirty="0">
                <a:latin typeface="+mj-lt"/>
                <a:ea typeface="Calibri" panose="020F0502020204030204" pitchFamily="34" charset="0"/>
                <a:cs typeface="Calibri" panose="020F0502020204030204" pitchFamily="34" charset="0"/>
              </a:rPr>
              <a:t>II/ Convention objectives</a:t>
            </a:r>
          </a:p>
        </p:txBody>
      </p:sp>
      <p:sp>
        <p:nvSpPr>
          <p:cNvPr id="3" name="ZoneTexte 2">
            <a:extLst>
              <a:ext uri="{FF2B5EF4-FFF2-40B4-BE49-F238E27FC236}">
                <a16:creationId xmlns:a16="http://schemas.microsoft.com/office/drawing/2014/main" id="{581E70A1-170A-4A37-91F3-6DDBF5F53305}"/>
              </a:ext>
            </a:extLst>
          </p:cNvPr>
          <p:cNvSpPr txBox="1"/>
          <p:nvPr/>
        </p:nvSpPr>
        <p:spPr>
          <a:xfrm>
            <a:off x="424800" y="1160957"/>
            <a:ext cx="6451200" cy="2862322"/>
          </a:xfrm>
          <a:prstGeom prst="rect">
            <a:avLst/>
          </a:prstGeom>
          <a:noFill/>
        </p:spPr>
        <p:txBody>
          <a:bodyPr wrap="square" rtlCol="0">
            <a:spAutoFit/>
          </a:bodyPr>
          <a:lstStyle/>
          <a:p>
            <a:pPr algn="just"/>
            <a:r>
              <a:rPr lang="en-US" sz="1800" dirty="0">
                <a:latin typeface="+mn-lt"/>
                <a:ea typeface="Calibri" panose="020F0502020204030204" pitchFamily="34" charset="0"/>
                <a:cs typeface="Calibri" panose="020F0502020204030204" pitchFamily="34" charset="0"/>
              </a:rPr>
              <a:t>“The objectives of this Convention, to be pursued in accordance with its relevant provisions, are </a:t>
            </a:r>
            <a:r>
              <a:rPr lang="en-US" sz="1800" b="1" dirty="0">
                <a:solidFill>
                  <a:schemeClr val="accent4">
                    <a:lumMod val="75000"/>
                  </a:schemeClr>
                </a:solidFill>
                <a:latin typeface="+mn-lt"/>
                <a:ea typeface="Calibri" panose="020F0502020204030204" pitchFamily="34" charset="0"/>
                <a:cs typeface="Calibri" panose="020F0502020204030204" pitchFamily="34" charset="0"/>
              </a:rPr>
              <a:t>the conservation of biological diversity</a:t>
            </a:r>
            <a:r>
              <a:rPr lang="en-US" sz="1800" dirty="0">
                <a:latin typeface="+mn-lt"/>
                <a:ea typeface="Calibri" panose="020F0502020204030204" pitchFamily="34" charset="0"/>
                <a:cs typeface="Calibri" panose="020F0502020204030204" pitchFamily="34" charset="0"/>
              </a:rPr>
              <a:t>, the </a:t>
            </a:r>
            <a:r>
              <a:rPr lang="en-US" sz="1800" b="1" dirty="0">
                <a:solidFill>
                  <a:srgbClr val="00B050"/>
                </a:solidFill>
                <a:latin typeface="+mn-lt"/>
                <a:ea typeface="Calibri" panose="020F0502020204030204" pitchFamily="34" charset="0"/>
                <a:cs typeface="Calibri" panose="020F0502020204030204" pitchFamily="34" charset="0"/>
              </a:rPr>
              <a:t>sustainable use of its components</a:t>
            </a:r>
            <a:r>
              <a:rPr lang="en-US" sz="1800" dirty="0">
                <a:latin typeface="+mn-lt"/>
                <a:ea typeface="Calibri" panose="020F0502020204030204" pitchFamily="34" charset="0"/>
                <a:cs typeface="Calibri" panose="020F0502020204030204" pitchFamily="34" charset="0"/>
              </a:rPr>
              <a:t> and </a:t>
            </a:r>
            <a:r>
              <a:rPr lang="en-US" sz="1800" b="1" dirty="0">
                <a:solidFill>
                  <a:srgbClr val="C00000"/>
                </a:solidFill>
                <a:latin typeface="+mn-lt"/>
                <a:ea typeface="Calibri" panose="020F0502020204030204" pitchFamily="34" charset="0"/>
                <a:cs typeface="Calibri" panose="020F0502020204030204" pitchFamily="34" charset="0"/>
              </a:rPr>
              <a:t>the fair and equitable sharing of the benefits arising out of the utilization of genetic resources</a:t>
            </a:r>
            <a:r>
              <a:rPr lang="en-US" sz="1800" dirty="0">
                <a:latin typeface="+mn-lt"/>
                <a:ea typeface="Calibri" panose="020F0502020204030204" pitchFamily="34" charset="0"/>
                <a:cs typeface="Calibri" panose="020F0502020204030204" pitchFamily="34" charset="0"/>
              </a:rPr>
              <a:t>, including by appropriate access to genetic resources and by appropriate transfer of relevant technologies, taking into account all rights over those resources and to technologies, and by appropriate funding” (Article 1)</a:t>
            </a:r>
            <a:endParaRPr lang="en-GB" sz="1800" dirty="0">
              <a:latin typeface="+mn-lt"/>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EEC0FCA3-96BF-418D-975F-B31B439BEBFB}"/>
              </a:ext>
            </a:extLst>
          </p:cNvPr>
          <p:cNvSpPr/>
          <p:nvPr/>
        </p:nvSpPr>
        <p:spPr>
          <a:xfrm>
            <a:off x="266400" y="1490400"/>
            <a:ext cx="6609600" cy="511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ZoneTexte 5">
            <a:extLst>
              <a:ext uri="{FF2B5EF4-FFF2-40B4-BE49-F238E27FC236}">
                <a16:creationId xmlns:a16="http://schemas.microsoft.com/office/drawing/2014/main" id="{280B7686-3A1A-4FD8-AC29-66C408C38CE2}"/>
              </a:ext>
            </a:extLst>
          </p:cNvPr>
          <p:cNvSpPr txBox="1"/>
          <p:nvPr/>
        </p:nvSpPr>
        <p:spPr>
          <a:xfrm>
            <a:off x="7034399" y="339300"/>
            <a:ext cx="2008925" cy="1569660"/>
          </a:xfrm>
          <a:prstGeom prst="rect">
            <a:avLst/>
          </a:prstGeom>
          <a:noFill/>
          <a:ln>
            <a:solidFill>
              <a:schemeClr val="accent1"/>
            </a:solidFill>
          </a:ln>
        </p:spPr>
        <p:txBody>
          <a:bodyPr wrap="square" rtlCol="0">
            <a:spAutoFit/>
          </a:bodyPr>
          <a:lstStyle/>
          <a:p>
            <a:r>
              <a:rPr lang="en-GB" sz="1600" dirty="0"/>
              <a:t>A lot of debates on the terms between Conservation and SU. Finally both have been integrated.</a:t>
            </a:r>
          </a:p>
        </p:txBody>
      </p:sp>
      <p:sp>
        <p:nvSpPr>
          <p:cNvPr id="8" name="Rectangle 7">
            <a:extLst>
              <a:ext uri="{FF2B5EF4-FFF2-40B4-BE49-F238E27FC236}">
                <a16:creationId xmlns:a16="http://schemas.microsoft.com/office/drawing/2014/main" id="{0D3BB4A0-26EE-4515-82FB-A87E568AC941}"/>
              </a:ext>
            </a:extLst>
          </p:cNvPr>
          <p:cNvSpPr/>
          <p:nvPr/>
        </p:nvSpPr>
        <p:spPr>
          <a:xfrm>
            <a:off x="266400" y="2063100"/>
            <a:ext cx="6609600" cy="75940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ZoneTexte 9">
            <a:extLst>
              <a:ext uri="{FF2B5EF4-FFF2-40B4-BE49-F238E27FC236}">
                <a16:creationId xmlns:a16="http://schemas.microsoft.com/office/drawing/2014/main" id="{D005BDE1-7002-4A8B-B630-ADA6C3755E47}"/>
              </a:ext>
            </a:extLst>
          </p:cNvPr>
          <p:cNvSpPr txBox="1"/>
          <p:nvPr/>
        </p:nvSpPr>
        <p:spPr>
          <a:xfrm>
            <a:off x="4114800" y="2113200"/>
            <a:ext cx="914400" cy="914400"/>
          </a:xfrm>
          <a:prstGeom prst="rect">
            <a:avLst/>
          </a:prstGeom>
          <a:noFill/>
        </p:spPr>
        <p:txBody>
          <a:bodyPr wrap="square" rtlCol="0">
            <a:spAutoFit/>
          </a:bodyPr>
          <a:lstStyle/>
          <a:p>
            <a:endParaRPr lang="en-GB" dirty="0"/>
          </a:p>
        </p:txBody>
      </p:sp>
      <p:sp>
        <p:nvSpPr>
          <p:cNvPr id="11" name="ZoneTexte 10">
            <a:extLst>
              <a:ext uri="{FF2B5EF4-FFF2-40B4-BE49-F238E27FC236}">
                <a16:creationId xmlns:a16="http://schemas.microsoft.com/office/drawing/2014/main" id="{20C823FF-B8E5-4906-8E0C-E8AC3CB29750}"/>
              </a:ext>
            </a:extLst>
          </p:cNvPr>
          <p:cNvSpPr txBox="1"/>
          <p:nvPr/>
        </p:nvSpPr>
        <p:spPr>
          <a:xfrm>
            <a:off x="6962523" y="2260110"/>
            <a:ext cx="2152676" cy="2554545"/>
          </a:xfrm>
          <a:prstGeom prst="rect">
            <a:avLst/>
          </a:prstGeom>
          <a:noFill/>
          <a:ln>
            <a:solidFill>
              <a:srgbClr val="00B050"/>
            </a:solidFill>
          </a:ln>
        </p:spPr>
        <p:txBody>
          <a:bodyPr wrap="square" rtlCol="0">
            <a:spAutoFit/>
          </a:bodyPr>
          <a:lstStyle/>
          <a:p>
            <a:r>
              <a:rPr lang="en-US" sz="1600" dirty="0"/>
              <a:t>Genetics has already been regulated (FAO), but here the dimension of fair and equitable sharing is very important and reveals the tension between the countries of the South and the North.</a:t>
            </a:r>
            <a:endParaRPr lang="en-GB" sz="1600" dirty="0"/>
          </a:p>
        </p:txBody>
      </p:sp>
    </p:spTree>
    <p:extLst>
      <p:ext uri="{BB962C8B-B14F-4D97-AF65-F5344CB8AC3E}">
        <p14:creationId xmlns:p14="http://schemas.microsoft.com/office/powerpoint/2010/main" val="966801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E223-C8F9-3B13-F24F-927E3ED9A0D0}"/>
              </a:ext>
            </a:extLst>
          </p:cNvPr>
          <p:cNvSpPr>
            <a:spLocks noGrp="1"/>
          </p:cNvSpPr>
          <p:nvPr>
            <p:ph type="title"/>
          </p:nvPr>
        </p:nvSpPr>
        <p:spPr/>
        <p:txBody>
          <a:bodyPr>
            <a:normAutofit fontScale="90000"/>
          </a:bodyPr>
          <a:lstStyle/>
          <a:p>
            <a:r>
              <a:rPr lang="en-US" dirty="0">
                <a:latin typeface="+mj-lt"/>
                <a:ea typeface="Calibri" panose="020F0502020204030204" pitchFamily="34" charset="0"/>
                <a:cs typeface="Calibri" panose="020F0502020204030204" pitchFamily="34" charset="0"/>
              </a:rPr>
              <a:t>III/ Conservation of the Biological Diversity  </a:t>
            </a:r>
          </a:p>
        </p:txBody>
      </p:sp>
      <p:sp>
        <p:nvSpPr>
          <p:cNvPr id="5" name="ZoneTexte 4">
            <a:extLst>
              <a:ext uri="{FF2B5EF4-FFF2-40B4-BE49-F238E27FC236}">
                <a16:creationId xmlns:a16="http://schemas.microsoft.com/office/drawing/2014/main" id="{A5BBB4C9-43F9-4475-9690-1FFE4DB84E99}"/>
              </a:ext>
            </a:extLst>
          </p:cNvPr>
          <p:cNvSpPr txBox="1"/>
          <p:nvPr/>
        </p:nvSpPr>
        <p:spPr>
          <a:xfrm>
            <a:off x="439200" y="1353600"/>
            <a:ext cx="4636800" cy="2308324"/>
          </a:xfrm>
          <a:prstGeom prst="rect">
            <a:avLst/>
          </a:prstGeom>
          <a:noFill/>
        </p:spPr>
        <p:txBody>
          <a:bodyPr wrap="square" rtlCol="0">
            <a:spAutoFit/>
          </a:bodyPr>
          <a:lstStyle/>
          <a:p>
            <a:r>
              <a:rPr lang="en-US" sz="1800" b="0" i="1" u="none" strike="noStrike" dirty="0">
                <a:solidFill>
                  <a:srgbClr val="0079C0"/>
                </a:solidFill>
                <a:effectLst/>
                <a:latin typeface="-apple-system"/>
                <a:hlinkClick r:id="rId3"/>
              </a:rPr>
              <a:t>Article 6. General Measures for Conservation and Sustainable Use</a:t>
            </a:r>
            <a:endParaRPr lang="en-US" sz="1800" b="0" i="1" u="none" strike="noStrike" dirty="0">
              <a:solidFill>
                <a:srgbClr val="0079C0"/>
              </a:solidFill>
              <a:effectLst/>
              <a:latin typeface="-apple-system"/>
            </a:endParaRPr>
          </a:p>
          <a:p>
            <a:r>
              <a:rPr lang="en-US" sz="1800" b="0" i="0" u="none" strike="noStrike" dirty="0">
                <a:solidFill>
                  <a:srgbClr val="0079C0"/>
                </a:solidFill>
                <a:effectLst/>
                <a:latin typeface="-apple-system"/>
                <a:hlinkClick r:id="rId4"/>
              </a:rPr>
              <a:t>Article 7. Identification and Monitoring</a:t>
            </a:r>
            <a:br>
              <a:rPr lang="en-US" sz="1800" dirty="0"/>
            </a:br>
            <a:r>
              <a:rPr lang="en-US" sz="1800" b="0" i="0" u="none" strike="noStrike" dirty="0">
                <a:solidFill>
                  <a:srgbClr val="0079C0"/>
                </a:solidFill>
                <a:effectLst/>
                <a:latin typeface="-apple-system"/>
                <a:hlinkClick r:id="rId5"/>
              </a:rPr>
              <a:t>Article 8. In-situ Conservation</a:t>
            </a:r>
            <a:br>
              <a:rPr lang="en-US" sz="1800" dirty="0"/>
            </a:br>
            <a:r>
              <a:rPr lang="en-US" sz="1800" b="0" i="0" u="none" strike="noStrike" dirty="0">
                <a:solidFill>
                  <a:srgbClr val="0079C0"/>
                </a:solidFill>
                <a:effectLst/>
                <a:latin typeface="-apple-system"/>
                <a:hlinkClick r:id="rId6"/>
              </a:rPr>
              <a:t>Article 9. Ex-situ Conservation</a:t>
            </a:r>
            <a:endParaRPr lang="en-US" sz="1800" b="0" i="0" u="none" strike="noStrike" dirty="0">
              <a:solidFill>
                <a:srgbClr val="0079C0"/>
              </a:solidFill>
              <a:effectLst/>
              <a:latin typeface="-apple-system"/>
            </a:endParaRPr>
          </a:p>
          <a:p>
            <a:endParaRPr lang="en-US" sz="1800" dirty="0">
              <a:solidFill>
                <a:srgbClr val="0079C0"/>
              </a:solidFill>
              <a:latin typeface="-apple-system"/>
              <a:ea typeface="Calibri" panose="020F0502020204030204" pitchFamily="34" charset="0"/>
              <a:cs typeface="Calibri" panose="020F0502020204030204" pitchFamily="34" charset="0"/>
            </a:endParaRPr>
          </a:p>
          <a:p>
            <a:r>
              <a:rPr lang="en-US" sz="1800" b="0" i="1" u="none" strike="noStrike" dirty="0">
                <a:solidFill>
                  <a:srgbClr val="0079C0"/>
                </a:solidFill>
                <a:effectLst/>
                <a:latin typeface="-apple-system"/>
                <a:hlinkClick r:id="rId7"/>
              </a:rPr>
              <a:t>Article 11. Incentive Measures</a:t>
            </a:r>
            <a:br>
              <a:rPr lang="en-US" sz="1800" i="1" dirty="0"/>
            </a:br>
            <a:r>
              <a:rPr lang="en-US" sz="1800" b="0" i="1" u="none" strike="noStrike" dirty="0">
                <a:solidFill>
                  <a:srgbClr val="0079C0"/>
                </a:solidFill>
                <a:effectLst/>
                <a:latin typeface="-apple-system"/>
                <a:hlinkClick r:id="rId8"/>
              </a:rPr>
              <a:t>Article 12. Research and Training</a:t>
            </a:r>
            <a:endParaRPr lang="en-GB" sz="1800" i="1" dirty="0">
              <a:latin typeface="+mn-lt"/>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7705F695-B77A-4323-B98C-47ECD65F61B6}"/>
              </a:ext>
            </a:extLst>
          </p:cNvPr>
          <p:cNvSpPr/>
          <p:nvPr/>
        </p:nvSpPr>
        <p:spPr>
          <a:xfrm>
            <a:off x="374400" y="1353600"/>
            <a:ext cx="4845600" cy="61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3">
            <a:extLst>
              <a:ext uri="{FF2B5EF4-FFF2-40B4-BE49-F238E27FC236}">
                <a16:creationId xmlns:a16="http://schemas.microsoft.com/office/drawing/2014/main" id="{06EDA379-780B-4808-9D73-00239EB0B316}"/>
              </a:ext>
            </a:extLst>
          </p:cNvPr>
          <p:cNvSpPr txBox="1"/>
          <p:nvPr/>
        </p:nvSpPr>
        <p:spPr>
          <a:xfrm>
            <a:off x="5828400" y="724605"/>
            <a:ext cx="2332800" cy="1169551"/>
          </a:xfrm>
          <a:prstGeom prst="rect">
            <a:avLst/>
          </a:prstGeom>
          <a:noFill/>
          <a:ln>
            <a:solidFill>
              <a:srgbClr val="0070C0"/>
            </a:solidFill>
          </a:ln>
        </p:spPr>
        <p:txBody>
          <a:bodyPr wrap="square" rtlCol="0">
            <a:spAutoFit/>
          </a:bodyPr>
          <a:lstStyle/>
          <a:p>
            <a:r>
              <a:rPr lang="en-GB" dirty="0"/>
              <a:t>Parties don’t really distinguish conservation and sustainable use here : both need to be integrated in national strategies </a:t>
            </a:r>
          </a:p>
        </p:txBody>
      </p:sp>
      <p:sp>
        <p:nvSpPr>
          <p:cNvPr id="6" name="Rectangle 5">
            <a:extLst>
              <a:ext uri="{FF2B5EF4-FFF2-40B4-BE49-F238E27FC236}">
                <a16:creationId xmlns:a16="http://schemas.microsoft.com/office/drawing/2014/main" id="{B3B7116F-8CB8-493C-88EF-4AC8D7E84885}"/>
              </a:ext>
            </a:extLst>
          </p:cNvPr>
          <p:cNvSpPr/>
          <p:nvPr/>
        </p:nvSpPr>
        <p:spPr>
          <a:xfrm>
            <a:off x="374400" y="1965600"/>
            <a:ext cx="4845600" cy="28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7B2C8E0-444B-43FE-839F-A7E34F6AEE30}"/>
              </a:ext>
            </a:extLst>
          </p:cNvPr>
          <p:cNvSpPr/>
          <p:nvPr/>
        </p:nvSpPr>
        <p:spPr>
          <a:xfrm>
            <a:off x="374400" y="2889900"/>
            <a:ext cx="4845600" cy="100529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ZoneTexte 7">
            <a:extLst>
              <a:ext uri="{FF2B5EF4-FFF2-40B4-BE49-F238E27FC236}">
                <a16:creationId xmlns:a16="http://schemas.microsoft.com/office/drawing/2014/main" id="{2A4AFCD7-0CCC-4031-98B3-F28D8DCB72B8}"/>
              </a:ext>
            </a:extLst>
          </p:cNvPr>
          <p:cNvSpPr txBox="1"/>
          <p:nvPr/>
        </p:nvSpPr>
        <p:spPr>
          <a:xfrm>
            <a:off x="5828400" y="2412846"/>
            <a:ext cx="2332800" cy="954107"/>
          </a:xfrm>
          <a:prstGeom prst="rect">
            <a:avLst/>
          </a:prstGeom>
          <a:noFill/>
          <a:ln>
            <a:solidFill>
              <a:srgbClr val="00B050"/>
            </a:solidFill>
          </a:ln>
        </p:spPr>
        <p:txBody>
          <a:bodyPr wrap="square" rtlCol="0">
            <a:spAutoFit/>
          </a:bodyPr>
          <a:lstStyle/>
          <a:p>
            <a:r>
              <a:rPr lang="en-GB" dirty="0"/>
              <a:t>Parties are invited to implement appropriate measures through different types of tools </a:t>
            </a:r>
          </a:p>
        </p:txBody>
      </p:sp>
      <p:sp>
        <p:nvSpPr>
          <p:cNvPr id="9" name="Rectangle 8">
            <a:extLst>
              <a:ext uri="{FF2B5EF4-FFF2-40B4-BE49-F238E27FC236}">
                <a16:creationId xmlns:a16="http://schemas.microsoft.com/office/drawing/2014/main" id="{03C38089-6B45-4151-BF14-C37F84864AE7}"/>
              </a:ext>
            </a:extLst>
          </p:cNvPr>
          <p:cNvSpPr/>
          <p:nvPr/>
        </p:nvSpPr>
        <p:spPr>
          <a:xfrm>
            <a:off x="374400" y="2253600"/>
            <a:ext cx="4845600" cy="288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ZoneTexte 9">
            <a:extLst>
              <a:ext uri="{FF2B5EF4-FFF2-40B4-BE49-F238E27FC236}">
                <a16:creationId xmlns:a16="http://schemas.microsoft.com/office/drawing/2014/main" id="{5DA0B122-3C37-4774-BEFF-0EE6F620DAFF}"/>
              </a:ext>
            </a:extLst>
          </p:cNvPr>
          <p:cNvSpPr txBox="1"/>
          <p:nvPr/>
        </p:nvSpPr>
        <p:spPr>
          <a:xfrm>
            <a:off x="5828400" y="3895199"/>
            <a:ext cx="2876400" cy="954107"/>
          </a:xfrm>
          <a:prstGeom prst="rect">
            <a:avLst/>
          </a:prstGeom>
          <a:noFill/>
          <a:ln>
            <a:solidFill>
              <a:srgbClr val="FFC000"/>
            </a:solidFill>
          </a:ln>
        </p:spPr>
        <p:txBody>
          <a:bodyPr wrap="square" rtlCol="0">
            <a:spAutoFit/>
          </a:bodyPr>
          <a:lstStyle/>
          <a:p>
            <a:r>
              <a:rPr lang="en-US" dirty="0"/>
              <a:t>Article 8 contains Article 8j on traditional knowledge, which must be protected and shared in a fair and equitable manner.</a:t>
            </a:r>
            <a:endParaRPr lang="en-GB" dirty="0"/>
          </a:p>
        </p:txBody>
      </p:sp>
    </p:spTree>
    <p:extLst>
      <p:ext uri="{BB962C8B-B14F-4D97-AF65-F5344CB8AC3E}">
        <p14:creationId xmlns:p14="http://schemas.microsoft.com/office/powerpoint/2010/main" val="295896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E223-C8F9-3B13-F24F-927E3ED9A0D0}"/>
              </a:ext>
            </a:extLst>
          </p:cNvPr>
          <p:cNvSpPr>
            <a:spLocks noGrp="1"/>
          </p:cNvSpPr>
          <p:nvPr>
            <p:ph type="title"/>
          </p:nvPr>
        </p:nvSpPr>
        <p:spPr/>
        <p:txBody>
          <a:bodyPr>
            <a:normAutofit fontScale="90000"/>
          </a:bodyPr>
          <a:lstStyle/>
          <a:p>
            <a:r>
              <a:rPr lang="en-US" dirty="0">
                <a:latin typeface="+mj-lt"/>
                <a:ea typeface="Calibri" panose="020F0502020204030204" pitchFamily="34" charset="0"/>
                <a:cs typeface="Calibri" panose="020F0502020204030204" pitchFamily="34" charset="0"/>
              </a:rPr>
              <a:t>III/ Conservation of the Biological Diversity  </a:t>
            </a:r>
          </a:p>
        </p:txBody>
      </p:sp>
      <p:sp>
        <p:nvSpPr>
          <p:cNvPr id="5" name="ZoneTexte 4">
            <a:extLst>
              <a:ext uri="{FF2B5EF4-FFF2-40B4-BE49-F238E27FC236}">
                <a16:creationId xmlns:a16="http://schemas.microsoft.com/office/drawing/2014/main" id="{A5BBB4C9-43F9-4475-9690-1FFE4DB84E99}"/>
              </a:ext>
            </a:extLst>
          </p:cNvPr>
          <p:cNvSpPr txBox="1"/>
          <p:nvPr/>
        </p:nvSpPr>
        <p:spPr>
          <a:xfrm>
            <a:off x="424800" y="625650"/>
            <a:ext cx="7646400" cy="2862322"/>
          </a:xfrm>
          <a:prstGeom prst="rect">
            <a:avLst/>
          </a:prstGeom>
          <a:noFill/>
        </p:spPr>
        <p:txBody>
          <a:bodyPr wrap="square" rtlCol="0">
            <a:spAutoFit/>
          </a:bodyPr>
          <a:lstStyle/>
          <a:p>
            <a:endParaRPr lang="en-US" sz="1800" dirty="0">
              <a:latin typeface="+mn-lt"/>
              <a:ea typeface="Calibri" panose="020F0502020204030204" pitchFamily="34" charset="0"/>
              <a:cs typeface="Calibri" panose="020F0502020204030204" pitchFamily="34" charset="0"/>
            </a:endParaRPr>
          </a:p>
          <a:p>
            <a:r>
              <a:rPr lang="en-US" sz="1600" dirty="0">
                <a:latin typeface="+mn-lt"/>
                <a:ea typeface="Calibri" panose="020F0502020204030204" pitchFamily="34" charset="0"/>
                <a:cs typeface="Calibri" panose="020F0502020204030204" pitchFamily="34" charset="0"/>
              </a:rPr>
              <a:t>“</a:t>
            </a:r>
            <a:r>
              <a:rPr lang="en-US" sz="1600" b="1" dirty="0">
                <a:solidFill>
                  <a:schemeClr val="accent4">
                    <a:lumMod val="75000"/>
                  </a:schemeClr>
                </a:solidFill>
                <a:latin typeface="+mn-lt"/>
                <a:ea typeface="Calibri" panose="020F0502020204030204" pitchFamily="34" charset="0"/>
                <a:cs typeface="Calibri" panose="020F0502020204030204" pitchFamily="34" charset="0"/>
              </a:rPr>
              <a:t>Ex-situ conservation</a:t>
            </a:r>
            <a:r>
              <a:rPr lang="en-US" sz="1600" dirty="0">
                <a:solidFill>
                  <a:schemeClr val="accent4">
                    <a:lumMod val="75000"/>
                  </a:schemeClr>
                </a:solidFill>
                <a:latin typeface="+mn-lt"/>
                <a:ea typeface="Calibri" panose="020F0502020204030204" pitchFamily="34" charset="0"/>
                <a:cs typeface="Calibri" panose="020F0502020204030204" pitchFamily="34" charset="0"/>
              </a:rPr>
              <a:t>” </a:t>
            </a:r>
            <a:r>
              <a:rPr lang="en-US" sz="1600" dirty="0">
                <a:latin typeface="+mn-lt"/>
                <a:ea typeface="Calibri" panose="020F0502020204030204" pitchFamily="34" charset="0"/>
                <a:cs typeface="Calibri" panose="020F0502020204030204" pitchFamily="34" charset="0"/>
              </a:rPr>
              <a:t>means the conservation of components of biological diversity outside their natural habitats.”</a:t>
            </a:r>
          </a:p>
          <a:p>
            <a:endParaRPr lang="en-US" sz="1600" dirty="0">
              <a:latin typeface="+mn-lt"/>
              <a:ea typeface="Calibri" panose="020F0502020204030204" pitchFamily="34" charset="0"/>
              <a:cs typeface="Calibri" panose="020F0502020204030204" pitchFamily="34" charset="0"/>
            </a:endParaRPr>
          </a:p>
          <a:p>
            <a:r>
              <a:rPr lang="en-US" sz="1600" dirty="0">
                <a:latin typeface="+mn-lt"/>
                <a:ea typeface="Calibri" panose="020F0502020204030204" pitchFamily="34" charset="0"/>
                <a:cs typeface="Calibri" panose="020F0502020204030204" pitchFamily="34" charset="0"/>
              </a:rPr>
              <a:t>“</a:t>
            </a:r>
            <a:r>
              <a:rPr lang="en-US" sz="1600" b="1" dirty="0">
                <a:solidFill>
                  <a:schemeClr val="accent4">
                    <a:lumMod val="50000"/>
                  </a:schemeClr>
                </a:solidFill>
                <a:latin typeface="+mn-lt"/>
                <a:ea typeface="Calibri" panose="020F0502020204030204" pitchFamily="34" charset="0"/>
                <a:cs typeface="Calibri" panose="020F0502020204030204" pitchFamily="34" charset="0"/>
              </a:rPr>
              <a:t>In-situ conservation</a:t>
            </a:r>
            <a:r>
              <a:rPr lang="en-US" sz="1600" dirty="0">
                <a:latin typeface="+mn-lt"/>
                <a:ea typeface="Calibri" panose="020F0502020204030204" pitchFamily="34" charset="0"/>
                <a:cs typeface="Calibri" panose="020F0502020204030204" pitchFamily="34" charset="0"/>
              </a:rPr>
              <a:t>” means the conservation of ecosystems and natural habitats and the maintenance and recovery of viable populations of species in their natural surroundings and, in the case of domesticated or cultivated species, in the surroundings where they have developed their distinctive properties”</a:t>
            </a:r>
          </a:p>
          <a:p>
            <a:endParaRPr lang="en-US" sz="1600" dirty="0">
              <a:latin typeface="+mn-lt"/>
              <a:ea typeface="Calibri" panose="020F0502020204030204" pitchFamily="34" charset="0"/>
              <a:cs typeface="Calibri" panose="020F0502020204030204" pitchFamily="34" charset="0"/>
            </a:endParaRPr>
          </a:p>
          <a:p>
            <a:pPr algn="r"/>
            <a:r>
              <a:rPr lang="en-US" sz="1600" dirty="0">
                <a:latin typeface="+mn-lt"/>
                <a:ea typeface="Calibri" panose="020F0502020204030204" pitchFamily="34" charset="0"/>
                <a:cs typeface="Calibri" panose="020F0502020204030204" pitchFamily="34" charset="0"/>
              </a:rPr>
              <a:t>Article 2, use of terms</a:t>
            </a:r>
          </a:p>
          <a:p>
            <a:endParaRPr lang="en-GB" sz="1800" dirty="0">
              <a:latin typeface="+mn-lt"/>
              <a:ea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58FE2503-4C6E-4CFE-8E5B-EB3BF7999D22}"/>
              </a:ext>
            </a:extLst>
          </p:cNvPr>
          <p:cNvSpPr txBox="1"/>
          <p:nvPr/>
        </p:nvSpPr>
        <p:spPr>
          <a:xfrm>
            <a:off x="604800" y="3322008"/>
            <a:ext cx="3456000" cy="738664"/>
          </a:xfrm>
          <a:prstGeom prst="rect">
            <a:avLst/>
          </a:prstGeom>
          <a:noFill/>
          <a:ln>
            <a:solidFill>
              <a:srgbClr val="0070C0"/>
            </a:solidFill>
          </a:ln>
        </p:spPr>
        <p:txBody>
          <a:bodyPr wrap="square" rtlCol="0">
            <a:spAutoFit/>
          </a:bodyPr>
          <a:lstStyle/>
          <a:p>
            <a:r>
              <a:rPr lang="en-US" dirty="0"/>
              <a:t>The CBD stipulates that conservation must take place both outside and inside a natural habitat/ecosystem.</a:t>
            </a:r>
            <a:endParaRPr lang="en-GB" dirty="0"/>
          </a:p>
        </p:txBody>
      </p:sp>
      <p:sp>
        <p:nvSpPr>
          <p:cNvPr id="4" name="ZoneTexte 3">
            <a:extLst>
              <a:ext uri="{FF2B5EF4-FFF2-40B4-BE49-F238E27FC236}">
                <a16:creationId xmlns:a16="http://schemas.microsoft.com/office/drawing/2014/main" id="{2044F0A9-B566-4A9B-B1D3-8078CEC80F4F}"/>
              </a:ext>
            </a:extLst>
          </p:cNvPr>
          <p:cNvSpPr txBox="1"/>
          <p:nvPr/>
        </p:nvSpPr>
        <p:spPr>
          <a:xfrm>
            <a:off x="3931200" y="3954932"/>
            <a:ext cx="2721600" cy="738664"/>
          </a:xfrm>
          <a:prstGeom prst="rect">
            <a:avLst/>
          </a:prstGeom>
          <a:solidFill>
            <a:schemeClr val="bg1"/>
          </a:solidFill>
          <a:ln>
            <a:solidFill>
              <a:srgbClr val="00B050"/>
            </a:solidFill>
          </a:ln>
        </p:spPr>
        <p:txBody>
          <a:bodyPr wrap="square" rtlCol="0">
            <a:spAutoFit/>
          </a:bodyPr>
          <a:lstStyle/>
          <a:p>
            <a:r>
              <a:rPr lang="en-GB" dirty="0"/>
              <a:t>Both definition cover the different levels of biological diversity (including genetics)</a:t>
            </a:r>
          </a:p>
        </p:txBody>
      </p:sp>
    </p:spTree>
    <p:extLst>
      <p:ext uri="{BB962C8B-B14F-4D97-AF65-F5344CB8AC3E}">
        <p14:creationId xmlns:p14="http://schemas.microsoft.com/office/powerpoint/2010/main" val="166009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8D0F3-56F8-400D-8392-2A0CBEBDB219}"/>
              </a:ext>
            </a:extLst>
          </p:cNvPr>
          <p:cNvSpPr>
            <a:spLocks noGrp="1"/>
          </p:cNvSpPr>
          <p:nvPr>
            <p:ph type="title"/>
          </p:nvPr>
        </p:nvSpPr>
        <p:spPr/>
        <p:txBody>
          <a:bodyPr>
            <a:normAutofit fontScale="90000"/>
          </a:bodyPr>
          <a:lstStyle/>
          <a:p>
            <a:r>
              <a:rPr lang="en-GB" dirty="0"/>
              <a:t>III/ Conservation of the Biological diversity</a:t>
            </a:r>
          </a:p>
        </p:txBody>
      </p:sp>
      <p:sp>
        <p:nvSpPr>
          <p:cNvPr id="3" name="ZoneTexte 2">
            <a:extLst>
              <a:ext uri="{FF2B5EF4-FFF2-40B4-BE49-F238E27FC236}">
                <a16:creationId xmlns:a16="http://schemas.microsoft.com/office/drawing/2014/main" id="{DBFDA35B-33C0-4011-9142-04F745EB2486}"/>
              </a:ext>
            </a:extLst>
          </p:cNvPr>
          <p:cNvSpPr txBox="1"/>
          <p:nvPr/>
        </p:nvSpPr>
        <p:spPr>
          <a:xfrm>
            <a:off x="197937" y="972123"/>
            <a:ext cx="8748125" cy="2092881"/>
          </a:xfrm>
          <a:prstGeom prst="rect">
            <a:avLst/>
          </a:prstGeom>
          <a:noFill/>
        </p:spPr>
        <p:txBody>
          <a:bodyPr wrap="square" rtlCol="0">
            <a:spAutoFit/>
          </a:bodyPr>
          <a:lstStyle/>
          <a:p>
            <a:endParaRPr lang="en-US" sz="1600" dirty="0">
              <a:latin typeface="+mn-lt"/>
            </a:endParaRPr>
          </a:p>
          <a:p>
            <a:r>
              <a:rPr lang="en-US" sz="1600" dirty="0">
                <a:latin typeface="+mn-lt"/>
              </a:rPr>
              <a:t>“ “</a:t>
            </a:r>
            <a:r>
              <a:rPr lang="en-US" sz="1600" b="1" dirty="0">
                <a:solidFill>
                  <a:schemeClr val="accent4">
                    <a:lumMod val="75000"/>
                  </a:schemeClr>
                </a:solidFill>
                <a:latin typeface="+mn-lt"/>
              </a:rPr>
              <a:t>Biological diversity</a:t>
            </a:r>
            <a:r>
              <a:rPr lang="en-US" sz="1600" dirty="0">
                <a:latin typeface="+mn-lt"/>
              </a:rPr>
              <a:t>” means the variability among living organisms from all sources including, inter alia, terrestrial, marine and other aquatic ecosystems and the ecological complexes of which they are part; this includes diversity within species, between species and of ecosystems”</a:t>
            </a:r>
          </a:p>
          <a:p>
            <a:endParaRPr lang="en-US" sz="1600" dirty="0">
              <a:latin typeface="+mn-lt"/>
            </a:endParaRPr>
          </a:p>
          <a:p>
            <a:pPr algn="r"/>
            <a:r>
              <a:rPr lang="en-US" sz="1600" dirty="0">
                <a:latin typeface="+mn-lt"/>
                <a:ea typeface="Calibri" panose="020F0502020204030204" pitchFamily="34" charset="0"/>
                <a:cs typeface="Calibri" panose="020F0502020204030204" pitchFamily="34" charset="0"/>
              </a:rPr>
              <a:t>Article 2, use of terms</a:t>
            </a:r>
          </a:p>
          <a:p>
            <a:endParaRPr lang="fr-FR" sz="1800" dirty="0">
              <a:latin typeface="+mn-lt"/>
            </a:endParaRPr>
          </a:p>
        </p:txBody>
      </p:sp>
      <p:sp>
        <p:nvSpPr>
          <p:cNvPr id="5" name="ZoneTexte 4">
            <a:extLst>
              <a:ext uri="{FF2B5EF4-FFF2-40B4-BE49-F238E27FC236}">
                <a16:creationId xmlns:a16="http://schemas.microsoft.com/office/drawing/2014/main" id="{F53E007F-632C-4DBF-A5E1-8FC03846AEA2}"/>
              </a:ext>
            </a:extLst>
          </p:cNvPr>
          <p:cNvSpPr txBox="1"/>
          <p:nvPr/>
        </p:nvSpPr>
        <p:spPr>
          <a:xfrm>
            <a:off x="1425600" y="3041208"/>
            <a:ext cx="5364000" cy="1384995"/>
          </a:xfrm>
          <a:prstGeom prst="rect">
            <a:avLst/>
          </a:prstGeom>
          <a:noFill/>
          <a:ln>
            <a:solidFill>
              <a:srgbClr val="0070C0"/>
            </a:solidFill>
          </a:ln>
        </p:spPr>
        <p:txBody>
          <a:bodyPr wrap="square" rtlCol="0">
            <a:spAutoFit/>
          </a:bodyPr>
          <a:lstStyle/>
          <a:p>
            <a:r>
              <a:rPr lang="en-US" sz="1400" dirty="0">
                <a:latin typeface="+mn-lt"/>
              </a:rPr>
              <a:t>Biological diversity or biodiversity? For the purposes of the Convention, biological diversity is used, even though the concept of biodiversity already existed at the time. Biological diversity is more precise - we can see here the different levels it implies.  “Biodiversity” is a concept close to "Nature" = we do not know exactly what it implies...</a:t>
            </a:r>
            <a:endParaRPr lang="en-GB" dirty="0"/>
          </a:p>
        </p:txBody>
      </p:sp>
    </p:spTree>
    <p:extLst>
      <p:ext uri="{BB962C8B-B14F-4D97-AF65-F5344CB8AC3E}">
        <p14:creationId xmlns:p14="http://schemas.microsoft.com/office/powerpoint/2010/main" val="2085799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8D0F3-56F8-400D-8392-2A0CBEBDB219}"/>
              </a:ext>
            </a:extLst>
          </p:cNvPr>
          <p:cNvSpPr>
            <a:spLocks noGrp="1"/>
          </p:cNvSpPr>
          <p:nvPr>
            <p:ph type="title"/>
          </p:nvPr>
        </p:nvSpPr>
        <p:spPr/>
        <p:txBody>
          <a:bodyPr>
            <a:normAutofit fontScale="90000"/>
          </a:bodyPr>
          <a:lstStyle/>
          <a:p>
            <a:r>
              <a:rPr lang="en-GB" dirty="0"/>
              <a:t>III/ Conservation of the Biological diversity</a:t>
            </a:r>
          </a:p>
        </p:txBody>
      </p:sp>
      <p:sp>
        <p:nvSpPr>
          <p:cNvPr id="3" name="ZoneTexte 2">
            <a:extLst>
              <a:ext uri="{FF2B5EF4-FFF2-40B4-BE49-F238E27FC236}">
                <a16:creationId xmlns:a16="http://schemas.microsoft.com/office/drawing/2014/main" id="{DBFDA35B-33C0-4011-9142-04F745EB2486}"/>
              </a:ext>
            </a:extLst>
          </p:cNvPr>
          <p:cNvSpPr txBox="1"/>
          <p:nvPr/>
        </p:nvSpPr>
        <p:spPr>
          <a:xfrm>
            <a:off x="395875" y="894367"/>
            <a:ext cx="8409725" cy="3447098"/>
          </a:xfrm>
          <a:prstGeom prst="rect">
            <a:avLst/>
          </a:prstGeom>
          <a:noFill/>
        </p:spPr>
        <p:txBody>
          <a:bodyPr wrap="square" rtlCol="0">
            <a:spAutoFit/>
          </a:bodyPr>
          <a:lstStyle/>
          <a:p>
            <a:r>
              <a:rPr lang="fr-FR" sz="1600" b="1" dirty="0" err="1">
                <a:latin typeface="+mn-lt"/>
              </a:rPr>
              <a:t>Some</a:t>
            </a:r>
            <a:r>
              <a:rPr lang="fr-FR" sz="1600" b="1" dirty="0">
                <a:latin typeface="+mn-lt"/>
              </a:rPr>
              <a:t> COP </a:t>
            </a:r>
            <a:r>
              <a:rPr lang="fr-FR" sz="1600" b="1" dirty="0" err="1">
                <a:latin typeface="+mn-lt"/>
              </a:rPr>
              <a:t>decisions</a:t>
            </a:r>
            <a:r>
              <a:rPr lang="fr-FR" sz="1600" b="1" dirty="0">
                <a:latin typeface="+mn-lt"/>
              </a:rPr>
              <a:t> on </a:t>
            </a:r>
            <a:r>
              <a:rPr lang="fr-FR" sz="1600" b="1" dirty="0" err="1">
                <a:latin typeface="+mn-lt"/>
              </a:rPr>
              <a:t>this</a:t>
            </a:r>
            <a:r>
              <a:rPr lang="fr-FR" sz="1600" b="1" dirty="0">
                <a:latin typeface="+mn-lt"/>
              </a:rPr>
              <a:t> topic </a:t>
            </a:r>
          </a:p>
          <a:p>
            <a:endParaRPr lang="fr-FR" sz="1600" b="1" dirty="0">
              <a:latin typeface="+mn-lt"/>
            </a:endParaRPr>
          </a:p>
          <a:p>
            <a:r>
              <a:rPr lang="en-US" sz="1600" b="0" i="0" dirty="0">
                <a:solidFill>
                  <a:schemeClr val="tx1"/>
                </a:solidFill>
                <a:effectLst/>
                <a:latin typeface="+mn-lt"/>
              </a:rPr>
              <a:t>Conservation and sustainable use of marine and coastal biological diversity </a:t>
            </a:r>
            <a:r>
              <a:rPr lang="en-US" sz="1600" b="0" i="0" dirty="0">
                <a:solidFill>
                  <a:srgbClr val="009B48"/>
                </a:solidFill>
                <a:effectLst/>
                <a:latin typeface="+mn-lt"/>
              </a:rPr>
              <a:t>: </a:t>
            </a:r>
            <a:r>
              <a:rPr lang="fr-FR" sz="1600" dirty="0">
                <a:latin typeface="+mn-lt"/>
              </a:rPr>
              <a:t>DEC II/10, IV/5 </a:t>
            </a:r>
          </a:p>
          <a:p>
            <a:r>
              <a:rPr lang="fr-FR" sz="1600" dirty="0">
                <a:latin typeface="+mn-lt"/>
              </a:rPr>
              <a:t>Conservation and </a:t>
            </a:r>
            <a:r>
              <a:rPr lang="fr-FR" sz="1600" dirty="0" err="1">
                <a:latin typeface="+mn-lt"/>
              </a:rPr>
              <a:t>sustainable</a:t>
            </a:r>
            <a:r>
              <a:rPr lang="fr-FR" sz="1600" dirty="0">
                <a:latin typeface="+mn-lt"/>
              </a:rPr>
              <a:t> use of agricultural </a:t>
            </a:r>
            <a:r>
              <a:rPr lang="fr-FR" sz="1600" dirty="0" err="1">
                <a:latin typeface="+mn-lt"/>
              </a:rPr>
              <a:t>biological</a:t>
            </a:r>
            <a:r>
              <a:rPr lang="fr-FR" sz="1600" dirty="0">
                <a:latin typeface="+mn-lt"/>
              </a:rPr>
              <a:t> </a:t>
            </a:r>
            <a:r>
              <a:rPr lang="fr-FR" sz="1600" dirty="0" err="1">
                <a:latin typeface="+mn-lt"/>
              </a:rPr>
              <a:t>diversity</a:t>
            </a:r>
            <a:r>
              <a:rPr lang="fr-FR" sz="1600" dirty="0">
                <a:latin typeface="+mn-lt"/>
              </a:rPr>
              <a:t> : DEC III/11</a:t>
            </a:r>
          </a:p>
          <a:p>
            <a:r>
              <a:rPr lang="en-US" sz="1600" b="0" i="0" dirty="0" err="1">
                <a:solidFill>
                  <a:schemeClr val="tx1"/>
                </a:solidFill>
                <a:effectLst/>
                <a:latin typeface="+mn-lt"/>
              </a:rPr>
              <a:t>Programmes</a:t>
            </a:r>
            <a:r>
              <a:rPr lang="en-US" sz="1600" b="0" i="0" dirty="0">
                <a:solidFill>
                  <a:schemeClr val="tx1"/>
                </a:solidFill>
                <a:effectLst/>
                <a:latin typeface="+mn-lt"/>
              </a:rPr>
              <a:t> of Work : on marine biodiversity, forest, arid lands, wetlands, agriculture, plants, pollinators.. </a:t>
            </a:r>
          </a:p>
          <a:p>
            <a:r>
              <a:rPr lang="fr-FR" sz="1600" dirty="0" err="1">
                <a:latin typeface="+mn-lt"/>
              </a:rPr>
              <a:t>Protected</a:t>
            </a:r>
            <a:r>
              <a:rPr lang="fr-FR" sz="1600" dirty="0">
                <a:latin typeface="+mn-lt"/>
              </a:rPr>
              <a:t> areas : DEC VII/28, VIII/24, IX/18, X/31, XI/24, XIV/8</a:t>
            </a:r>
          </a:p>
          <a:p>
            <a:endParaRPr lang="fr-FR" sz="1800" dirty="0">
              <a:latin typeface="+mn-lt"/>
            </a:endParaRPr>
          </a:p>
          <a:p>
            <a:r>
              <a:rPr lang="en-US" sz="1800" b="1" dirty="0">
                <a:latin typeface="+mn-lt"/>
              </a:rPr>
              <a:t>What is at stake? </a:t>
            </a:r>
            <a:r>
              <a:rPr lang="en-US" sz="1800" dirty="0">
                <a:latin typeface="+mn-lt"/>
              </a:rPr>
              <a:t>Conservation must always be considered alongside national sovereignty and the needs of certain activities for biodiversity resources...</a:t>
            </a:r>
          </a:p>
          <a:p>
            <a:r>
              <a:rPr lang="en-US" sz="1800" dirty="0">
                <a:latin typeface="+mn-lt"/>
              </a:rPr>
              <a:t>        At what extent is conservation possible ? On what type of biological diversity ? How to organize conservation ? </a:t>
            </a:r>
            <a:endParaRPr lang="fr-FR" sz="1800" dirty="0">
              <a:latin typeface="+mn-lt"/>
            </a:endParaRPr>
          </a:p>
        </p:txBody>
      </p:sp>
      <p:sp>
        <p:nvSpPr>
          <p:cNvPr id="4" name="Flèche : droite 3">
            <a:extLst>
              <a:ext uri="{FF2B5EF4-FFF2-40B4-BE49-F238E27FC236}">
                <a16:creationId xmlns:a16="http://schemas.microsoft.com/office/drawing/2014/main" id="{32129E63-319E-45FA-BB70-E4BCC0DBB50A}"/>
              </a:ext>
            </a:extLst>
          </p:cNvPr>
          <p:cNvSpPr/>
          <p:nvPr/>
        </p:nvSpPr>
        <p:spPr>
          <a:xfrm>
            <a:off x="504125" y="3772800"/>
            <a:ext cx="403200" cy="18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8726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8D0F3-56F8-400D-8392-2A0CBEBDB219}"/>
              </a:ext>
            </a:extLst>
          </p:cNvPr>
          <p:cNvSpPr>
            <a:spLocks noGrp="1"/>
          </p:cNvSpPr>
          <p:nvPr>
            <p:ph type="title"/>
          </p:nvPr>
        </p:nvSpPr>
        <p:spPr/>
        <p:txBody>
          <a:bodyPr>
            <a:normAutofit fontScale="90000"/>
          </a:bodyPr>
          <a:lstStyle/>
          <a:p>
            <a:r>
              <a:rPr lang="en-GB" dirty="0"/>
              <a:t>IV/ Sustainable Use of its component </a:t>
            </a:r>
          </a:p>
        </p:txBody>
      </p:sp>
      <p:sp>
        <p:nvSpPr>
          <p:cNvPr id="3" name="ZoneTexte 2">
            <a:extLst>
              <a:ext uri="{FF2B5EF4-FFF2-40B4-BE49-F238E27FC236}">
                <a16:creationId xmlns:a16="http://schemas.microsoft.com/office/drawing/2014/main" id="{DBFDA35B-33C0-4011-9142-04F745EB2486}"/>
              </a:ext>
            </a:extLst>
          </p:cNvPr>
          <p:cNvSpPr txBox="1"/>
          <p:nvPr/>
        </p:nvSpPr>
        <p:spPr>
          <a:xfrm>
            <a:off x="453475" y="1440123"/>
            <a:ext cx="5299325" cy="2523768"/>
          </a:xfrm>
          <a:prstGeom prst="rect">
            <a:avLst/>
          </a:prstGeom>
          <a:noFill/>
        </p:spPr>
        <p:txBody>
          <a:bodyPr wrap="square" rtlCol="0">
            <a:spAutoFit/>
          </a:bodyPr>
          <a:lstStyle/>
          <a:p>
            <a:r>
              <a:rPr lang="en-US" sz="1800" b="0" i="1" u="none" strike="noStrike" dirty="0">
                <a:solidFill>
                  <a:srgbClr val="0079C0"/>
                </a:solidFill>
                <a:effectLst/>
                <a:latin typeface="-apple-system"/>
                <a:hlinkClick r:id="rId2"/>
              </a:rPr>
              <a:t>Article 6. General Measures for Conservation and Sustainable Use</a:t>
            </a:r>
          </a:p>
          <a:p>
            <a:r>
              <a:rPr lang="en-US" sz="1800" b="0" i="0" u="none" strike="noStrike" dirty="0">
                <a:solidFill>
                  <a:srgbClr val="0079C0"/>
                </a:solidFill>
                <a:effectLst/>
                <a:latin typeface="-apple-system"/>
                <a:hlinkClick r:id="rId2"/>
              </a:rPr>
              <a:t> </a:t>
            </a:r>
            <a:endParaRPr lang="en-US" sz="1800" b="0" i="0" u="none" strike="noStrike" dirty="0">
              <a:solidFill>
                <a:srgbClr val="0079C0"/>
              </a:solidFill>
              <a:effectLst/>
              <a:latin typeface="-apple-system"/>
            </a:endParaRPr>
          </a:p>
          <a:p>
            <a:r>
              <a:rPr lang="en-US" sz="1800" b="0" i="0" u="none" strike="noStrike" dirty="0">
                <a:solidFill>
                  <a:srgbClr val="0079C0"/>
                </a:solidFill>
                <a:effectLst/>
                <a:latin typeface="-apple-system"/>
                <a:hlinkClick r:id="rId3"/>
              </a:rPr>
              <a:t>Article 10. Sustainable Use of Components of Biological Diversity</a:t>
            </a:r>
            <a:br>
              <a:rPr lang="en-US" sz="1800" dirty="0"/>
            </a:br>
            <a:br>
              <a:rPr lang="en-US" sz="1800" dirty="0"/>
            </a:br>
            <a:r>
              <a:rPr lang="en-US" sz="1800" b="0" i="0" u="none" strike="noStrike" dirty="0">
                <a:solidFill>
                  <a:srgbClr val="0079C0"/>
                </a:solidFill>
                <a:effectLst/>
                <a:latin typeface="-apple-system"/>
                <a:hlinkClick r:id="rId4"/>
              </a:rPr>
              <a:t>Article 14. Impact Assessment and Minimizing Adverse Impacts</a:t>
            </a:r>
            <a:br>
              <a:rPr lang="en-US" sz="1200" b="0" i="0" u="none" strike="noStrike" dirty="0">
                <a:solidFill>
                  <a:srgbClr val="000000"/>
                </a:solidFill>
                <a:effectLst/>
                <a:latin typeface="arial" panose="020B0604020202020204" pitchFamily="34" charset="0"/>
              </a:rPr>
            </a:br>
            <a:endParaRPr lang="en-GB" dirty="0"/>
          </a:p>
        </p:txBody>
      </p:sp>
      <p:sp>
        <p:nvSpPr>
          <p:cNvPr id="4" name="ZoneTexte 3">
            <a:extLst>
              <a:ext uri="{FF2B5EF4-FFF2-40B4-BE49-F238E27FC236}">
                <a16:creationId xmlns:a16="http://schemas.microsoft.com/office/drawing/2014/main" id="{958A6743-0C9B-4DAC-9326-71B5D8F69FF8}"/>
              </a:ext>
            </a:extLst>
          </p:cNvPr>
          <p:cNvSpPr txBox="1"/>
          <p:nvPr/>
        </p:nvSpPr>
        <p:spPr>
          <a:xfrm>
            <a:off x="6307325" y="1456005"/>
            <a:ext cx="2383200" cy="1815882"/>
          </a:xfrm>
          <a:prstGeom prst="rect">
            <a:avLst/>
          </a:prstGeom>
          <a:noFill/>
          <a:ln>
            <a:solidFill>
              <a:srgbClr val="0070C0"/>
            </a:solidFill>
          </a:ln>
        </p:spPr>
        <p:txBody>
          <a:bodyPr wrap="square" rtlCol="0">
            <a:spAutoFit/>
          </a:bodyPr>
          <a:lstStyle/>
          <a:p>
            <a:r>
              <a:rPr lang="en-GB" dirty="0"/>
              <a:t>Sustainability is (in 1992) the core concept of the environmental governance. </a:t>
            </a:r>
          </a:p>
          <a:p>
            <a:r>
              <a:rPr lang="en-GB" dirty="0"/>
              <a:t>When reading this article, we could see the constant interaction between sustainable use and conservation.</a:t>
            </a:r>
          </a:p>
        </p:txBody>
      </p:sp>
      <p:sp>
        <p:nvSpPr>
          <p:cNvPr id="5" name="Rectangle 4">
            <a:extLst>
              <a:ext uri="{FF2B5EF4-FFF2-40B4-BE49-F238E27FC236}">
                <a16:creationId xmlns:a16="http://schemas.microsoft.com/office/drawing/2014/main" id="{4EE93983-A8B2-4CD3-98A9-35F83505271D}"/>
              </a:ext>
            </a:extLst>
          </p:cNvPr>
          <p:cNvSpPr/>
          <p:nvPr/>
        </p:nvSpPr>
        <p:spPr>
          <a:xfrm>
            <a:off x="453475" y="2265750"/>
            <a:ext cx="4845600" cy="61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ZoneTexte 5">
            <a:extLst>
              <a:ext uri="{FF2B5EF4-FFF2-40B4-BE49-F238E27FC236}">
                <a16:creationId xmlns:a16="http://schemas.microsoft.com/office/drawing/2014/main" id="{3AE1F989-8ADF-484B-9F9A-EE1AEFD72FFA}"/>
              </a:ext>
            </a:extLst>
          </p:cNvPr>
          <p:cNvSpPr txBox="1"/>
          <p:nvPr/>
        </p:nvSpPr>
        <p:spPr>
          <a:xfrm>
            <a:off x="1425600" y="3955500"/>
            <a:ext cx="6674400" cy="523220"/>
          </a:xfrm>
          <a:prstGeom prst="rect">
            <a:avLst/>
          </a:prstGeom>
          <a:noFill/>
          <a:ln>
            <a:solidFill>
              <a:srgbClr val="00B050"/>
            </a:solidFill>
          </a:ln>
        </p:spPr>
        <p:txBody>
          <a:bodyPr wrap="square" rtlCol="0">
            <a:spAutoFit/>
          </a:bodyPr>
          <a:lstStyle/>
          <a:p>
            <a:r>
              <a:rPr lang="en-GB" dirty="0"/>
              <a:t>Sustainability means also to respect customary use of biological resources (Article 10, (c); in that regard, sustainability is a constant socio-ecological negotiation.  </a:t>
            </a:r>
          </a:p>
        </p:txBody>
      </p:sp>
    </p:spTree>
    <p:extLst>
      <p:ext uri="{BB962C8B-B14F-4D97-AF65-F5344CB8AC3E}">
        <p14:creationId xmlns:p14="http://schemas.microsoft.com/office/powerpoint/2010/main" val="131424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8D0F3-56F8-400D-8392-2A0CBEBDB219}"/>
              </a:ext>
            </a:extLst>
          </p:cNvPr>
          <p:cNvSpPr>
            <a:spLocks noGrp="1"/>
          </p:cNvSpPr>
          <p:nvPr>
            <p:ph type="title"/>
          </p:nvPr>
        </p:nvSpPr>
        <p:spPr/>
        <p:txBody>
          <a:bodyPr>
            <a:normAutofit fontScale="90000"/>
          </a:bodyPr>
          <a:lstStyle/>
          <a:p>
            <a:r>
              <a:rPr lang="en-GB" dirty="0"/>
              <a:t>IV/ Sustainable Use of its component </a:t>
            </a:r>
          </a:p>
        </p:txBody>
      </p:sp>
      <p:sp>
        <p:nvSpPr>
          <p:cNvPr id="3" name="ZoneTexte 2">
            <a:extLst>
              <a:ext uri="{FF2B5EF4-FFF2-40B4-BE49-F238E27FC236}">
                <a16:creationId xmlns:a16="http://schemas.microsoft.com/office/drawing/2014/main" id="{DBFDA35B-33C0-4011-9142-04F745EB2486}"/>
              </a:ext>
            </a:extLst>
          </p:cNvPr>
          <p:cNvSpPr txBox="1"/>
          <p:nvPr/>
        </p:nvSpPr>
        <p:spPr>
          <a:xfrm>
            <a:off x="248337" y="1080123"/>
            <a:ext cx="8748125" cy="1723549"/>
          </a:xfrm>
          <a:prstGeom prst="rect">
            <a:avLst/>
          </a:prstGeom>
          <a:noFill/>
        </p:spPr>
        <p:txBody>
          <a:bodyPr wrap="square" rtlCol="0">
            <a:spAutoFit/>
          </a:bodyPr>
          <a:lstStyle/>
          <a:p>
            <a:r>
              <a:rPr lang="en-US" sz="1600" dirty="0"/>
              <a:t>“</a:t>
            </a:r>
            <a:r>
              <a:rPr lang="en-US" sz="1600" b="1" dirty="0">
                <a:solidFill>
                  <a:srgbClr val="00B050"/>
                </a:solidFill>
              </a:rPr>
              <a:t>Sustainable use</a:t>
            </a:r>
            <a:r>
              <a:rPr lang="en-US" sz="1600" dirty="0"/>
              <a:t>” means the use of components of biological diversity in a way and at a rate that does not lead to the long-term decline of biological diversity, thereby maintaining its potential to meet the needs and aspirations of present and future generations.</a:t>
            </a:r>
            <a:r>
              <a:rPr lang="fr-FR" sz="1600" dirty="0">
                <a:latin typeface="+mj-lt"/>
              </a:rPr>
              <a:t> </a:t>
            </a:r>
          </a:p>
          <a:p>
            <a:endParaRPr lang="en-US" sz="1600" b="0" i="0" u="none" strike="noStrike" dirty="0">
              <a:solidFill>
                <a:srgbClr val="000000"/>
              </a:solidFill>
              <a:effectLst/>
              <a:latin typeface="arial" panose="020B0604020202020204" pitchFamily="34" charset="0"/>
            </a:endParaRPr>
          </a:p>
          <a:p>
            <a:pPr algn="r"/>
            <a:r>
              <a:rPr lang="en-US" sz="1600" dirty="0">
                <a:latin typeface="+mn-lt"/>
                <a:ea typeface="Calibri" panose="020F0502020204030204" pitchFamily="34" charset="0"/>
                <a:cs typeface="Calibri" panose="020F0502020204030204" pitchFamily="34" charset="0"/>
              </a:rPr>
              <a:t>Article 2, use of terms</a:t>
            </a:r>
          </a:p>
          <a:p>
            <a:br>
              <a:rPr lang="en-US" sz="1200" b="0" i="0" u="none" strike="noStrike" dirty="0">
                <a:solidFill>
                  <a:srgbClr val="000000"/>
                </a:solidFill>
                <a:effectLst/>
                <a:latin typeface="arial" panose="020B0604020202020204" pitchFamily="34" charset="0"/>
              </a:rPr>
            </a:br>
            <a:endParaRPr lang="en-GB" dirty="0"/>
          </a:p>
        </p:txBody>
      </p:sp>
      <p:sp>
        <p:nvSpPr>
          <p:cNvPr id="4" name="ZoneTexte 3">
            <a:extLst>
              <a:ext uri="{FF2B5EF4-FFF2-40B4-BE49-F238E27FC236}">
                <a16:creationId xmlns:a16="http://schemas.microsoft.com/office/drawing/2014/main" id="{AFFC31BE-1FD3-452D-8729-460DEA5D516E}"/>
              </a:ext>
            </a:extLst>
          </p:cNvPr>
          <p:cNvSpPr txBox="1"/>
          <p:nvPr/>
        </p:nvSpPr>
        <p:spPr>
          <a:xfrm>
            <a:off x="1425600" y="2731401"/>
            <a:ext cx="4140000" cy="1600438"/>
          </a:xfrm>
          <a:prstGeom prst="rect">
            <a:avLst/>
          </a:prstGeom>
          <a:noFill/>
          <a:ln>
            <a:solidFill>
              <a:srgbClr val="0070C0"/>
            </a:solidFill>
          </a:ln>
        </p:spPr>
        <p:txBody>
          <a:bodyPr wrap="square" rtlCol="0">
            <a:spAutoFit/>
          </a:bodyPr>
          <a:lstStyle/>
          <a:p>
            <a:r>
              <a:rPr lang="en-GB" dirty="0"/>
              <a:t>Two dimensions in this definition of the use of biological diversity : </a:t>
            </a:r>
          </a:p>
          <a:p>
            <a:pPr marL="285750" indent="-285750">
              <a:buFontTx/>
              <a:buChar char="-"/>
            </a:pPr>
            <a:r>
              <a:rPr lang="en-GB" dirty="0"/>
              <a:t>It should not cause any significant cause in the resource</a:t>
            </a:r>
          </a:p>
          <a:p>
            <a:pPr marL="285750" indent="-285750">
              <a:buFontTx/>
              <a:buChar char="-"/>
            </a:pPr>
            <a:r>
              <a:rPr lang="en-GB" dirty="0"/>
              <a:t>It should not harm any other component of biodiversity </a:t>
            </a:r>
          </a:p>
          <a:p>
            <a:r>
              <a:rPr lang="en-GB" dirty="0"/>
              <a:t>So, here’s a very precise one. </a:t>
            </a:r>
          </a:p>
        </p:txBody>
      </p:sp>
    </p:spTree>
    <p:extLst>
      <p:ext uri="{BB962C8B-B14F-4D97-AF65-F5344CB8AC3E}">
        <p14:creationId xmlns:p14="http://schemas.microsoft.com/office/powerpoint/2010/main" val="217780813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fe63f5c-9afc-489e-80cb-6bc0d225116d" xsi:nil="true"/>
    <lcf76f155ced4ddcb4097134ff3c332f xmlns="2c866eba-0e85-40b8-9134-af41379355d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61F419D0D93B4481421D102C554BF1" ma:contentTypeVersion="13" ma:contentTypeDescription="Crée un document." ma:contentTypeScope="" ma:versionID="5abb265bed4f96d4edc67cbbc670c83f">
  <xsd:schema xmlns:xsd="http://www.w3.org/2001/XMLSchema" xmlns:xs="http://www.w3.org/2001/XMLSchema" xmlns:p="http://schemas.microsoft.com/office/2006/metadata/properties" xmlns:ns2="2c866eba-0e85-40b8-9134-af41379355db" xmlns:ns3="5fe63f5c-9afc-489e-80cb-6bc0d225116d" targetNamespace="http://schemas.microsoft.com/office/2006/metadata/properties" ma:root="true" ma:fieldsID="632d0c3de189aa9b2230c4bf8b81ec9b" ns2:_="" ns3:_="">
    <xsd:import namespace="2c866eba-0e85-40b8-9134-af41379355db"/>
    <xsd:import namespace="5fe63f5c-9afc-489e-80cb-6bc0d225116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866eba-0e85-40b8-9134-af41379355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c8a7ca8c-54c8-401e-a267-c438f41c72ff"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e63f5c-9afc-489e-80cb-6bc0d225116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7f2bf45-9394-4c42-9859-7f5461d66812}" ma:internalName="TaxCatchAll" ma:showField="CatchAllData" ma:web="5fe63f5c-9afc-489e-80cb-6bc0d225116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EDA338-6B29-4059-8ABB-D671CCDAFDCA}">
  <ds:schemaRefs>
    <ds:schemaRef ds:uri="http://schemas.microsoft.com/sharepoint/v3/contenttype/forms"/>
  </ds:schemaRefs>
</ds:datastoreItem>
</file>

<file path=customXml/itemProps2.xml><?xml version="1.0" encoding="utf-8"?>
<ds:datastoreItem xmlns:ds="http://schemas.openxmlformats.org/officeDocument/2006/customXml" ds:itemID="{9B011528-DEDC-4A3F-ADDC-28F586901849}">
  <ds:schemaRefs>
    <ds:schemaRef ds:uri="http://schemas.microsoft.com/office/2006/documentManagement/types"/>
    <ds:schemaRef ds:uri="5fe63f5c-9afc-489e-80cb-6bc0d225116d"/>
    <ds:schemaRef ds:uri="http://www.w3.org/XML/1998/namespace"/>
    <ds:schemaRef ds:uri="http://purl.org/dc/dcmitype/"/>
    <ds:schemaRef ds:uri="http://purl.org/dc/elements/1.1/"/>
    <ds:schemaRef ds:uri="2c866eba-0e85-40b8-9134-af41379355db"/>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C1F63BCF-E169-4DCB-A6FC-C43C96486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866eba-0e85-40b8-9134-af41379355db"/>
    <ds:schemaRef ds:uri="5fe63f5c-9afc-489e-80cb-6bc0d22511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2656</TotalTime>
  <Words>3223</Words>
  <Application>Microsoft Office PowerPoint</Application>
  <PresentationFormat>Affichage à l'écran (16:9)</PresentationFormat>
  <Paragraphs>204</Paragraphs>
  <Slides>27</Slides>
  <Notes>7</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27</vt:i4>
      </vt:variant>
    </vt:vector>
  </HeadingPairs>
  <TitlesOfParts>
    <vt:vector size="33" baseType="lpstr">
      <vt:lpstr>-apple-system</vt:lpstr>
      <vt:lpstr>Arial</vt:lpstr>
      <vt:lpstr>Roboto</vt:lpstr>
      <vt:lpstr>Arial</vt:lpstr>
      <vt:lpstr>Simple Light</vt:lpstr>
      <vt:lpstr>1_Simple Light</vt:lpstr>
      <vt:lpstr>Issues regarding the provision of the Convention. Introduction to the Text and concepts at stakes.</vt:lpstr>
      <vt:lpstr>I/ Introduction and definition of terms</vt:lpstr>
      <vt:lpstr>II/ Convention objectives</vt:lpstr>
      <vt:lpstr>III/ Conservation of the Biological Diversity  </vt:lpstr>
      <vt:lpstr>III/ Conservation of the Biological Diversity  </vt:lpstr>
      <vt:lpstr>III/ Conservation of the Biological diversity</vt:lpstr>
      <vt:lpstr>III/ Conservation of the Biological diversity</vt:lpstr>
      <vt:lpstr>IV/ Sustainable Use of its component </vt:lpstr>
      <vt:lpstr>IV/ Sustainable Use of its component </vt:lpstr>
      <vt:lpstr>IV/ Sustainable Use of its component </vt:lpstr>
      <vt:lpstr>IV/ Sustainable Use of its component </vt:lpstr>
      <vt:lpstr>V/ Fair and equitable sharing of the benefits arising out the utilization of genetic resources </vt:lpstr>
      <vt:lpstr>V/ Fair and equitable sharing of the benefits arising out the utilization of genetic resources – Genetic Resources </vt:lpstr>
      <vt:lpstr>V/ Fair and equitable sharing of the benefits arising out the utilization of genetic resources – Genetic Resources</vt:lpstr>
      <vt:lpstr>V/ Fair and equitable sharing of the benefits arising out the utilization of genetic resources – Genetic Resources</vt:lpstr>
      <vt:lpstr>V/ Fair and equitable sharing of the benefits arising out the utilization of genetic resources </vt:lpstr>
      <vt:lpstr>V/ Fair and equitable sharing arising out the utilization of genetic resources – Biotechnology </vt:lpstr>
      <vt:lpstr>V/ Fair and equitable sharing of the benefits arising out the utilization of genetic resources – Biotechnology</vt:lpstr>
      <vt:lpstr>V/ Fair and equitable sharing of the benefits arising out the utilization of genetic resources - Biotechnology </vt:lpstr>
      <vt:lpstr>VI/ Informing Biological Diversity </vt:lpstr>
      <vt:lpstr>VI/ Informing Biological Diversity  </vt:lpstr>
      <vt:lpstr>VI/ Informing Biological Diversity </vt:lpstr>
      <vt:lpstr>VI/ Informing Biological Diversity  </vt:lpstr>
      <vt:lpstr>VII/ Mechanisms and Processes</vt:lpstr>
      <vt:lpstr>VIII/ Life of the Convention</vt:lpstr>
      <vt:lpstr>IX/ Entry into force / legal implementation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cp:lastModifiedBy>Pierre Spielewoy</cp:lastModifiedBy>
  <cp:revision>132</cp:revision>
  <cp:lastPrinted>2024-01-09T14:20:41Z</cp:lastPrinted>
  <dcterms:modified xsi:type="dcterms:W3CDTF">2024-03-17T19:30:22Z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0x0101002D61F419D0D93B4481421D102C554BF1</vt:lpwstr>
  </property>
</Properties>
</file>