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57" r:id="rId4"/>
  </p:sldMasterIdLst>
  <p:notesMasterIdLst>
    <p:notesMasterId r:id="rId39"/>
  </p:notesMasterIdLst>
  <p:sldIdLst>
    <p:sldId id="297" r:id="rId5"/>
    <p:sldId id="298"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Lst>
  <p:sldSz cx="9144000" cy="5143500" type="screen16x9"/>
  <p:notesSz cx="6799263" cy="9929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29A"/>
    <a:srgbClr val="475B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4663"/>
  </p:normalViewPr>
  <p:slideViewPr>
    <p:cSldViewPr snapToGrid="0">
      <p:cViewPr varScale="1">
        <p:scale>
          <a:sx n="142" d="100"/>
          <a:sy n="142" d="100"/>
        </p:scale>
        <p:origin x="666"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927" y="4716661"/>
            <a:ext cx="5439410" cy="4468416"/>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7855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90488" y="744538"/>
            <a:ext cx="6618287"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79927" y="4716661"/>
            <a:ext cx="543941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1635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02774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2388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23833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8788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2299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9969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07705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80669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024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0084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Espace réservé de l'image des diapositives 1"/>
          <p:cNvSpPr>
            <a:spLocks noGrp="1" noRot="1" noChangeAspec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0"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dirty="0">
              <a:latin typeface="Calibri" charset="0"/>
              <a:ea typeface="ＭＳ Ｐゴシック" charset="0"/>
              <a:cs typeface="ＭＳ Ｐゴシック" charset="0"/>
            </a:endParaRPr>
          </a:p>
        </p:txBody>
      </p:sp>
      <p:sp>
        <p:nvSpPr>
          <p:cNvPr id="73731" name="Espace réservé du numéro de diapositive 3"/>
          <p:cNvSpPr>
            <a:spLocks noGrp="1"/>
          </p:cNvSpPr>
          <p:nvPr>
            <p:ph type="sldNum" sz="quarter" idx="5"/>
          </p:nvPr>
        </p:nvSpPr>
        <p:spPr bwMode="auto">
          <a:xfrm>
            <a:off x="3851342" y="9431599"/>
            <a:ext cx="2946347" cy="4964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775A3A-C236-4D47-B612-FBDD5350FA6D}" type="slidenum">
              <a:rPr lang="fr-FR" sz="1200"/>
              <a:pPr eaLnBrk="1" hangingPunct="1"/>
              <a:t>26</a:t>
            </a:fld>
            <a:endParaRPr lang="fr-FR" sz="1200"/>
          </a:p>
        </p:txBody>
      </p:sp>
    </p:spTree>
    <p:extLst>
      <p:ext uri="{BB962C8B-B14F-4D97-AF65-F5344CB8AC3E}">
        <p14:creationId xmlns:p14="http://schemas.microsoft.com/office/powerpoint/2010/main" val="101113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8287" cy="3724275"/>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75528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97825" y="1405350"/>
            <a:ext cx="6594600" cy="20526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3" name="Google Shape;13;p2"/>
          <p:cNvSpPr txBox="1">
            <a:spLocks noGrp="1"/>
          </p:cNvSpPr>
          <p:nvPr>
            <p:ph type="subTitle" idx="1"/>
          </p:nvPr>
        </p:nvSpPr>
        <p:spPr>
          <a:xfrm>
            <a:off x="197825" y="2271038"/>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5" name="Google Shape;15;p2"/>
          <p:cNvPicPr preferRelativeResize="0"/>
          <p:nvPr/>
        </p:nvPicPr>
        <p:blipFill>
          <a:blip r:embed="rId2">
            <a:alphaModFix/>
          </a:blip>
          <a:stretch>
            <a:fillRect/>
          </a:stretch>
        </p:blipFill>
        <p:spPr>
          <a:xfrm>
            <a:off x="197825" y="160400"/>
            <a:ext cx="3183800" cy="1040026"/>
          </a:xfrm>
          <a:prstGeom prst="rect">
            <a:avLst/>
          </a:prstGeom>
          <a:noFill/>
          <a:ln>
            <a:noFill/>
          </a:ln>
        </p:spPr>
      </p:pic>
      <p:sp>
        <p:nvSpPr>
          <p:cNvPr id="16" name="Google Shape;16;p2"/>
          <p:cNvSpPr/>
          <p:nvPr/>
        </p:nvSpPr>
        <p:spPr>
          <a:xfrm>
            <a:off x="0" y="4576850"/>
            <a:ext cx="1399200" cy="5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p:cNvPicPr preferRelativeResize="0"/>
          <p:nvPr/>
        </p:nvPicPr>
        <p:blipFill>
          <a:blip r:embed="rId3">
            <a:alphaModFix/>
          </a:blip>
          <a:stretch>
            <a:fillRect/>
          </a:stretch>
        </p:blipFill>
        <p:spPr>
          <a:xfrm>
            <a:off x="256149" y="4479675"/>
            <a:ext cx="1781125" cy="373975"/>
          </a:xfrm>
          <a:prstGeom prst="rect">
            <a:avLst/>
          </a:prstGeom>
          <a:noFill/>
          <a:ln>
            <a:noFill/>
          </a:ln>
        </p:spPr>
      </p:pic>
      <p:sp>
        <p:nvSpPr>
          <p:cNvPr id="18" name="Google Shape;18;p2"/>
          <p:cNvSpPr/>
          <p:nvPr/>
        </p:nvSpPr>
        <p:spPr>
          <a:xfrm>
            <a:off x="8595425" y="0"/>
            <a:ext cx="548700" cy="68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2"/>
          <p:cNvPicPr preferRelativeResize="0"/>
          <p:nvPr/>
        </p:nvPicPr>
        <p:blipFill rotWithShape="1">
          <a:blip r:embed="rId4">
            <a:alphaModFix/>
          </a:blip>
          <a:srcRect r="10778"/>
          <a:stretch/>
        </p:blipFill>
        <p:spPr>
          <a:xfrm>
            <a:off x="6622100" y="0"/>
            <a:ext cx="2521900" cy="4722550"/>
          </a:xfrm>
          <a:prstGeom prst="rect">
            <a:avLst/>
          </a:prstGeom>
          <a:noFill/>
          <a:ln>
            <a:noFill/>
          </a:ln>
        </p:spPr>
      </p:pic>
      <p:sp>
        <p:nvSpPr>
          <p:cNvPr id="20" name="Google Shape;20;p2"/>
          <p:cNvSpPr txBox="1"/>
          <p:nvPr/>
        </p:nvSpPr>
        <p:spPr>
          <a:xfrm>
            <a:off x="2085875" y="4413200"/>
            <a:ext cx="5435400" cy="61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850">
                <a:solidFill>
                  <a:srgbClr val="666666"/>
                </a:solidFill>
              </a:rPr>
              <a:t>Views and opinions expressed are those of the author(s) only and do not necessarily reflect those of the European Union or the European Commission. Neither the EU nor the EC can be held responsible for them.</a:t>
            </a:r>
            <a:endParaRPr sz="850">
              <a:solidFill>
                <a:srgbClr val="666666"/>
              </a:solidFill>
            </a:endParaRPr>
          </a:p>
          <a:p>
            <a:pPr marL="0" lvl="0" indent="0" algn="l" rtl="0">
              <a:lnSpc>
                <a:spcPct val="115000"/>
              </a:lnSpc>
              <a:spcBef>
                <a:spcPts val="0"/>
              </a:spcBef>
              <a:spcAft>
                <a:spcPts val="0"/>
              </a:spcAft>
              <a:buNone/>
            </a:pPr>
            <a:endParaRPr sz="850">
              <a:solidFill>
                <a:srgbClr val="66666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100675" y="529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6"/>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1296800" y="450150"/>
            <a:ext cx="6367800" cy="409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5" name="Google Shape;45;p8"/>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0"/>
          <p:cNvSpPr txBox="1">
            <a:spLocks noGrp="1"/>
          </p:cNvSpPr>
          <p:nvPr>
            <p:ph type="sldNum" idx="12"/>
          </p:nvPr>
        </p:nvSpPr>
        <p:spPr>
          <a:xfrm>
            <a:off x="8585590" y="-62114"/>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7" name="Rectangle 6"/>
          <p:cNvSpPr/>
          <p:nvPr/>
        </p:nvSpPr>
        <p:spPr>
          <a:xfrm>
            <a:off x="284165" y="341831"/>
            <a:ext cx="8574087" cy="85046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grpSp>
        <p:nvGrpSpPr>
          <p:cNvPr id="8" name="Group 7"/>
          <p:cNvGrpSpPr/>
          <p:nvPr/>
        </p:nvGrpSpPr>
        <p:grpSpPr>
          <a:xfrm>
            <a:off x="284180" y="1183410"/>
            <a:ext cx="8576373" cy="103058"/>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50"/>
            </a:p>
          </p:txBody>
        </p:sp>
      </p:grpSp>
      <p:sp>
        <p:nvSpPr>
          <p:cNvPr id="2" name="Title 1"/>
          <p:cNvSpPr>
            <a:spLocks noGrp="1"/>
          </p:cNvSpPr>
          <p:nvPr>
            <p:ph type="title"/>
          </p:nvPr>
        </p:nvSpPr>
        <p:spPr/>
        <p:txBody>
          <a:bodyPr/>
          <a:lstStyle/>
          <a:p>
            <a:r>
              <a:rPr lang="fr-FR"/>
              <a:t>Cliquez et modifiez le titre</a:t>
            </a:r>
            <a:endParaRPr/>
          </a:p>
        </p:txBody>
      </p:sp>
      <p:sp>
        <p:nvSpPr>
          <p:cNvPr id="3" name="Content Placeholder 2"/>
          <p:cNvSpPr>
            <a:spLocks noGrp="1"/>
          </p:cNvSpPr>
          <p:nvPr>
            <p:ph idx="1"/>
          </p:nvPr>
        </p:nvSpPr>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extLst>
      <p:ext uri="{BB962C8B-B14F-4D97-AF65-F5344CB8AC3E}">
        <p14:creationId xmlns:p14="http://schemas.microsoft.com/office/powerpoint/2010/main" val="76519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675" y="52950"/>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1E4D"/>
              </a:buClr>
              <a:buSzPts val="2800"/>
              <a:buNone/>
              <a:defRPr sz="2800">
                <a:solidFill>
                  <a:srgbClr val="001E4D"/>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15250" y="712663"/>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rgbClr val="434343"/>
              </a:buClr>
              <a:buSzPts val="1600"/>
              <a:buChar char="●"/>
              <a:defRPr sz="1600">
                <a:solidFill>
                  <a:srgbClr val="434343"/>
                </a:solidFill>
              </a:defRPr>
            </a:lvl1pPr>
            <a:lvl2pPr marL="914400" lvl="1" indent="-317500">
              <a:lnSpc>
                <a:spcPct val="115000"/>
              </a:lnSpc>
              <a:spcBef>
                <a:spcPts val="0"/>
              </a:spcBef>
              <a:spcAft>
                <a:spcPts val="0"/>
              </a:spcAft>
              <a:buClr>
                <a:srgbClr val="434343"/>
              </a:buClr>
              <a:buSzPts val="1400"/>
              <a:buChar char="○"/>
              <a:defRPr>
                <a:solidFill>
                  <a:srgbClr val="434343"/>
                </a:solidFill>
              </a:defRPr>
            </a:lvl2pPr>
            <a:lvl3pPr marL="1371600" lvl="2" indent="-317500">
              <a:lnSpc>
                <a:spcPct val="115000"/>
              </a:lnSpc>
              <a:spcBef>
                <a:spcPts val="0"/>
              </a:spcBef>
              <a:spcAft>
                <a:spcPts val="0"/>
              </a:spcAft>
              <a:buClr>
                <a:srgbClr val="434343"/>
              </a:buClr>
              <a:buSzPts val="1400"/>
              <a:buChar char="■"/>
              <a:defRPr>
                <a:solidFill>
                  <a:srgbClr val="434343"/>
                </a:solidFill>
              </a:defRPr>
            </a:lvl3pPr>
            <a:lvl4pPr marL="1828800" lvl="3" indent="-317500">
              <a:lnSpc>
                <a:spcPct val="115000"/>
              </a:lnSpc>
              <a:spcBef>
                <a:spcPts val="0"/>
              </a:spcBef>
              <a:spcAft>
                <a:spcPts val="0"/>
              </a:spcAft>
              <a:buClr>
                <a:srgbClr val="434343"/>
              </a:buClr>
              <a:buSzPts val="1400"/>
              <a:buChar char="●"/>
              <a:defRPr>
                <a:solidFill>
                  <a:srgbClr val="434343"/>
                </a:solidFill>
              </a:defRPr>
            </a:lvl4pPr>
            <a:lvl5pPr marL="2286000" lvl="4" indent="-317500">
              <a:lnSpc>
                <a:spcPct val="115000"/>
              </a:lnSpc>
              <a:spcBef>
                <a:spcPts val="0"/>
              </a:spcBef>
              <a:spcAft>
                <a:spcPts val="0"/>
              </a:spcAft>
              <a:buClr>
                <a:srgbClr val="434343"/>
              </a:buClr>
              <a:buSzPts val="1400"/>
              <a:buChar char="○"/>
              <a:defRPr>
                <a:solidFill>
                  <a:srgbClr val="434343"/>
                </a:solidFill>
              </a:defRPr>
            </a:lvl5pPr>
            <a:lvl6pPr marL="2743200" lvl="5" indent="-317500">
              <a:lnSpc>
                <a:spcPct val="115000"/>
              </a:lnSpc>
              <a:spcBef>
                <a:spcPts val="0"/>
              </a:spcBef>
              <a:spcAft>
                <a:spcPts val="0"/>
              </a:spcAft>
              <a:buClr>
                <a:srgbClr val="434343"/>
              </a:buClr>
              <a:buSzPts val="1400"/>
              <a:buChar char="■"/>
              <a:defRPr>
                <a:solidFill>
                  <a:srgbClr val="434343"/>
                </a:solidFill>
              </a:defRPr>
            </a:lvl6pPr>
            <a:lvl7pPr marL="3200400" lvl="6" indent="-317500">
              <a:lnSpc>
                <a:spcPct val="115000"/>
              </a:lnSpc>
              <a:spcBef>
                <a:spcPts val="0"/>
              </a:spcBef>
              <a:spcAft>
                <a:spcPts val="0"/>
              </a:spcAft>
              <a:buClr>
                <a:srgbClr val="434343"/>
              </a:buClr>
              <a:buSzPts val="1400"/>
              <a:buChar char="●"/>
              <a:defRPr>
                <a:solidFill>
                  <a:srgbClr val="434343"/>
                </a:solidFill>
              </a:defRPr>
            </a:lvl7pPr>
            <a:lvl8pPr marL="3657600" lvl="7" indent="-317500">
              <a:lnSpc>
                <a:spcPct val="115000"/>
              </a:lnSpc>
              <a:spcBef>
                <a:spcPts val="0"/>
              </a:spcBef>
              <a:spcAft>
                <a:spcPts val="0"/>
              </a:spcAft>
              <a:buClr>
                <a:srgbClr val="434343"/>
              </a:buClr>
              <a:buSzPts val="1400"/>
              <a:buChar char="○"/>
              <a:defRPr>
                <a:solidFill>
                  <a:srgbClr val="434343"/>
                </a:solidFill>
              </a:defRPr>
            </a:lvl8pPr>
            <a:lvl9pPr marL="4114800" lvl="8" indent="-31750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 name="Google Shape;8;p1"/>
          <p:cNvSpPr txBox="1">
            <a:spLocks noGrp="1"/>
          </p:cNvSpPr>
          <p:nvPr>
            <p:ph type="sldNum" idx="12"/>
          </p:nvPr>
        </p:nvSpPr>
        <p:spPr>
          <a:xfrm>
            <a:off x="8585590" y="-62114"/>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8">
            <a:alphaModFix/>
          </a:blip>
          <a:stretch>
            <a:fillRect/>
          </a:stretch>
        </p:blipFill>
        <p:spPr>
          <a:xfrm>
            <a:off x="100675" y="4703175"/>
            <a:ext cx="1083075" cy="353801"/>
          </a:xfrm>
          <a:prstGeom prst="rect">
            <a:avLst/>
          </a:prstGeom>
          <a:noFill/>
          <a:ln>
            <a:noFill/>
          </a:ln>
        </p:spPr>
      </p:pic>
      <p:pic>
        <p:nvPicPr>
          <p:cNvPr id="10" name="Google Shape;10;p1"/>
          <p:cNvPicPr preferRelativeResize="0"/>
          <p:nvPr/>
        </p:nvPicPr>
        <p:blipFill rotWithShape="1">
          <a:blip r:embed="rId9">
            <a:alphaModFix amt="20000"/>
          </a:blip>
          <a:srcRect t="35790" r="35654"/>
          <a:stretch/>
        </p:blipFill>
        <p:spPr>
          <a:xfrm>
            <a:off x="8681325" y="0"/>
            <a:ext cx="462676" cy="467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6"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gybn.org/publication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210524" y="1398180"/>
            <a:ext cx="6583308" cy="2052600"/>
          </a:xfrm>
          <a:prstGeom prst="rect">
            <a:avLst/>
          </a:prstGeom>
        </p:spPr>
        <p:txBody>
          <a:bodyPr spcFirstLastPara="1" wrap="square" lIns="91425" tIns="91425" rIns="91425" bIns="91425" anchor="t" anchorCtr="0">
            <a:normAutofit/>
          </a:bodyPr>
          <a:lstStyle/>
          <a:p>
            <a:r>
              <a:rPr lang="en-US" sz="3200" dirty="0">
                <a:solidFill>
                  <a:srgbClr val="1A42B7"/>
                </a:solidFill>
              </a:rPr>
              <a:t>CBD Decision-making process </a:t>
            </a:r>
            <a:r>
              <a:rPr lang="en-US" sz="2700" dirty="0">
                <a:solidFill>
                  <a:srgbClr val="38B5A8"/>
                </a:solidFill>
              </a:rPr>
              <a:t>from internal to external point of view and vice-versa</a:t>
            </a:r>
            <a:br>
              <a:rPr lang="en-US" sz="1050" dirty="0"/>
            </a:br>
            <a:endParaRPr lang="en-US" sz="3200" dirty="0">
              <a:solidFill>
                <a:srgbClr val="38B5A8"/>
              </a:solidFill>
            </a:endParaRPr>
          </a:p>
        </p:txBody>
      </p:sp>
      <p:sp>
        <p:nvSpPr>
          <p:cNvPr id="59" name="Google Shape;59;p11"/>
          <p:cNvSpPr txBox="1">
            <a:spLocks noGrp="1"/>
          </p:cNvSpPr>
          <p:nvPr>
            <p:ph type="subTitle" idx="1"/>
          </p:nvPr>
        </p:nvSpPr>
        <p:spPr>
          <a:xfrm>
            <a:off x="210524" y="3649028"/>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dirty="0">
                <a:solidFill>
                  <a:srgbClr val="4BDBA3"/>
                </a:solidFill>
              </a:rPr>
              <a:t>Capacity Building Workshop for Hungarian,</a:t>
            </a:r>
            <a:r>
              <a:rPr lang="hu-HU" sz="1600" dirty="0">
                <a:solidFill>
                  <a:srgbClr val="4BDBA3"/>
                </a:solidFill>
              </a:rPr>
              <a:t> </a:t>
            </a:r>
            <a:r>
              <a:rPr lang="en-GB" sz="1600" dirty="0">
                <a:solidFill>
                  <a:srgbClr val="4BDBA3"/>
                </a:solidFill>
              </a:rPr>
              <a:t>Romanian and Polish </a:t>
            </a:r>
            <a:endParaRPr lang="hu-HU" sz="1600" dirty="0">
              <a:solidFill>
                <a:srgbClr val="4BDBA3"/>
              </a:solidFill>
            </a:endParaRPr>
          </a:p>
          <a:p>
            <a:pPr marL="0" lvl="0" indent="0" algn="l" rtl="0">
              <a:spcBef>
                <a:spcPts val="0"/>
              </a:spcBef>
              <a:spcAft>
                <a:spcPts val="0"/>
              </a:spcAft>
              <a:buNone/>
            </a:pPr>
            <a:r>
              <a:rPr lang="en-GB" sz="1600" dirty="0">
                <a:solidFill>
                  <a:srgbClr val="4BDBA3"/>
                </a:solidFill>
              </a:rPr>
              <a:t>experts and negotiators</a:t>
            </a:r>
            <a:r>
              <a:rPr lang="hu-HU" sz="1600" dirty="0">
                <a:solidFill>
                  <a:srgbClr val="4BDBA3"/>
                </a:solidFill>
              </a:rPr>
              <a:t> / 15-16 </a:t>
            </a:r>
            <a:r>
              <a:rPr lang="hu-HU" sz="1600" dirty="0" err="1">
                <a:solidFill>
                  <a:srgbClr val="4BDBA3"/>
                </a:solidFill>
              </a:rPr>
              <a:t>January</a:t>
            </a:r>
            <a:r>
              <a:rPr lang="hu-HU" sz="1600" dirty="0">
                <a:solidFill>
                  <a:srgbClr val="4BDBA3"/>
                </a:solidFill>
              </a:rPr>
              <a:t> 2024 / Budapest, Hungary</a:t>
            </a:r>
            <a:endParaRPr lang="en-GB" sz="1600" dirty="0">
              <a:solidFill>
                <a:srgbClr val="4BDBA3"/>
              </a:solidFill>
            </a:endParaRPr>
          </a:p>
        </p:txBody>
      </p:sp>
      <p:sp>
        <p:nvSpPr>
          <p:cNvPr id="60" name="Google Shape;60;p11"/>
          <p:cNvSpPr txBox="1">
            <a:spLocks noGrp="1"/>
          </p:cNvSpPr>
          <p:nvPr>
            <p:ph type="subTitle" idx="1"/>
          </p:nvPr>
        </p:nvSpPr>
        <p:spPr>
          <a:xfrm>
            <a:off x="210524" y="2948589"/>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Didier Babin</a:t>
            </a:r>
            <a:endParaRPr b="1" dirty="0"/>
          </a:p>
          <a:p>
            <a:pPr marL="0" lvl="0" indent="0" algn="l" rtl="0">
              <a:spcBef>
                <a:spcPts val="0"/>
              </a:spcBef>
              <a:spcAft>
                <a:spcPts val="0"/>
              </a:spcAft>
              <a:buNone/>
            </a:pPr>
            <a:r>
              <a:rPr lang="en" sz="1600" dirty="0"/>
              <a:t>CIRAD / MAB-France</a:t>
            </a:r>
            <a:endParaRPr sz="1600" dirty="0"/>
          </a:p>
        </p:txBody>
      </p:sp>
    </p:spTree>
    <p:extLst>
      <p:ext uri="{BB962C8B-B14F-4D97-AF65-F5344CB8AC3E}">
        <p14:creationId xmlns:p14="http://schemas.microsoft.com/office/powerpoint/2010/main" val="4192833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7AB3C27-1D08-E929-3FD8-98BA2CC6A2A0}"/>
              </a:ext>
            </a:extLst>
          </p:cNvPr>
          <p:cNvPicPr>
            <a:picLocks noChangeAspect="1"/>
          </p:cNvPicPr>
          <p:nvPr/>
        </p:nvPicPr>
        <p:blipFill>
          <a:blip r:embed="rId2"/>
          <a:stretch>
            <a:fillRect/>
          </a:stretch>
        </p:blipFill>
        <p:spPr>
          <a:xfrm>
            <a:off x="497540" y="166413"/>
            <a:ext cx="8148917" cy="4583766"/>
          </a:xfrm>
          <a:prstGeom prst="rect">
            <a:avLst/>
          </a:prstGeom>
        </p:spPr>
      </p:pic>
    </p:spTree>
    <p:extLst>
      <p:ext uri="{BB962C8B-B14F-4D97-AF65-F5344CB8AC3E}">
        <p14:creationId xmlns:p14="http://schemas.microsoft.com/office/powerpoint/2010/main" val="2139314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59C093-0927-1C18-E9C7-195DCFED64BA}"/>
              </a:ext>
            </a:extLst>
          </p:cNvPr>
          <p:cNvPicPr>
            <a:picLocks noChangeAspect="1"/>
          </p:cNvPicPr>
          <p:nvPr/>
        </p:nvPicPr>
        <p:blipFill>
          <a:blip r:embed="rId2"/>
          <a:stretch>
            <a:fillRect/>
          </a:stretch>
        </p:blipFill>
        <p:spPr>
          <a:xfrm>
            <a:off x="497540" y="126070"/>
            <a:ext cx="8148919" cy="4583767"/>
          </a:xfrm>
          <a:prstGeom prst="rect">
            <a:avLst/>
          </a:prstGeom>
        </p:spPr>
      </p:pic>
    </p:spTree>
    <p:extLst>
      <p:ext uri="{BB962C8B-B14F-4D97-AF65-F5344CB8AC3E}">
        <p14:creationId xmlns:p14="http://schemas.microsoft.com/office/powerpoint/2010/main" val="3981546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DED113AA-E4EA-39E5-3BD6-7D870934E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52" y="342118"/>
            <a:ext cx="8726095" cy="4801382"/>
          </a:xfrm>
          <a:prstGeom prst="rect">
            <a:avLst/>
          </a:prstGeom>
        </p:spPr>
      </p:pic>
    </p:spTree>
    <p:extLst>
      <p:ext uri="{BB962C8B-B14F-4D97-AF65-F5344CB8AC3E}">
        <p14:creationId xmlns:p14="http://schemas.microsoft.com/office/powerpoint/2010/main" val="1071074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AD735-B57A-7D88-5917-8F0C477BF9E3}"/>
              </a:ext>
            </a:extLst>
          </p:cNvPr>
          <p:cNvSpPr>
            <a:spLocks noGrp="1"/>
          </p:cNvSpPr>
          <p:nvPr>
            <p:ph type="title"/>
          </p:nvPr>
        </p:nvSpPr>
        <p:spPr/>
        <p:txBody>
          <a:bodyPr>
            <a:normAutofit fontScale="90000"/>
          </a:bodyPr>
          <a:lstStyle/>
          <a:p>
            <a:endParaRPr lang="fr-FR"/>
          </a:p>
        </p:txBody>
      </p:sp>
      <p:pic>
        <p:nvPicPr>
          <p:cNvPr id="3" name="Image 2">
            <a:extLst>
              <a:ext uri="{FF2B5EF4-FFF2-40B4-BE49-F238E27FC236}">
                <a16:creationId xmlns:a16="http://schemas.microsoft.com/office/drawing/2014/main" id="{0BA9F8DD-65F5-A878-879D-FF7415BE112D}"/>
              </a:ext>
            </a:extLst>
          </p:cNvPr>
          <p:cNvPicPr>
            <a:picLocks noChangeAspect="1"/>
          </p:cNvPicPr>
          <p:nvPr/>
        </p:nvPicPr>
        <p:blipFill>
          <a:blip r:embed="rId2"/>
          <a:stretch>
            <a:fillRect/>
          </a:stretch>
        </p:blipFill>
        <p:spPr>
          <a:xfrm>
            <a:off x="100675" y="0"/>
            <a:ext cx="8520600" cy="4792837"/>
          </a:xfrm>
          <a:prstGeom prst="rect">
            <a:avLst/>
          </a:prstGeom>
        </p:spPr>
      </p:pic>
    </p:spTree>
    <p:extLst>
      <p:ext uri="{BB962C8B-B14F-4D97-AF65-F5344CB8AC3E}">
        <p14:creationId xmlns:p14="http://schemas.microsoft.com/office/powerpoint/2010/main" val="2803473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78BF956-8E17-BA77-081A-90B92C76BBBC}"/>
              </a:ext>
            </a:extLst>
          </p:cNvPr>
          <p:cNvPicPr>
            <a:picLocks noChangeAspect="1"/>
          </p:cNvPicPr>
          <p:nvPr/>
        </p:nvPicPr>
        <p:blipFill>
          <a:blip r:embed="rId2"/>
          <a:stretch>
            <a:fillRect/>
          </a:stretch>
        </p:blipFill>
        <p:spPr>
          <a:xfrm>
            <a:off x="1646845" y="24035"/>
            <a:ext cx="5850309" cy="5095430"/>
          </a:xfrm>
          <a:prstGeom prst="rect">
            <a:avLst/>
          </a:prstGeom>
        </p:spPr>
      </p:pic>
    </p:spTree>
    <p:extLst>
      <p:ext uri="{BB962C8B-B14F-4D97-AF65-F5344CB8AC3E}">
        <p14:creationId xmlns:p14="http://schemas.microsoft.com/office/powerpoint/2010/main" val="63996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71EBDE2F-A9FD-4B2F-CC5E-E3EB05E46089}"/>
              </a:ext>
            </a:extLst>
          </p:cNvPr>
          <p:cNvSpPr>
            <a:spLocks noGrp="1"/>
          </p:cNvSpPr>
          <p:nvPr>
            <p:ph type="title"/>
          </p:nvPr>
        </p:nvSpPr>
        <p:spPr/>
        <p:txBody>
          <a:bodyPr>
            <a:noAutofit/>
          </a:bodyPr>
          <a:lstStyle/>
          <a:p>
            <a:r>
              <a:rPr lang="fr-FR" dirty="0">
                <a:solidFill>
                  <a:srgbClr val="1A42B7"/>
                </a:solidFill>
              </a:rPr>
              <a:t>7 programmes of </a:t>
            </a:r>
            <a:r>
              <a:rPr lang="fr-FR" dirty="0" err="1">
                <a:solidFill>
                  <a:srgbClr val="1A42B7"/>
                </a:solidFill>
              </a:rPr>
              <a:t>works</a:t>
            </a:r>
            <a:endParaRPr lang="fr-FR" dirty="0">
              <a:solidFill>
                <a:srgbClr val="1A42B7"/>
              </a:solidFill>
            </a:endParaRPr>
          </a:p>
        </p:txBody>
      </p:sp>
      <p:pic>
        <p:nvPicPr>
          <p:cNvPr id="8" name="Image 7">
            <a:extLst>
              <a:ext uri="{FF2B5EF4-FFF2-40B4-BE49-F238E27FC236}">
                <a16:creationId xmlns:a16="http://schemas.microsoft.com/office/drawing/2014/main" id="{3A011962-FFCD-D83E-6472-5ACE1A331B59}"/>
              </a:ext>
            </a:extLst>
          </p:cNvPr>
          <p:cNvPicPr>
            <a:picLocks noChangeAspect="1"/>
          </p:cNvPicPr>
          <p:nvPr/>
        </p:nvPicPr>
        <p:blipFill>
          <a:blip r:embed="rId2"/>
          <a:stretch>
            <a:fillRect/>
          </a:stretch>
        </p:blipFill>
        <p:spPr>
          <a:xfrm>
            <a:off x="165100" y="1216889"/>
            <a:ext cx="4406900" cy="1638300"/>
          </a:xfrm>
          <a:prstGeom prst="rect">
            <a:avLst/>
          </a:prstGeom>
        </p:spPr>
      </p:pic>
      <p:pic>
        <p:nvPicPr>
          <p:cNvPr id="10" name="Image 9">
            <a:extLst>
              <a:ext uri="{FF2B5EF4-FFF2-40B4-BE49-F238E27FC236}">
                <a16:creationId xmlns:a16="http://schemas.microsoft.com/office/drawing/2014/main" id="{B6EDC951-830F-8B35-033A-A8BB3AD6437E}"/>
              </a:ext>
            </a:extLst>
          </p:cNvPr>
          <p:cNvPicPr>
            <a:picLocks noChangeAspect="1"/>
          </p:cNvPicPr>
          <p:nvPr/>
        </p:nvPicPr>
        <p:blipFill>
          <a:blip r:embed="rId3"/>
          <a:stretch>
            <a:fillRect/>
          </a:stretch>
        </p:blipFill>
        <p:spPr>
          <a:xfrm>
            <a:off x="4864609" y="1216889"/>
            <a:ext cx="3581400" cy="1638300"/>
          </a:xfrm>
          <a:prstGeom prst="rect">
            <a:avLst/>
          </a:prstGeom>
        </p:spPr>
      </p:pic>
    </p:spTree>
    <p:extLst>
      <p:ext uri="{BB962C8B-B14F-4D97-AF65-F5344CB8AC3E}">
        <p14:creationId xmlns:p14="http://schemas.microsoft.com/office/powerpoint/2010/main" val="2035069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71EBDE2F-A9FD-4B2F-CC5E-E3EB05E46089}"/>
              </a:ext>
            </a:extLst>
          </p:cNvPr>
          <p:cNvSpPr>
            <a:spLocks noGrp="1"/>
          </p:cNvSpPr>
          <p:nvPr>
            <p:ph type="title"/>
          </p:nvPr>
        </p:nvSpPr>
        <p:spPr/>
        <p:txBody>
          <a:bodyPr>
            <a:noAutofit/>
          </a:bodyPr>
          <a:lstStyle/>
          <a:p>
            <a:r>
              <a:rPr lang="fr-FR" dirty="0">
                <a:solidFill>
                  <a:srgbClr val="1A42B7"/>
                </a:solidFill>
              </a:rPr>
              <a:t>And cross-</a:t>
            </a:r>
            <a:r>
              <a:rPr lang="fr-FR" dirty="0" err="1">
                <a:solidFill>
                  <a:srgbClr val="1A42B7"/>
                </a:solidFill>
              </a:rPr>
              <a:t>cutting</a:t>
            </a:r>
            <a:r>
              <a:rPr lang="fr-FR" dirty="0">
                <a:solidFill>
                  <a:srgbClr val="1A42B7"/>
                </a:solidFill>
              </a:rPr>
              <a:t> issues</a:t>
            </a:r>
          </a:p>
        </p:txBody>
      </p:sp>
      <p:sp>
        <p:nvSpPr>
          <p:cNvPr id="14" name="Espace réservé du texte 13">
            <a:extLst>
              <a:ext uri="{FF2B5EF4-FFF2-40B4-BE49-F238E27FC236}">
                <a16:creationId xmlns:a16="http://schemas.microsoft.com/office/drawing/2014/main" id="{41E95C5F-7682-C8A4-F824-514B24735B92}"/>
              </a:ext>
            </a:extLst>
          </p:cNvPr>
          <p:cNvSpPr>
            <a:spLocks noGrp="1"/>
          </p:cNvSpPr>
          <p:nvPr>
            <p:ph type="body" idx="1"/>
          </p:nvPr>
        </p:nvSpPr>
        <p:spPr/>
        <p:txBody>
          <a:bodyPr/>
          <a:lstStyle/>
          <a:p>
            <a:endParaRPr lang="fr-FR"/>
          </a:p>
        </p:txBody>
      </p:sp>
      <p:sp>
        <p:nvSpPr>
          <p:cNvPr id="15" name="Espace réservé du texte 14">
            <a:extLst>
              <a:ext uri="{FF2B5EF4-FFF2-40B4-BE49-F238E27FC236}">
                <a16:creationId xmlns:a16="http://schemas.microsoft.com/office/drawing/2014/main" id="{1D4B9C59-D753-0601-3BF9-8E0AA5C8D334}"/>
              </a:ext>
            </a:extLst>
          </p:cNvPr>
          <p:cNvSpPr>
            <a:spLocks noGrp="1"/>
          </p:cNvSpPr>
          <p:nvPr>
            <p:ph type="body" idx="2"/>
          </p:nvPr>
        </p:nvSpPr>
        <p:spPr/>
        <p:txBody>
          <a:bodyPr/>
          <a:lstStyle/>
          <a:p>
            <a:endParaRPr lang="fr-FR"/>
          </a:p>
        </p:txBody>
      </p:sp>
      <p:pic>
        <p:nvPicPr>
          <p:cNvPr id="6" name="Espace réservé du contenu 5">
            <a:extLst>
              <a:ext uri="{FF2B5EF4-FFF2-40B4-BE49-F238E27FC236}">
                <a16:creationId xmlns:a16="http://schemas.microsoft.com/office/drawing/2014/main" id="{48D4CE15-8FCF-1230-AD0E-AB5719B65B56}"/>
              </a:ext>
            </a:extLst>
          </p:cNvPr>
          <p:cNvPicPr>
            <a:picLocks noGrp="1" noChangeAspect="1"/>
          </p:cNvPicPr>
          <p:nvPr>
            <p:ph idx="4294967295"/>
          </p:nvPr>
        </p:nvPicPr>
        <p:blipFill>
          <a:blip r:embed="rId2"/>
          <a:stretch>
            <a:fillRect/>
          </a:stretch>
        </p:blipFill>
        <p:spPr>
          <a:xfrm>
            <a:off x="522725" y="625650"/>
            <a:ext cx="8485799" cy="4464900"/>
          </a:xfrm>
        </p:spPr>
      </p:pic>
    </p:spTree>
    <p:extLst>
      <p:ext uri="{BB962C8B-B14F-4D97-AF65-F5344CB8AC3E}">
        <p14:creationId xmlns:p14="http://schemas.microsoft.com/office/powerpoint/2010/main" val="3504823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A011962-FFCD-D83E-6472-5ACE1A331B59}"/>
              </a:ext>
            </a:extLst>
          </p:cNvPr>
          <p:cNvPicPr>
            <a:picLocks noChangeAspect="1"/>
          </p:cNvPicPr>
          <p:nvPr/>
        </p:nvPicPr>
        <p:blipFill>
          <a:blip r:embed="rId2"/>
          <a:stretch>
            <a:fillRect/>
          </a:stretch>
        </p:blipFill>
        <p:spPr>
          <a:xfrm>
            <a:off x="2368550" y="1752600"/>
            <a:ext cx="4406900" cy="1638300"/>
          </a:xfrm>
          <a:prstGeom prst="rect">
            <a:avLst/>
          </a:prstGeom>
        </p:spPr>
      </p:pic>
      <p:pic>
        <p:nvPicPr>
          <p:cNvPr id="10" name="Image 9">
            <a:extLst>
              <a:ext uri="{FF2B5EF4-FFF2-40B4-BE49-F238E27FC236}">
                <a16:creationId xmlns:a16="http://schemas.microsoft.com/office/drawing/2014/main" id="{B6EDC951-830F-8B35-033A-A8BB3AD6437E}"/>
              </a:ext>
            </a:extLst>
          </p:cNvPr>
          <p:cNvPicPr>
            <a:picLocks noChangeAspect="1"/>
          </p:cNvPicPr>
          <p:nvPr/>
        </p:nvPicPr>
        <p:blipFill>
          <a:blip r:embed="rId3"/>
          <a:stretch>
            <a:fillRect/>
          </a:stretch>
        </p:blipFill>
        <p:spPr>
          <a:xfrm>
            <a:off x="2781300" y="1752600"/>
            <a:ext cx="3581400" cy="1638300"/>
          </a:xfrm>
          <a:prstGeom prst="rect">
            <a:avLst/>
          </a:prstGeom>
        </p:spPr>
      </p:pic>
      <p:pic>
        <p:nvPicPr>
          <p:cNvPr id="12" name="Image 11">
            <a:extLst>
              <a:ext uri="{FF2B5EF4-FFF2-40B4-BE49-F238E27FC236}">
                <a16:creationId xmlns:a16="http://schemas.microsoft.com/office/drawing/2014/main" id="{980C527B-2836-83E0-5E12-03CEE6961520}"/>
              </a:ext>
            </a:extLst>
          </p:cNvPr>
          <p:cNvPicPr>
            <a:picLocks noChangeAspect="1"/>
          </p:cNvPicPr>
          <p:nvPr/>
        </p:nvPicPr>
        <p:blipFill>
          <a:blip r:embed="rId4"/>
          <a:stretch>
            <a:fillRect/>
          </a:stretch>
        </p:blipFill>
        <p:spPr>
          <a:xfrm>
            <a:off x="685800" y="0"/>
            <a:ext cx="7772400" cy="4864149"/>
          </a:xfrm>
          <a:prstGeom prst="rect">
            <a:avLst/>
          </a:prstGeom>
        </p:spPr>
      </p:pic>
    </p:spTree>
    <p:extLst>
      <p:ext uri="{BB962C8B-B14F-4D97-AF65-F5344CB8AC3E}">
        <p14:creationId xmlns:p14="http://schemas.microsoft.com/office/powerpoint/2010/main" val="4096451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Espace réservé du contenu 10" descr="Screen shot 2011-04-27 at 11.10.40.png"/>
          <p:cNvPicPr>
            <a:picLocks noGrp="1" noChangeAspect="1"/>
          </p:cNvPicPr>
          <p:nvPr>
            <p:ph idx="1"/>
          </p:nvPr>
        </p:nvPicPr>
        <p:blipFill>
          <a:blip r:embed="rId2">
            <a:extLst>
              <a:ext uri="{28A0092B-C50C-407E-A947-70E740481C1C}">
                <a14:useLocalDpi xmlns:a14="http://schemas.microsoft.com/office/drawing/2010/main" val="0"/>
              </a:ext>
            </a:extLst>
          </a:blip>
          <a:srcRect l="-15588" r="-15588"/>
          <a:stretch>
            <a:fillRect/>
          </a:stretch>
        </p:blipFill>
        <p:spPr>
          <a:xfrm>
            <a:off x="4607719" y="3025379"/>
            <a:ext cx="3756422" cy="2065734"/>
          </a:xfrm>
        </p:spPr>
      </p:pic>
      <p:pic>
        <p:nvPicPr>
          <p:cNvPr id="604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366" y="1727598"/>
            <a:ext cx="879872"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113" y="1846660"/>
            <a:ext cx="990600"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719" y="205979"/>
            <a:ext cx="977504" cy="137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8731" y="3286125"/>
            <a:ext cx="877491"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10" descr="pub-gincana-03-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3675" y="117873"/>
            <a:ext cx="1214438" cy="15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descr="ico-biz2010-march2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9604" y="1826419"/>
            <a:ext cx="1047750" cy="135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43413" y="117872"/>
            <a:ext cx="1369219" cy="170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Image 11" descr="Screen shot 2011-05-17 at 15.30.11.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32422" y="3286125"/>
            <a:ext cx="2375297"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Image 12" descr="Screen shot 2011-05-18 at 11.50.12.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12631" y="494110"/>
            <a:ext cx="2009775" cy="216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51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48138E-9164-4A18-FFFE-2F37428A4C07}"/>
              </a:ext>
            </a:extLst>
          </p:cNvPr>
          <p:cNvSpPr>
            <a:spLocks noGrp="1"/>
          </p:cNvSpPr>
          <p:nvPr>
            <p:ph type="title"/>
          </p:nvPr>
        </p:nvSpPr>
        <p:spPr/>
        <p:txBody>
          <a:bodyPr>
            <a:noAutofit/>
          </a:bodyPr>
          <a:lstStyle/>
          <a:p>
            <a:r>
              <a:rPr lang="fr-FR" sz="2000" b="1" dirty="0">
                <a:solidFill>
                  <a:srgbClr val="1A42B7"/>
                </a:solidFill>
              </a:rPr>
              <a:t>Global </a:t>
            </a:r>
            <a:r>
              <a:rPr lang="fr-FR" sz="2000" b="1" dirty="0" err="1">
                <a:solidFill>
                  <a:srgbClr val="1A42B7"/>
                </a:solidFill>
              </a:rPr>
              <a:t>Agreements</a:t>
            </a:r>
            <a:r>
              <a:rPr lang="fr-FR" sz="2000" b="1" dirty="0">
                <a:solidFill>
                  <a:srgbClr val="1A42B7"/>
                </a:solidFill>
              </a:rPr>
              <a:t> and </a:t>
            </a:r>
            <a:r>
              <a:rPr lang="fr-FR" sz="2000" b="1" dirty="0" err="1">
                <a:solidFill>
                  <a:srgbClr val="1A42B7"/>
                </a:solidFill>
              </a:rPr>
              <a:t>Regimes</a:t>
            </a:r>
            <a:r>
              <a:rPr lang="fr-FR" sz="2000" b="1" dirty="0">
                <a:solidFill>
                  <a:srgbClr val="1A42B7"/>
                </a:solidFill>
              </a:rPr>
              <a:t> Relevant to the Scope of the CBD (</a:t>
            </a:r>
            <a:r>
              <a:rPr lang="fr-FR" sz="2000" b="1" dirty="0" err="1">
                <a:solidFill>
                  <a:srgbClr val="1A42B7"/>
                </a:solidFill>
              </a:rPr>
              <a:t>updated</a:t>
            </a:r>
            <a:r>
              <a:rPr lang="fr-FR" sz="2000" b="1" dirty="0">
                <a:solidFill>
                  <a:srgbClr val="1A42B7"/>
                </a:solidFill>
              </a:rPr>
              <a:t> </a:t>
            </a:r>
            <a:r>
              <a:rPr lang="fr-FR" sz="2000" b="1" dirty="0" err="1">
                <a:solidFill>
                  <a:srgbClr val="1A42B7"/>
                </a:solidFill>
              </a:rPr>
              <a:t>from</a:t>
            </a:r>
            <a:r>
              <a:rPr lang="fr-FR" sz="2000" b="1" dirty="0">
                <a:solidFill>
                  <a:srgbClr val="1A42B7"/>
                </a:solidFill>
              </a:rPr>
              <a:t> D. M. McGraw, 2002)</a:t>
            </a:r>
          </a:p>
        </p:txBody>
      </p:sp>
      <p:graphicFrame>
        <p:nvGraphicFramePr>
          <p:cNvPr id="3" name="Espace réservé du contenu 3">
            <a:extLst>
              <a:ext uri="{FF2B5EF4-FFF2-40B4-BE49-F238E27FC236}">
                <a16:creationId xmlns:a16="http://schemas.microsoft.com/office/drawing/2014/main" id="{EF3C709C-3272-6DF8-0E41-05C3B434A453}"/>
              </a:ext>
            </a:extLst>
          </p:cNvPr>
          <p:cNvGraphicFramePr>
            <a:graphicFrameLocks/>
          </p:cNvGraphicFramePr>
          <p:nvPr>
            <p:extLst>
              <p:ext uri="{D42A27DB-BD31-4B8C-83A1-F6EECF244321}">
                <p14:modId xmlns:p14="http://schemas.microsoft.com/office/powerpoint/2010/main" val="2014020924"/>
              </p:ext>
            </p:extLst>
          </p:nvPr>
        </p:nvGraphicFramePr>
        <p:xfrm>
          <a:off x="50337" y="765522"/>
          <a:ext cx="9043326" cy="4325028"/>
        </p:xfrm>
        <a:graphic>
          <a:graphicData uri="http://schemas.openxmlformats.org/drawingml/2006/table">
            <a:tbl>
              <a:tblPr/>
              <a:tblGrid>
                <a:gridCol w="1331032">
                  <a:extLst>
                    <a:ext uri="{9D8B030D-6E8A-4147-A177-3AD203B41FA5}">
                      <a16:colId xmlns:a16="http://schemas.microsoft.com/office/drawing/2014/main" val="20000"/>
                    </a:ext>
                  </a:extLst>
                </a:gridCol>
                <a:gridCol w="1477564">
                  <a:extLst>
                    <a:ext uri="{9D8B030D-6E8A-4147-A177-3AD203B41FA5}">
                      <a16:colId xmlns:a16="http://schemas.microsoft.com/office/drawing/2014/main" val="20001"/>
                    </a:ext>
                  </a:extLst>
                </a:gridCol>
                <a:gridCol w="1700858">
                  <a:extLst>
                    <a:ext uri="{9D8B030D-6E8A-4147-A177-3AD203B41FA5}">
                      <a16:colId xmlns:a16="http://schemas.microsoft.com/office/drawing/2014/main" val="20002"/>
                    </a:ext>
                  </a:extLst>
                </a:gridCol>
                <a:gridCol w="1904959">
                  <a:extLst>
                    <a:ext uri="{9D8B030D-6E8A-4147-A177-3AD203B41FA5}">
                      <a16:colId xmlns:a16="http://schemas.microsoft.com/office/drawing/2014/main" val="20003"/>
                    </a:ext>
                  </a:extLst>
                </a:gridCol>
                <a:gridCol w="2628913">
                  <a:extLst>
                    <a:ext uri="{9D8B030D-6E8A-4147-A177-3AD203B41FA5}">
                      <a16:colId xmlns:a16="http://schemas.microsoft.com/office/drawing/2014/main" val="20004"/>
                    </a:ext>
                  </a:extLst>
                </a:gridCol>
              </a:tblGrid>
              <a:tr h="3332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rgbClr val="FFFFFF"/>
                          </a:solidFill>
                          <a:effectLst/>
                          <a:latin typeface="Calibri" charset="0"/>
                          <a:ea typeface="ＭＳ Ｐゴシック" charset="0"/>
                          <a:cs typeface="ＭＳ Ｐゴシック" charset="0"/>
                        </a:rPr>
                        <a:t>Scope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4">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err="1">
                          <a:ln>
                            <a:noFill/>
                          </a:ln>
                          <a:solidFill>
                            <a:srgbClr val="FFFFFF"/>
                          </a:solidFill>
                          <a:effectLst/>
                          <a:latin typeface="Calibri" charset="0"/>
                          <a:ea typeface="ＭＳ Ｐゴシック" charset="0"/>
                          <a:cs typeface="ＭＳ Ｐゴシック" charset="0"/>
                        </a:rPr>
                        <a:t>Environment</a:t>
                      </a:r>
                      <a:r>
                        <a:rPr kumimoji="0" lang="fr-FR" sz="1800" b="1" i="0" u="none" strike="noStrike" cap="none" normalizeH="0" baseline="0" dirty="0">
                          <a:ln>
                            <a:noFill/>
                          </a:ln>
                          <a:solidFill>
                            <a:srgbClr val="FFFFFF"/>
                          </a:solidFill>
                          <a:effectLst/>
                          <a:latin typeface="Calibri" charset="0"/>
                          <a:ea typeface="ＭＳ Ｐゴシック" charset="0"/>
                          <a:cs typeface="ＭＳ Ｐゴシック" charset="0"/>
                        </a:rPr>
                        <a:t>                                                       Economy /Trade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681519">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Goals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Periods</a:t>
                      </a:r>
                      <a:endPar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Conservation</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Sustainable</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Use</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Access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Benefit</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Sharing</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Others</a:t>
                      </a:r>
                      <a:endPar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163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Calibri" charset="0"/>
                          <a:ea typeface="ＭＳ Ｐゴシック" charset="0"/>
                          <a:cs typeface="ＭＳ Ｐゴシック" charset="0"/>
                        </a:rPr>
                        <a:t>1970-1990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CITES</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CMS</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Ramsar</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WHC</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UNCLOS</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CITES</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Int.Tropic</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Timber Ag.</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Intern</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Undertaking</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on Plant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Gen</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Res</a:t>
                      </a:r>
                      <a:endPar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UNCLOS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deep</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Seabed</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Mining)</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Vienna Convention and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Montreal</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Protocol</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Basel Convention</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Convention on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transboundary</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air pollution</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0222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a:ln>
                            <a:noFill/>
                          </a:ln>
                          <a:solidFill>
                            <a:srgbClr val="000000"/>
                          </a:solidFill>
                          <a:effectLst/>
                          <a:latin typeface="Calibri" charset="0"/>
                          <a:ea typeface="ＭＳ Ｐゴシック" charset="0"/>
                          <a:cs typeface="ＭＳ Ｐゴシック" charset="0"/>
                        </a:rPr>
                        <a:t>1990-2000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CBD</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UNCLOS (Fish stocks)</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Int. Coral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Reef</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Init.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CBD</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UNFCCC</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UNCCD</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UNCLOS (Fish Stocks)</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ICRI</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CBD</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Intern</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Plant Protec Conservation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revised</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WTO TRIPS</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Basel Protocol</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Kyoto Protocol</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12496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2000 and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after</a:t>
                      </a:r>
                      <a:endPar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FF6600"/>
                          </a:solidFill>
                          <a:effectLst/>
                          <a:latin typeface="Calibri" charset="0"/>
                          <a:ea typeface="ＭＳ Ｐゴシック" charset="0"/>
                          <a:cs typeface="ＭＳ Ｐゴシック" charset="0"/>
                        </a:rPr>
                        <a:t>Potential</a:t>
                      </a:r>
                      <a:r>
                        <a:rPr kumimoji="0" lang="fr-FR" sz="1200" b="0" i="0" u="none" strike="noStrike" cap="none" normalizeH="0" baseline="0" dirty="0">
                          <a:ln>
                            <a:noFill/>
                          </a:ln>
                          <a:solidFill>
                            <a:srgbClr val="FF6600"/>
                          </a:solidFill>
                          <a:effectLst/>
                          <a:latin typeface="Calibri" charset="0"/>
                          <a:ea typeface="ＭＳ Ｐゴシック" charset="0"/>
                          <a:cs typeface="ＭＳ Ｐゴシック" charset="0"/>
                        </a:rPr>
                        <a:t> CBD </a:t>
                      </a:r>
                      <a:r>
                        <a:rPr kumimoji="0" lang="fr-FR" sz="1200" b="0" i="0" u="none" strike="noStrike" cap="none" normalizeH="0" baseline="0" dirty="0" err="1">
                          <a:ln>
                            <a:noFill/>
                          </a:ln>
                          <a:solidFill>
                            <a:srgbClr val="FF6600"/>
                          </a:solidFill>
                          <a:effectLst/>
                          <a:latin typeface="Calibri" charset="0"/>
                          <a:ea typeface="ＭＳ Ｐゴシック" charset="0"/>
                          <a:cs typeface="ＭＳ Ｐゴシック" charset="0"/>
                        </a:rPr>
                        <a:t>protocol</a:t>
                      </a:r>
                      <a:r>
                        <a:rPr kumimoji="0" lang="fr-FR" sz="1200" b="0" i="0" u="none" strike="noStrike" cap="none" normalizeH="0" baseline="0" dirty="0">
                          <a:ln>
                            <a:noFill/>
                          </a:ln>
                          <a:solidFill>
                            <a:srgbClr val="FF6600"/>
                          </a:solidFill>
                          <a:effectLst/>
                          <a:latin typeface="Calibri" charset="0"/>
                          <a:ea typeface="ＭＳ Ｐゴシック" charset="0"/>
                          <a:cs typeface="ＭＳ Ｐゴシック" charset="0"/>
                        </a:rPr>
                        <a:t>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FF6600"/>
                          </a:solidFill>
                          <a:effectLst/>
                          <a:latin typeface="Calibri" charset="0"/>
                          <a:ea typeface="ＭＳ Ｐゴシック" charset="0"/>
                          <a:cs typeface="ＭＳ Ｐゴシック" charset="0"/>
                        </a:rPr>
                        <a:t>Potential</a:t>
                      </a:r>
                      <a:r>
                        <a:rPr kumimoji="0" lang="fr-FR" sz="1200" b="0" i="0" u="none" strike="noStrike" cap="none" normalizeH="0" baseline="0" dirty="0">
                          <a:ln>
                            <a:noFill/>
                          </a:ln>
                          <a:solidFill>
                            <a:srgbClr val="FF6600"/>
                          </a:solidFill>
                          <a:effectLst/>
                          <a:latin typeface="Calibri" charset="0"/>
                          <a:ea typeface="ＭＳ Ｐゴシック" charset="0"/>
                          <a:cs typeface="ＭＳ Ｐゴシック" charset="0"/>
                        </a:rPr>
                        <a:t> CBD </a:t>
                      </a:r>
                      <a:r>
                        <a:rPr kumimoji="0" lang="fr-FR" sz="1200" b="0" i="0" u="none" strike="noStrike" cap="none" normalizeH="0" baseline="0" dirty="0" err="1">
                          <a:ln>
                            <a:noFill/>
                          </a:ln>
                          <a:solidFill>
                            <a:srgbClr val="FF6600"/>
                          </a:solidFill>
                          <a:effectLst/>
                          <a:latin typeface="Calibri" charset="0"/>
                          <a:ea typeface="ＭＳ Ｐゴシック" charset="0"/>
                          <a:cs typeface="ＭＳ Ｐゴシック" charset="0"/>
                        </a:rPr>
                        <a:t>protocol</a:t>
                      </a:r>
                      <a:r>
                        <a:rPr kumimoji="0" lang="fr-FR" sz="1200" b="0" i="0" u="none" strike="noStrike" cap="none" normalizeH="0" baseline="0" dirty="0">
                          <a:ln>
                            <a:noFill/>
                          </a:ln>
                          <a:solidFill>
                            <a:srgbClr val="FF6600"/>
                          </a:solidFill>
                          <a:effectLst/>
                          <a:latin typeface="Calibri" charset="0"/>
                          <a:ea typeface="ＭＳ Ｐゴシック" charset="0"/>
                          <a:cs typeface="ＭＳ Ｐゴシック" charset="0"/>
                        </a:rPr>
                        <a:t>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Intern</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a:t>
                      </a:r>
                      <a:r>
                        <a:rPr kumimoji="0" lang="fr-FR" sz="1200" b="0" i="0" u="none" strike="noStrike" cap="none" normalizeH="0" baseline="0" dirty="0" err="1">
                          <a:ln>
                            <a:noFill/>
                          </a:ln>
                          <a:solidFill>
                            <a:srgbClr val="000000"/>
                          </a:solidFill>
                          <a:effectLst/>
                          <a:latin typeface="Calibri" charset="0"/>
                          <a:ea typeface="ＭＳ Ｐゴシック" charset="0"/>
                          <a:cs typeface="ＭＳ Ｐゴシック" charset="0"/>
                        </a:rPr>
                        <a:t>Treaty</a:t>
                      </a: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 on PGR for Food &amp; Ag.</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Nagoya Protocol  (2014)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Cartagena Protocol on </a:t>
                      </a:r>
                      <a:r>
                        <a:rPr kumimoji="0" lang="fr-FR" sz="1200" b="0" i="0" u="none" strike="noStrike" cap="none" normalizeH="0" baseline="0" dirty="0" err="1">
                          <a:ln>
                            <a:noFill/>
                          </a:ln>
                          <a:solidFill>
                            <a:srgbClr val="FF0000"/>
                          </a:solidFill>
                          <a:effectLst/>
                          <a:latin typeface="Calibri" charset="0"/>
                          <a:ea typeface="ＭＳ Ｐゴシック" charset="0"/>
                          <a:cs typeface="ＭＳ Ｐゴシック" charset="0"/>
                        </a:rPr>
                        <a:t>Biosafety</a:t>
                      </a: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 (2003)</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Rotterdam Convention</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000000"/>
                          </a:solidFill>
                          <a:effectLst/>
                          <a:latin typeface="Calibri" charset="0"/>
                          <a:ea typeface="ＭＳ Ｐゴシック" charset="0"/>
                          <a:cs typeface="ＭＳ Ｐゴシック" charset="0"/>
                        </a:rPr>
                        <a:t>Stockholm Convention</a:t>
                      </a: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Nagoya-Kuala Lumpur </a:t>
                      </a:r>
                      <a:r>
                        <a:rPr kumimoji="0" lang="fr-FR" sz="1200" b="0" i="0" u="none" strike="noStrike" cap="none" normalizeH="0" baseline="0" dirty="0" err="1">
                          <a:ln>
                            <a:noFill/>
                          </a:ln>
                          <a:solidFill>
                            <a:srgbClr val="FF0000"/>
                          </a:solidFill>
                          <a:effectLst/>
                          <a:latin typeface="Calibri" charset="0"/>
                          <a:ea typeface="ＭＳ Ｐゴシック" charset="0"/>
                          <a:cs typeface="ＭＳ Ｐゴシック" charset="0"/>
                        </a:rPr>
                        <a:t>Supplementary</a:t>
                      </a: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 Protocol on </a:t>
                      </a:r>
                      <a:r>
                        <a:rPr kumimoji="0" lang="fr-FR" sz="1200" b="0" i="0" u="none" strike="noStrike" cap="none" normalizeH="0" baseline="0" dirty="0" err="1">
                          <a:ln>
                            <a:noFill/>
                          </a:ln>
                          <a:solidFill>
                            <a:srgbClr val="FF0000"/>
                          </a:solidFill>
                          <a:effectLst/>
                          <a:latin typeface="Calibri" charset="0"/>
                          <a:ea typeface="ＭＳ Ｐゴシック" charset="0"/>
                          <a:cs typeface="ＭＳ Ｐゴシック" charset="0"/>
                        </a:rPr>
                        <a:t>Liability</a:t>
                      </a: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 and </a:t>
                      </a:r>
                      <a:r>
                        <a:rPr kumimoji="0" lang="fr-FR" sz="1200" b="0" i="0" u="none" strike="noStrike" cap="none" normalizeH="0" baseline="0" dirty="0" err="1">
                          <a:ln>
                            <a:noFill/>
                          </a:ln>
                          <a:solidFill>
                            <a:srgbClr val="FF0000"/>
                          </a:solidFill>
                          <a:effectLst/>
                          <a:latin typeface="Calibri" charset="0"/>
                          <a:ea typeface="ＭＳ Ｐゴシック" charset="0"/>
                          <a:cs typeface="ＭＳ Ｐゴシック" charset="0"/>
                        </a:rPr>
                        <a:t>Redress</a:t>
                      </a:r>
                      <a:r>
                        <a:rPr kumimoji="0" lang="fr-FR" sz="1200" b="0" i="0" u="none" strike="noStrike" cap="none" normalizeH="0" baseline="0" dirty="0">
                          <a:ln>
                            <a:noFill/>
                          </a:ln>
                          <a:solidFill>
                            <a:srgbClr val="FF0000"/>
                          </a:solidFill>
                          <a:effectLst/>
                          <a:latin typeface="Calibri" charset="0"/>
                          <a:ea typeface="ＭＳ Ｐゴシック" charset="0"/>
                          <a:cs typeface="ＭＳ Ｐゴシック" charset="0"/>
                        </a:rPr>
                        <a:t> (2018)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11263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177216-5F17-028B-F157-879B3411A444}"/>
              </a:ext>
            </a:extLst>
          </p:cNvPr>
          <p:cNvSpPr>
            <a:spLocks noGrp="1"/>
          </p:cNvSpPr>
          <p:nvPr>
            <p:ph type="title"/>
          </p:nvPr>
        </p:nvSpPr>
        <p:spPr/>
        <p:txBody>
          <a:bodyPr>
            <a:normAutofit fontScale="90000"/>
          </a:bodyPr>
          <a:lstStyle/>
          <a:p>
            <a:r>
              <a:rPr lang="fr-FR" dirty="0">
                <a:solidFill>
                  <a:srgbClr val="1A42B7"/>
                </a:solidFill>
              </a:rPr>
              <a:t>A short </a:t>
            </a:r>
            <a:r>
              <a:rPr lang="fr-FR" dirty="0" err="1">
                <a:solidFill>
                  <a:srgbClr val="1A42B7"/>
                </a:solidFill>
              </a:rPr>
              <a:t>survey</a:t>
            </a:r>
            <a:r>
              <a:rPr lang="fr-FR" dirty="0">
                <a:solidFill>
                  <a:srgbClr val="1A42B7"/>
                </a:solidFill>
              </a:rPr>
              <a:t> …</a:t>
            </a:r>
          </a:p>
        </p:txBody>
      </p:sp>
    </p:spTree>
    <p:extLst>
      <p:ext uri="{BB962C8B-B14F-4D97-AF65-F5344CB8AC3E}">
        <p14:creationId xmlns:p14="http://schemas.microsoft.com/office/powerpoint/2010/main" val="4254158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214ED6C0-39D8-C3DC-AC0A-B0740D10B40A}"/>
              </a:ext>
            </a:extLst>
          </p:cNvPr>
          <p:cNvGrpSpPr>
            <a:grpSpLocks/>
          </p:cNvGrpSpPr>
          <p:nvPr/>
        </p:nvGrpSpPr>
        <p:grpSpPr bwMode="auto">
          <a:xfrm>
            <a:off x="4572000" y="1734669"/>
            <a:ext cx="4262717" cy="3012141"/>
            <a:chOff x="3044" y="1056"/>
            <a:chExt cx="2716" cy="2046"/>
          </a:xfrm>
        </p:grpSpPr>
        <p:pic>
          <p:nvPicPr>
            <p:cNvPr id="3" name="Picture 8">
              <a:extLst>
                <a:ext uri="{FF2B5EF4-FFF2-40B4-BE49-F238E27FC236}">
                  <a16:creationId xmlns:a16="http://schemas.microsoft.com/office/drawing/2014/main" id="{3E4A94FE-9125-63DB-455B-0AF6DDD94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 y="1056"/>
              <a:ext cx="2716"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Picture 9" descr="log-cbd-leaf">
              <a:extLst>
                <a:ext uri="{FF2B5EF4-FFF2-40B4-BE49-F238E27FC236}">
                  <a16:creationId xmlns:a16="http://schemas.microsoft.com/office/drawing/2014/main" id="{6FD2D906-A305-FD14-E816-34A01B7A6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 y="2208"/>
              <a:ext cx="26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9" descr="1plen55-s">
            <a:extLst>
              <a:ext uri="{FF2B5EF4-FFF2-40B4-BE49-F238E27FC236}">
                <a16:creationId xmlns:a16="http://schemas.microsoft.com/office/drawing/2014/main" id="{1AE5BC02-5725-0477-139D-5F3BC5A43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61" y="119518"/>
            <a:ext cx="389255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D0404DBB-B351-11BC-DDB2-78F9D4C4BAB6}"/>
              </a:ext>
            </a:extLst>
          </p:cNvPr>
          <p:cNvSpPr txBox="1"/>
          <p:nvPr/>
        </p:nvSpPr>
        <p:spPr>
          <a:xfrm>
            <a:off x="4133341" y="468390"/>
            <a:ext cx="4641014" cy="954107"/>
          </a:xfrm>
          <a:prstGeom prst="rect">
            <a:avLst/>
          </a:prstGeom>
          <a:noFill/>
        </p:spPr>
        <p:txBody>
          <a:bodyPr wrap="none" rtlCol="0">
            <a:spAutoFit/>
          </a:bodyPr>
          <a:lstStyle/>
          <a:p>
            <a:r>
              <a:rPr lang="fr-FR" sz="2800" b="1" dirty="0" err="1">
                <a:solidFill>
                  <a:srgbClr val="1A42B7"/>
                </a:solidFill>
              </a:rPr>
              <a:t>Conference</a:t>
            </a:r>
            <a:r>
              <a:rPr lang="fr-FR" sz="2800" b="1" dirty="0">
                <a:solidFill>
                  <a:srgbClr val="1A42B7"/>
                </a:solidFill>
              </a:rPr>
              <a:t> of the Parties </a:t>
            </a:r>
          </a:p>
          <a:p>
            <a:r>
              <a:rPr lang="fr-FR" sz="2800" b="1" dirty="0">
                <a:solidFill>
                  <a:srgbClr val="1A42B7"/>
                </a:solidFill>
              </a:rPr>
              <a:t>– COP </a:t>
            </a:r>
          </a:p>
        </p:txBody>
      </p:sp>
      <p:sp>
        <p:nvSpPr>
          <p:cNvPr id="7" name="ZoneTexte 6">
            <a:extLst>
              <a:ext uri="{FF2B5EF4-FFF2-40B4-BE49-F238E27FC236}">
                <a16:creationId xmlns:a16="http://schemas.microsoft.com/office/drawing/2014/main" id="{2EDA5598-55C7-EEB8-6FF3-064659258D40}"/>
              </a:ext>
            </a:extLst>
          </p:cNvPr>
          <p:cNvSpPr txBox="1"/>
          <p:nvPr/>
        </p:nvSpPr>
        <p:spPr>
          <a:xfrm>
            <a:off x="146661" y="2519084"/>
            <a:ext cx="4462062" cy="1938992"/>
          </a:xfrm>
          <a:prstGeom prst="rect">
            <a:avLst/>
          </a:prstGeom>
          <a:noFill/>
        </p:spPr>
        <p:txBody>
          <a:bodyPr wrap="square" rtlCol="0">
            <a:spAutoFit/>
          </a:bodyPr>
          <a:lstStyle/>
          <a:p>
            <a:pPr marL="285750" indent="-285750">
              <a:buFont typeface="Arial" panose="020B0604020202020204" pitchFamily="34" charset="0"/>
              <a:buChar char="•"/>
            </a:pPr>
            <a:r>
              <a:rPr lang="fr-FR" sz="2400" dirty="0" err="1">
                <a:solidFill>
                  <a:srgbClr val="38B5A8"/>
                </a:solidFill>
              </a:rPr>
              <a:t>brings</a:t>
            </a:r>
            <a:r>
              <a:rPr lang="fr-FR" sz="2400" dirty="0">
                <a:solidFill>
                  <a:srgbClr val="38B5A8"/>
                </a:solidFill>
              </a:rPr>
              <a:t> </a:t>
            </a:r>
            <a:r>
              <a:rPr lang="fr-FR" sz="2400" dirty="0" err="1">
                <a:solidFill>
                  <a:srgbClr val="38B5A8"/>
                </a:solidFill>
              </a:rPr>
              <a:t>together</a:t>
            </a:r>
            <a:r>
              <a:rPr lang="fr-FR" sz="2400" dirty="0">
                <a:solidFill>
                  <a:srgbClr val="38B5A8"/>
                </a:solidFill>
              </a:rPr>
              <a:t> all Parties</a:t>
            </a:r>
          </a:p>
          <a:p>
            <a:pPr marL="285750" indent="-285750">
              <a:buFont typeface="Arial" panose="020B0604020202020204" pitchFamily="34" charset="0"/>
              <a:buChar char="•"/>
            </a:pPr>
            <a:r>
              <a:rPr lang="fr-FR" sz="2400" dirty="0">
                <a:solidFill>
                  <a:srgbClr val="38B5A8"/>
                </a:solidFill>
              </a:rPr>
              <a:t>one part = one </a:t>
            </a:r>
            <a:r>
              <a:rPr lang="fr-FR" sz="2400" dirty="0" err="1">
                <a:solidFill>
                  <a:srgbClr val="38B5A8"/>
                </a:solidFill>
              </a:rPr>
              <a:t>voice</a:t>
            </a:r>
            <a:endParaRPr lang="fr-FR" sz="2400" dirty="0">
              <a:solidFill>
                <a:srgbClr val="38B5A8"/>
              </a:solidFill>
            </a:endParaRPr>
          </a:p>
          <a:p>
            <a:pPr marL="285750" indent="-285750">
              <a:buFont typeface="Arial" panose="020B0604020202020204" pitchFamily="34" charset="0"/>
              <a:buChar char="•"/>
            </a:pPr>
            <a:r>
              <a:rPr lang="fr-FR" sz="2400" dirty="0" err="1">
                <a:solidFill>
                  <a:srgbClr val="38B5A8"/>
                </a:solidFill>
              </a:rPr>
              <a:t>adopts</a:t>
            </a:r>
            <a:r>
              <a:rPr lang="fr-FR" sz="2400" dirty="0">
                <a:solidFill>
                  <a:srgbClr val="38B5A8"/>
                </a:solidFill>
              </a:rPr>
              <a:t> </a:t>
            </a:r>
            <a:r>
              <a:rPr lang="fr-FR" sz="2400" dirty="0" err="1">
                <a:solidFill>
                  <a:srgbClr val="38B5A8"/>
                </a:solidFill>
              </a:rPr>
              <a:t>decisions</a:t>
            </a:r>
            <a:r>
              <a:rPr lang="fr-FR" sz="2400" dirty="0">
                <a:solidFill>
                  <a:srgbClr val="38B5A8"/>
                </a:solidFill>
              </a:rPr>
              <a:t> (</a:t>
            </a:r>
            <a:r>
              <a:rPr lang="fr-FR" sz="2400" dirty="0" err="1">
                <a:solidFill>
                  <a:srgbClr val="38B5A8"/>
                </a:solidFill>
              </a:rPr>
              <a:t>including</a:t>
            </a:r>
            <a:r>
              <a:rPr lang="fr-FR" sz="2400" dirty="0">
                <a:solidFill>
                  <a:srgbClr val="38B5A8"/>
                </a:solidFill>
              </a:rPr>
              <a:t> </a:t>
            </a:r>
            <a:r>
              <a:rPr lang="fr-FR" sz="2400" dirty="0" err="1">
                <a:solidFill>
                  <a:srgbClr val="38B5A8"/>
                </a:solidFill>
              </a:rPr>
              <a:t>work</a:t>
            </a:r>
            <a:r>
              <a:rPr lang="fr-FR" sz="2400" dirty="0">
                <a:solidFill>
                  <a:srgbClr val="38B5A8"/>
                </a:solidFill>
              </a:rPr>
              <a:t> programs)</a:t>
            </a:r>
          </a:p>
          <a:p>
            <a:pPr marL="285750" indent="-285750">
              <a:buFont typeface="Arial" panose="020B0604020202020204" pitchFamily="34" charset="0"/>
              <a:buChar char="•"/>
            </a:pPr>
            <a:r>
              <a:rPr lang="fr-FR" sz="2400" dirty="0">
                <a:solidFill>
                  <a:srgbClr val="38B5A8"/>
                </a:solidFill>
              </a:rPr>
              <a:t>and the budget</a:t>
            </a:r>
          </a:p>
        </p:txBody>
      </p:sp>
    </p:spTree>
    <p:extLst>
      <p:ext uri="{BB962C8B-B14F-4D97-AF65-F5344CB8AC3E}">
        <p14:creationId xmlns:p14="http://schemas.microsoft.com/office/powerpoint/2010/main" val="4062188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BAFAB-2006-E4B5-0F3C-5734E86B6173}"/>
              </a:ext>
            </a:extLst>
          </p:cNvPr>
          <p:cNvSpPr>
            <a:spLocks noGrp="1"/>
          </p:cNvSpPr>
          <p:nvPr>
            <p:ph type="title"/>
          </p:nvPr>
        </p:nvSpPr>
        <p:spPr/>
        <p:txBody>
          <a:bodyPr>
            <a:noAutofit/>
          </a:bodyPr>
          <a:lstStyle/>
          <a:p>
            <a:r>
              <a:rPr lang="fr-FR" b="1" dirty="0">
                <a:solidFill>
                  <a:srgbClr val="1A42B7"/>
                </a:solidFill>
                <a:latin typeface="+mn-lt"/>
              </a:rPr>
              <a:t>COP Parties and Stakeholders (</a:t>
            </a:r>
            <a:r>
              <a:rPr lang="fr-FR" b="1" dirty="0" err="1">
                <a:solidFill>
                  <a:srgbClr val="1A42B7"/>
                </a:solidFill>
                <a:latin typeface="+mn-lt"/>
              </a:rPr>
              <a:t>Influencers</a:t>
            </a:r>
            <a:r>
              <a:rPr lang="fr-FR" b="1" dirty="0">
                <a:solidFill>
                  <a:srgbClr val="1A42B7"/>
                </a:solidFill>
                <a:latin typeface="+mn-lt"/>
              </a:rPr>
              <a:t>)</a:t>
            </a:r>
          </a:p>
        </p:txBody>
      </p:sp>
      <p:sp>
        <p:nvSpPr>
          <p:cNvPr id="3" name="Espace réservé du texte 2">
            <a:extLst>
              <a:ext uri="{FF2B5EF4-FFF2-40B4-BE49-F238E27FC236}">
                <a16:creationId xmlns:a16="http://schemas.microsoft.com/office/drawing/2014/main" id="{EC5C8731-8465-AA34-4355-3BCBB021C01B}"/>
              </a:ext>
            </a:extLst>
          </p:cNvPr>
          <p:cNvSpPr>
            <a:spLocks noGrp="1"/>
          </p:cNvSpPr>
          <p:nvPr>
            <p:ph type="body" idx="1"/>
          </p:nvPr>
        </p:nvSpPr>
        <p:spPr>
          <a:xfrm>
            <a:off x="100675" y="659009"/>
            <a:ext cx="4520700" cy="3416400"/>
          </a:xfrm>
        </p:spPr>
        <p:txBody>
          <a:bodyPr>
            <a:noAutofit/>
          </a:bodyPr>
          <a:lstStyle/>
          <a:p>
            <a:r>
              <a:rPr lang="fr-FR" sz="2400" dirty="0">
                <a:solidFill>
                  <a:srgbClr val="38B5A8"/>
                </a:solidFill>
              </a:rPr>
              <a:t>“Parties” and “Non-Parties”</a:t>
            </a:r>
          </a:p>
          <a:p>
            <a:r>
              <a:rPr lang="fr-FR" sz="2400" dirty="0" err="1">
                <a:solidFill>
                  <a:srgbClr val="38B5A8"/>
                </a:solidFill>
              </a:rPr>
              <a:t>IPLCs</a:t>
            </a:r>
            <a:endParaRPr lang="fr-FR" sz="2400" dirty="0">
              <a:solidFill>
                <a:srgbClr val="38B5A8"/>
              </a:solidFill>
            </a:endParaRPr>
          </a:p>
          <a:p>
            <a:r>
              <a:rPr lang="fr-FR" sz="2400" dirty="0" err="1">
                <a:solidFill>
                  <a:srgbClr val="38B5A8"/>
                </a:solidFill>
              </a:rPr>
              <a:t>NGOs</a:t>
            </a:r>
            <a:endParaRPr lang="fr-FR" sz="2400" dirty="0">
              <a:solidFill>
                <a:srgbClr val="38B5A8"/>
              </a:solidFill>
            </a:endParaRPr>
          </a:p>
          <a:p>
            <a:r>
              <a:rPr lang="fr-FR" sz="2400" dirty="0">
                <a:solidFill>
                  <a:srgbClr val="38B5A8"/>
                </a:solidFill>
              </a:rPr>
              <a:t>Education</a:t>
            </a:r>
          </a:p>
          <a:p>
            <a:r>
              <a:rPr lang="fr-FR" sz="2400" dirty="0" err="1">
                <a:solidFill>
                  <a:srgbClr val="38B5A8"/>
                </a:solidFill>
              </a:rPr>
              <a:t>Academics</a:t>
            </a:r>
            <a:r>
              <a:rPr lang="fr-FR" sz="2400" dirty="0">
                <a:solidFill>
                  <a:srgbClr val="38B5A8"/>
                </a:solidFill>
              </a:rPr>
              <a:t> and Science</a:t>
            </a:r>
          </a:p>
          <a:p>
            <a:r>
              <a:rPr lang="fr-FR" sz="2400" dirty="0">
                <a:solidFill>
                  <a:srgbClr val="38B5A8"/>
                </a:solidFill>
              </a:rPr>
              <a:t>Business and </a:t>
            </a:r>
            <a:r>
              <a:rPr lang="fr-FR" sz="2400" dirty="0" err="1">
                <a:solidFill>
                  <a:srgbClr val="38B5A8"/>
                </a:solidFill>
              </a:rPr>
              <a:t>Industry</a:t>
            </a:r>
            <a:endParaRPr lang="fr-FR" sz="2400" dirty="0">
              <a:solidFill>
                <a:srgbClr val="38B5A8"/>
              </a:solidFill>
            </a:endParaRPr>
          </a:p>
          <a:p>
            <a:r>
              <a:rPr lang="fr-FR" sz="2400">
                <a:solidFill>
                  <a:srgbClr val="38B5A8"/>
                </a:solidFill>
              </a:rPr>
              <a:t>The UN </a:t>
            </a:r>
            <a:r>
              <a:rPr lang="fr-FR" sz="2400" dirty="0">
                <a:solidFill>
                  <a:srgbClr val="38B5A8"/>
                </a:solidFill>
              </a:rPr>
              <a:t>system</a:t>
            </a:r>
          </a:p>
          <a:p>
            <a:r>
              <a:rPr lang="fr-FR" sz="2400" dirty="0">
                <a:solidFill>
                  <a:srgbClr val="38B5A8"/>
                </a:solidFill>
              </a:rPr>
              <a:t>The media</a:t>
            </a:r>
          </a:p>
        </p:txBody>
      </p:sp>
      <p:sp>
        <p:nvSpPr>
          <p:cNvPr id="4" name="Espace réservé du texte 3">
            <a:extLst>
              <a:ext uri="{FF2B5EF4-FFF2-40B4-BE49-F238E27FC236}">
                <a16:creationId xmlns:a16="http://schemas.microsoft.com/office/drawing/2014/main" id="{D674B3C8-6D3B-3912-AB28-C5F45B5BB090}"/>
              </a:ext>
            </a:extLst>
          </p:cNvPr>
          <p:cNvSpPr>
            <a:spLocks noGrp="1"/>
          </p:cNvSpPr>
          <p:nvPr>
            <p:ph type="body" idx="2"/>
          </p:nvPr>
        </p:nvSpPr>
        <p:spPr/>
        <p:txBody>
          <a:bodyPr>
            <a:normAutofit/>
          </a:bodyPr>
          <a:lstStyle/>
          <a:p>
            <a:r>
              <a:rPr lang="fr-FR" sz="2400" dirty="0">
                <a:solidFill>
                  <a:srgbClr val="38B5A8"/>
                </a:solidFill>
              </a:rPr>
              <a:t>Cities </a:t>
            </a:r>
          </a:p>
          <a:p>
            <a:r>
              <a:rPr lang="fr-FR" sz="2400" dirty="0" err="1">
                <a:solidFill>
                  <a:srgbClr val="38B5A8"/>
                </a:solidFill>
              </a:rPr>
              <a:t>Subnational</a:t>
            </a:r>
            <a:r>
              <a:rPr lang="fr-FR" sz="2400" dirty="0">
                <a:solidFill>
                  <a:srgbClr val="38B5A8"/>
                </a:solidFill>
              </a:rPr>
              <a:t> </a:t>
            </a:r>
            <a:r>
              <a:rPr lang="fr-FR" sz="2400" dirty="0" err="1">
                <a:solidFill>
                  <a:srgbClr val="38B5A8"/>
                </a:solidFill>
              </a:rPr>
              <a:t>governments</a:t>
            </a:r>
            <a:endParaRPr lang="fr-FR" sz="2400" dirty="0">
              <a:solidFill>
                <a:srgbClr val="38B5A8"/>
              </a:solidFill>
            </a:endParaRPr>
          </a:p>
          <a:p>
            <a:r>
              <a:rPr lang="fr-FR" sz="2400" dirty="0" err="1">
                <a:solidFill>
                  <a:srgbClr val="38B5A8"/>
                </a:solidFill>
              </a:rPr>
              <a:t>Regional</a:t>
            </a:r>
            <a:r>
              <a:rPr lang="fr-FR" sz="2400" dirty="0">
                <a:solidFill>
                  <a:srgbClr val="38B5A8"/>
                </a:solidFill>
              </a:rPr>
              <a:t> </a:t>
            </a:r>
            <a:r>
              <a:rPr lang="fr-FR" sz="2400" dirty="0" err="1">
                <a:solidFill>
                  <a:srgbClr val="38B5A8"/>
                </a:solidFill>
              </a:rPr>
              <a:t>economic</a:t>
            </a:r>
            <a:r>
              <a:rPr lang="fr-FR" sz="2400" dirty="0">
                <a:solidFill>
                  <a:srgbClr val="38B5A8"/>
                </a:solidFill>
              </a:rPr>
              <a:t> </a:t>
            </a:r>
            <a:r>
              <a:rPr lang="fr-FR" sz="2400" dirty="0" err="1">
                <a:solidFill>
                  <a:srgbClr val="38B5A8"/>
                </a:solidFill>
              </a:rPr>
              <a:t>integration</a:t>
            </a:r>
            <a:r>
              <a:rPr lang="fr-FR" sz="2400" dirty="0">
                <a:solidFill>
                  <a:srgbClr val="38B5A8"/>
                </a:solidFill>
              </a:rPr>
              <a:t> </a:t>
            </a:r>
            <a:r>
              <a:rPr lang="fr-FR" sz="2400" dirty="0" err="1">
                <a:solidFill>
                  <a:srgbClr val="38B5A8"/>
                </a:solidFill>
              </a:rPr>
              <a:t>organizations</a:t>
            </a:r>
            <a:endParaRPr lang="fr-FR" sz="2400" dirty="0">
              <a:solidFill>
                <a:srgbClr val="38B5A8"/>
              </a:solidFill>
            </a:endParaRPr>
          </a:p>
          <a:p>
            <a:r>
              <a:rPr lang="fr-FR" sz="2400" dirty="0" err="1">
                <a:solidFill>
                  <a:srgbClr val="38B5A8"/>
                </a:solidFill>
              </a:rPr>
              <a:t>Regional</a:t>
            </a:r>
            <a:r>
              <a:rPr lang="fr-FR" sz="2400" dirty="0">
                <a:solidFill>
                  <a:srgbClr val="38B5A8"/>
                </a:solidFill>
              </a:rPr>
              <a:t> </a:t>
            </a:r>
            <a:r>
              <a:rPr lang="fr-FR" sz="2400" dirty="0" err="1">
                <a:solidFill>
                  <a:srgbClr val="38B5A8"/>
                </a:solidFill>
              </a:rPr>
              <a:t>development</a:t>
            </a:r>
            <a:r>
              <a:rPr lang="fr-FR" sz="2400" dirty="0">
                <a:solidFill>
                  <a:srgbClr val="38B5A8"/>
                </a:solidFill>
              </a:rPr>
              <a:t> </a:t>
            </a:r>
            <a:r>
              <a:rPr lang="fr-FR" sz="2400" dirty="0" err="1">
                <a:solidFill>
                  <a:srgbClr val="38B5A8"/>
                </a:solidFill>
              </a:rPr>
              <a:t>banks</a:t>
            </a:r>
            <a:endParaRPr lang="fr-FR" sz="2400" dirty="0">
              <a:solidFill>
                <a:srgbClr val="38B5A8"/>
              </a:solidFill>
            </a:endParaRPr>
          </a:p>
        </p:txBody>
      </p:sp>
      <p:sp>
        <p:nvSpPr>
          <p:cNvPr id="5" name="ZoneTexte 4">
            <a:extLst>
              <a:ext uri="{FF2B5EF4-FFF2-40B4-BE49-F238E27FC236}">
                <a16:creationId xmlns:a16="http://schemas.microsoft.com/office/drawing/2014/main" id="{E4C6FA2E-9D48-A5F4-7B86-217247DB3A2C}"/>
              </a:ext>
            </a:extLst>
          </p:cNvPr>
          <p:cNvSpPr txBox="1"/>
          <p:nvPr/>
        </p:nvSpPr>
        <p:spPr>
          <a:xfrm>
            <a:off x="5227897" y="650799"/>
            <a:ext cx="2836033" cy="677108"/>
          </a:xfrm>
          <a:prstGeom prst="rect">
            <a:avLst/>
          </a:prstGeom>
          <a:noFill/>
        </p:spPr>
        <p:txBody>
          <a:bodyPr wrap="none" rtlCol="0">
            <a:spAutoFit/>
          </a:bodyPr>
          <a:lstStyle/>
          <a:p>
            <a:r>
              <a:rPr lang="fr-FR" sz="2400" b="1" dirty="0">
                <a:solidFill>
                  <a:srgbClr val="001E4D"/>
                </a:solidFill>
              </a:rPr>
              <a:t>More </a:t>
            </a:r>
            <a:r>
              <a:rPr lang="fr-FR" sz="2400" b="1" dirty="0" err="1">
                <a:solidFill>
                  <a:srgbClr val="001E4D"/>
                </a:solidFill>
              </a:rPr>
              <a:t>recent</a:t>
            </a:r>
            <a:r>
              <a:rPr lang="fr-FR" sz="2400" b="1" dirty="0">
                <a:solidFill>
                  <a:srgbClr val="001E4D"/>
                </a:solidFill>
              </a:rPr>
              <a:t> </a:t>
            </a:r>
            <a:r>
              <a:rPr lang="fr-FR" sz="2400" b="1" dirty="0" err="1">
                <a:solidFill>
                  <a:srgbClr val="001E4D"/>
                </a:solidFill>
              </a:rPr>
              <a:t>ones</a:t>
            </a:r>
            <a:r>
              <a:rPr lang="fr-FR" sz="2400" b="1" dirty="0">
                <a:solidFill>
                  <a:srgbClr val="001E4D"/>
                </a:solidFill>
              </a:rPr>
              <a:t>:</a:t>
            </a:r>
          </a:p>
          <a:p>
            <a:endParaRPr lang="fr-FR" dirty="0"/>
          </a:p>
        </p:txBody>
      </p:sp>
    </p:spTree>
    <p:extLst>
      <p:ext uri="{BB962C8B-B14F-4D97-AF65-F5344CB8AC3E}">
        <p14:creationId xmlns:p14="http://schemas.microsoft.com/office/powerpoint/2010/main" val="2828858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BAFAB-2006-E4B5-0F3C-5734E86B6173}"/>
              </a:ext>
            </a:extLst>
          </p:cNvPr>
          <p:cNvSpPr>
            <a:spLocks noGrp="1"/>
          </p:cNvSpPr>
          <p:nvPr>
            <p:ph type="title"/>
          </p:nvPr>
        </p:nvSpPr>
        <p:spPr/>
        <p:txBody>
          <a:bodyPr>
            <a:noAutofit/>
          </a:bodyPr>
          <a:lstStyle/>
          <a:p>
            <a:r>
              <a:rPr lang="fr-FR" dirty="0">
                <a:solidFill>
                  <a:srgbClr val="1A42B7"/>
                </a:solidFill>
              </a:rPr>
              <a:t>COP Parties and Stakeholders</a:t>
            </a:r>
          </a:p>
        </p:txBody>
      </p:sp>
      <p:sp>
        <p:nvSpPr>
          <p:cNvPr id="3" name="Espace réservé du texte 2">
            <a:extLst>
              <a:ext uri="{FF2B5EF4-FFF2-40B4-BE49-F238E27FC236}">
                <a16:creationId xmlns:a16="http://schemas.microsoft.com/office/drawing/2014/main" id="{EC5C8731-8465-AA34-4355-3BCBB021C01B}"/>
              </a:ext>
            </a:extLst>
          </p:cNvPr>
          <p:cNvSpPr>
            <a:spLocks noGrp="1"/>
          </p:cNvSpPr>
          <p:nvPr>
            <p:ph type="body" idx="1"/>
          </p:nvPr>
        </p:nvSpPr>
        <p:spPr>
          <a:xfrm>
            <a:off x="-122284" y="813921"/>
            <a:ext cx="5076967" cy="3416400"/>
          </a:xfrm>
        </p:spPr>
        <p:txBody>
          <a:bodyPr>
            <a:noAutofit/>
          </a:bodyPr>
          <a:lstStyle/>
          <a:p>
            <a:r>
              <a:rPr lang="fr-FR" sz="2000" dirty="0">
                <a:solidFill>
                  <a:srgbClr val="38B5A8"/>
                </a:solidFill>
              </a:rPr>
              <a:t>The UN </a:t>
            </a:r>
            <a:r>
              <a:rPr lang="fr-FR" sz="2000" dirty="0" err="1">
                <a:solidFill>
                  <a:srgbClr val="38B5A8"/>
                </a:solidFill>
              </a:rPr>
              <a:t>regions</a:t>
            </a:r>
            <a:r>
              <a:rPr lang="fr-FR" sz="2000" dirty="0">
                <a:solidFill>
                  <a:srgbClr val="38B5A8"/>
                </a:solidFill>
              </a:rPr>
              <a:t> (WEOG (EU-JUSCANZ), AFR, CEE, GRULAC, AP) </a:t>
            </a:r>
            <a:r>
              <a:rPr lang="fr-FR" sz="2000" dirty="0" err="1">
                <a:solidFill>
                  <a:srgbClr val="38B5A8"/>
                </a:solidFill>
              </a:rPr>
              <a:t>between</a:t>
            </a:r>
            <a:r>
              <a:rPr lang="fr-FR" sz="2000" dirty="0">
                <a:solidFill>
                  <a:srgbClr val="38B5A8"/>
                </a:solidFill>
              </a:rPr>
              <a:t> </a:t>
            </a:r>
            <a:r>
              <a:rPr lang="fr-FR" sz="2000" dirty="0" err="1">
                <a:solidFill>
                  <a:srgbClr val="38B5A8"/>
                </a:solidFill>
              </a:rPr>
              <a:t>them</a:t>
            </a:r>
            <a:endParaRPr lang="fr-FR" sz="2000" dirty="0">
              <a:solidFill>
                <a:srgbClr val="38B5A8"/>
              </a:solidFill>
            </a:endParaRPr>
          </a:p>
          <a:p>
            <a:r>
              <a:rPr lang="fr-FR" sz="2000" dirty="0">
                <a:solidFill>
                  <a:srgbClr val="38B5A8"/>
                </a:solidFill>
              </a:rPr>
              <a:t>“Parties” vs. “non-Parties”</a:t>
            </a:r>
          </a:p>
          <a:p>
            <a:r>
              <a:rPr lang="fr-FR" sz="2000" dirty="0" err="1">
                <a:solidFill>
                  <a:srgbClr val="38B5A8"/>
                </a:solidFill>
              </a:rPr>
              <a:t>Northern</a:t>
            </a:r>
            <a:r>
              <a:rPr lang="fr-FR" sz="2000" dirty="0">
                <a:solidFill>
                  <a:srgbClr val="38B5A8"/>
                </a:solidFill>
              </a:rPr>
              <a:t> vs. </a:t>
            </a:r>
            <a:r>
              <a:rPr lang="fr-FR" sz="2000" dirty="0" err="1">
                <a:solidFill>
                  <a:srgbClr val="38B5A8"/>
                </a:solidFill>
              </a:rPr>
              <a:t>Southern</a:t>
            </a:r>
            <a:r>
              <a:rPr lang="fr-FR" sz="2000" dirty="0">
                <a:solidFill>
                  <a:srgbClr val="38B5A8"/>
                </a:solidFill>
              </a:rPr>
              <a:t> Countries *</a:t>
            </a:r>
          </a:p>
          <a:p>
            <a:r>
              <a:rPr lang="fr-FR" sz="2000" dirty="0" err="1">
                <a:solidFill>
                  <a:srgbClr val="38B5A8"/>
                </a:solidFill>
              </a:rPr>
              <a:t>Megadiverse</a:t>
            </a:r>
            <a:r>
              <a:rPr lang="fr-FR" sz="2000" dirty="0">
                <a:solidFill>
                  <a:srgbClr val="38B5A8"/>
                </a:solidFill>
              </a:rPr>
              <a:t> countries vs the “</a:t>
            </a:r>
            <a:r>
              <a:rPr lang="fr-FR" sz="2000" dirty="0" err="1">
                <a:solidFill>
                  <a:srgbClr val="38B5A8"/>
                </a:solidFill>
              </a:rPr>
              <a:t>poor</a:t>
            </a:r>
            <a:r>
              <a:rPr lang="fr-FR" sz="2000" dirty="0">
                <a:solidFill>
                  <a:srgbClr val="38B5A8"/>
                </a:solidFill>
              </a:rPr>
              <a:t>” in </a:t>
            </a:r>
            <a:r>
              <a:rPr lang="fr-FR" sz="2000" dirty="0" err="1">
                <a:solidFill>
                  <a:srgbClr val="38B5A8"/>
                </a:solidFill>
              </a:rPr>
              <a:t>Biodiv</a:t>
            </a:r>
            <a:endParaRPr lang="fr-FR" sz="2000" dirty="0">
              <a:solidFill>
                <a:srgbClr val="38B5A8"/>
              </a:solidFill>
            </a:endParaRPr>
          </a:p>
          <a:p>
            <a:r>
              <a:rPr lang="fr-FR" sz="2000" dirty="0">
                <a:solidFill>
                  <a:srgbClr val="38B5A8"/>
                </a:solidFill>
              </a:rPr>
              <a:t>G77 (+/- China) vs G7/8</a:t>
            </a:r>
          </a:p>
          <a:p>
            <a:r>
              <a:rPr lang="fr-FR" sz="2000" dirty="0">
                <a:solidFill>
                  <a:srgbClr val="38B5A8"/>
                </a:solidFill>
              </a:rPr>
              <a:t>BRICS vs. the </a:t>
            </a:r>
            <a:r>
              <a:rPr lang="fr-FR" sz="2000" dirty="0" err="1">
                <a:solidFill>
                  <a:srgbClr val="38B5A8"/>
                </a:solidFill>
              </a:rPr>
              <a:t>rest</a:t>
            </a:r>
            <a:r>
              <a:rPr lang="fr-FR" sz="2000" dirty="0">
                <a:solidFill>
                  <a:srgbClr val="38B5A8"/>
                </a:solidFill>
              </a:rPr>
              <a:t> of the </a:t>
            </a:r>
            <a:r>
              <a:rPr lang="fr-FR" sz="2000" dirty="0" err="1">
                <a:solidFill>
                  <a:srgbClr val="38B5A8"/>
                </a:solidFill>
              </a:rPr>
              <a:t>planet</a:t>
            </a:r>
            <a:endParaRPr lang="fr-FR" sz="2000" dirty="0">
              <a:solidFill>
                <a:srgbClr val="38B5A8"/>
              </a:solidFill>
            </a:endParaRPr>
          </a:p>
          <a:p>
            <a:r>
              <a:rPr lang="fr-FR" sz="2000" dirty="0">
                <a:solidFill>
                  <a:srgbClr val="38B5A8"/>
                </a:solidFill>
              </a:rPr>
              <a:t>ALBA vs the </a:t>
            </a:r>
            <a:r>
              <a:rPr lang="fr-FR" sz="2000" dirty="0" err="1">
                <a:solidFill>
                  <a:srgbClr val="38B5A8"/>
                </a:solidFill>
              </a:rPr>
              <a:t>rest</a:t>
            </a:r>
            <a:r>
              <a:rPr lang="fr-FR" sz="2000" dirty="0">
                <a:solidFill>
                  <a:srgbClr val="38B5A8"/>
                </a:solidFill>
              </a:rPr>
              <a:t> of the </a:t>
            </a:r>
            <a:r>
              <a:rPr lang="fr-FR" sz="2000" dirty="0" err="1">
                <a:solidFill>
                  <a:srgbClr val="38B5A8"/>
                </a:solidFill>
              </a:rPr>
              <a:t>planet</a:t>
            </a:r>
            <a:endParaRPr lang="fr-FR" sz="2000" dirty="0">
              <a:solidFill>
                <a:srgbClr val="38B5A8"/>
              </a:solidFill>
            </a:endParaRPr>
          </a:p>
          <a:p>
            <a:r>
              <a:rPr lang="fr-FR" sz="2000" dirty="0">
                <a:solidFill>
                  <a:srgbClr val="38B5A8"/>
                </a:solidFill>
              </a:rPr>
              <a:t>Small Island </a:t>
            </a:r>
            <a:r>
              <a:rPr lang="fr-FR" sz="2000" dirty="0" err="1">
                <a:solidFill>
                  <a:srgbClr val="38B5A8"/>
                </a:solidFill>
              </a:rPr>
              <a:t>Developing</a:t>
            </a:r>
            <a:r>
              <a:rPr lang="fr-FR" sz="2000" dirty="0">
                <a:solidFill>
                  <a:srgbClr val="38B5A8"/>
                </a:solidFill>
              </a:rPr>
              <a:t> States (SIDS)</a:t>
            </a:r>
          </a:p>
        </p:txBody>
      </p:sp>
      <p:sp>
        <p:nvSpPr>
          <p:cNvPr id="4" name="Espace réservé du texte 3">
            <a:extLst>
              <a:ext uri="{FF2B5EF4-FFF2-40B4-BE49-F238E27FC236}">
                <a16:creationId xmlns:a16="http://schemas.microsoft.com/office/drawing/2014/main" id="{D674B3C8-6D3B-3912-AB28-C5F45B5BB090}"/>
              </a:ext>
            </a:extLst>
          </p:cNvPr>
          <p:cNvSpPr>
            <a:spLocks noGrp="1"/>
          </p:cNvSpPr>
          <p:nvPr>
            <p:ph type="body" idx="2"/>
          </p:nvPr>
        </p:nvSpPr>
        <p:spPr>
          <a:xfrm>
            <a:off x="4572000" y="1152475"/>
            <a:ext cx="4572000" cy="3416400"/>
          </a:xfrm>
        </p:spPr>
        <p:txBody>
          <a:bodyPr>
            <a:noAutofit/>
          </a:bodyPr>
          <a:lstStyle/>
          <a:p>
            <a:r>
              <a:rPr lang="fr-FR" sz="2000" dirty="0">
                <a:solidFill>
                  <a:srgbClr val="38B5A8"/>
                </a:solidFill>
                <a:latin typeface="+mn-lt"/>
                <a:ea typeface="ＭＳ Ｐゴシック" charset="0"/>
                <a:cs typeface="ＭＳ Ｐゴシック" charset="0"/>
              </a:rPr>
              <a:t>Ministry </a:t>
            </a:r>
            <a:r>
              <a:rPr lang="fr-FR" sz="2000" dirty="0" err="1">
                <a:solidFill>
                  <a:srgbClr val="38B5A8"/>
                </a:solidFill>
                <a:latin typeface="+mn-lt"/>
                <a:ea typeface="ＭＳ Ｐゴシック" charset="0"/>
                <a:cs typeface="ＭＳ Ｐゴシック" charset="0"/>
              </a:rPr>
              <a:t>against</a:t>
            </a:r>
            <a:r>
              <a:rPr lang="fr-FR" sz="2000" dirty="0">
                <a:solidFill>
                  <a:srgbClr val="38B5A8"/>
                </a:solidFill>
                <a:latin typeface="+mn-lt"/>
                <a:ea typeface="ＭＳ Ｐゴシック" charset="0"/>
                <a:cs typeface="ＭＳ Ｐゴシック" charset="0"/>
              </a:rPr>
              <a:t> </a:t>
            </a:r>
            <a:r>
              <a:rPr lang="fr-FR" sz="2000" dirty="0" err="1">
                <a:solidFill>
                  <a:srgbClr val="38B5A8"/>
                </a:solidFill>
                <a:latin typeface="+mn-lt"/>
                <a:ea typeface="ＭＳ Ｐゴシック" charset="0"/>
                <a:cs typeface="ＭＳ Ｐゴシック" charset="0"/>
              </a:rPr>
              <a:t>other</a:t>
            </a:r>
            <a:r>
              <a:rPr lang="fr-FR" sz="2000" dirty="0">
                <a:solidFill>
                  <a:srgbClr val="38B5A8"/>
                </a:solidFill>
                <a:latin typeface="+mn-lt"/>
                <a:ea typeface="ＭＳ Ｐゴシック" charset="0"/>
                <a:cs typeface="ＭＳ Ｐゴシック" charset="0"/>
              </a:rPr>
              <a:t> Ministry</a:t>
            </a:r>
          </a:p>
          <a:p>
            <a:r>
              <a:rPr lang="fr-FR" sz="2000" dirty="0">
                <a:solidFill>
                  <a:srgbClr val="38B5A8"/>
                </a:solidFill>
                <a:latin typeface="+mn-lt"/>
                <a:ea typeface="ＭＳ Ｐゴシック" charset="0"/>
                <a:cs typeface="ＭＳ Ｐゴシック" charset="0"/>
              </a:rPr>
              <a:t>Science vs </a:t>
            </a:r>
            <a:r>
              <a:rPr lang="fr-FR" sz="2000" dirty="0" err="1">
                <a:solidFill>
                  <a:srgbClr val="38B5A8"/>
                </a:solidFill>
                <a:latin typeface="+mn-lt"/>
                <a:ea typeface="ＭＳ Ｐゴシック" charset="0"/>
                <a:cs typeface="ＭＳ Ｐゴシック" charset="0"/>
              </a:rPr>
              <a:t>diplomacy</a:t>
            </a:r>
            <a:endParaRPr lang="fr-FR" sz="2000" dirty="0">
              <a:solidFill>
                <a:srgbClr val="38B5A8"/>
              </a:solidFill>
              <a:latin typeface="+mn-lt"/>
              <a:ea typeface="ＭＳ Ｐゴシック" charset="0"/>
              <a:cs typeface="ＭＳ Ｐゴシック" charset="0"/>
            </a:endParaRPr>
          </a:p>
          <a:p>
            <a:r>
              <a:rPr lang="fr-FR" sz="2000" dirty="0" err="1">
                <a:solidFill>
                  <a:srgbClr val="38B5A8"/>
                </a:solidFill>
                <a:latin typeface="+mn-lt"/>
                <a:ea typeface="ＭＳ Ｐゴシック" charset="0"/>
                <a:cs typeface="ＭＳ Ｐゴシック" charset="0"/>
              </a:rPr>
              <a:t>NGOs</a:t>
            </a:r>
            <a:r>
              <a:rPr lang="fr-FR" sz="2000" dirty="0">
                <a:solidFill>
                  <a:srgbClr val="38B5A8"/>
                </a:solidFill>
                <a:latin typeface="+mn-lt"/>
                <a:ea typeface="ＭＳ Ｐゴシック" charset="0"/>
                <a:cs typeface="ＭＳ Ｐゴシック" charset="0"/>
              </a:rPr>
              <a:t> vs « Parties »</a:t>
            </a:r>
          </a:p>
          <a:p>
            <a:r>
              <a:rPr lang="fr-FR" sz="2000" dirty="0" err="1">
                <a:solidFill>
                  <a:srgbClr val="38B5A8"/>
                </a:solidFill>
                <a:latin typeface="+mn-lt"/>
                <a:ea typeface="ＭＳ Ｐゴシック" charset="0"/>
                <a:cs typeface="ＭＳ Ｐゴシック" charset="0"/>
              </a:rPr>
              <a:t>IPLCs</a:t>
            </a:r>
            <a:r>
              <a:rPr lang="fr-FR" sz="2000" dirty="0">
                <a:solidFill>
                  <a:srgbClr val="38B5A8"/>
                </a:solidFill>
                <a:latin typeface="+mn-lt"/>
                <a:ea typeface="ＭＳ Ｐゴシック" charset="0"/>
                <a:cs typeface="ＭＳ Ｐゴシック" charset="0"/>
              </a:rPr>
              <a:t> vs Countries</a:t>
            </a:r>
          </a:p>
          <a:p>
            <a:r>
              <a:rPr lang="fr-FR" sz="2000" dirty="0">
                <a:solidFill>
                  <a:srgbClr val="38B5A8"/>
                </a:solidFill>
                <a:latin typeface="+mn-lt"/>
                <a:ea typeface="ＭＳ Ｐゴシック" charset="0"/>
                <a:cs typeface="ＭＳ Ｐゴシック" charset="0"/>
              </a:rPr>
              <a:t>Cities &amp; Local </a:t>
            </a:r>
            <a:r>
              <a:rPr lang="fr-FR" sz="2000" dirty="0" err="1">
                <a:solidFill>
                  <a:srgbClr val="38B5A8"/>
                </a:solidFill>
                <a:latin typeface="+mn-lt"/>
                <a:ea typeface="ＭＳ Ｐゴシック" charset="0"/>
                <a:cs typeface="ＭＳ Ｐゴシック" charset="0"/>
              </a:rPr>
              <a:t>Authorities</a:t>
            </a:r>
            <a:r>
              <a:rPr lang="fr-FR" sz="2000" dirty="0">
                <a:solidFill>
                  <a:srgbClr val="38B5A8"/>
                </a:solidFill>
                <a:latin typeface="+mn-lt"/>
                <a:ea typeface="ＭＳ Ｐゴシック" charset="0"/>
                <a:cs typeface="ＭＳ Ｐゴシック" charset="0"/>
              </a:rPr>
              <a:t> vs Parties</a:t>
            </a:r>
          </a:p>
          <a:p>
            <a:r>
              <a:rPr lang="fr-FR" sz="2000" dirty="0" err="1">
                <a:solidFill>
                  <a:srgbClr val="38B5A8"/>
                </a:solidFill>
                <a:latin typeface="+mn-lt"/>
                <a:ea typeface="ＭＳ Ｐゴシック" charset="0"/>
                <a:cs typeface="ＭＳ Ｐゴシック" charset="0"/>
              </a:rPr>
              <a:t>Women</a:t>
            </a:r>
            <a:r>
              <a:rPr lang="fr-FR" sz="2000" dirty="0">
                <a:solidFill>
                  <a:srgbClr val="38B5A8"/>
                </a:solidFill>
                <a:latin typeface="+mn-lt"/>
                <a:ea typeface="ＭＳ Ｐゴシック" charset="0"/>
                <a:cs typeface="ＭＳ Ｐゴシック" charset="0"/>
              </a:rPr>
              <a:t> vs Men</a:t>
            </a:r>
          </a:p>
          <a:p>
            <a:r>
              <a:rPr lang="fr-FR" sz="2000" dirty="0">
                <a:solidFill>
                  <a:srgbClr val="38B5A8"/>
                </a:solidFill>
                <a:latin typeface="+mn-lt"/>
                <a:ea typeface="ＭＳ Ｐゴシック" charset="0"/>
                <a:cs typeface="ＭＳ Ｐゴシック" charset="0"/>
              </a:rPr>
              <a:t>CBD vs UN system</a:t>
            </a:r>
          </a:p>
          <a:p>
            <a:r>
              <a:rPr lang="fr-FR" sz="2000" dirty="0">
                <a:solidFill>
                  <a:srgbClr val="38B5A8"/>
                </a:solidFill>
                <a:latin typeface="+mn-lt"/>
                <a:ea typeface="ＭＳ Ｐゴシック" charset="0"/>
                <a:cs typeface="ＭＳ Ｐゴシック" charset="0"/>
              </a:rPr>
              <a:t>…</a:t>
            </a:r>
          </a:p>
        </p:txBody>
      </p:sp>
      <p:sp>
        <p:nvSpPr>
          <p:cNvPr id="5" name="ZoneTexte 4">
            <a:extLst>
              <a:ext uri="{FF2B5EF4-FFF2-40B4-BE49-F238E27FC236}">
                <a16:creationId xmlns:a16="http://schemas.microsoft.com/office/drawing/2014/main" id="{A107A657-DB79-1B72-540E-CB3F19548DD3}"/>
              </a:ext>
            </a:extLst>
          </p:cNvPr>
          <p:cNvSpPr txBox="1"/>
          <p:nvPr/>
        </p:nvSpPr>
        <p:spPr>
          <a:xfrm>
            <a:off x="1445345" y="475367"/>
            <a:ext cx="2130456" cy="677108"/>
          </a:xfrm>
          <a:prstGeom prst="rect">
            <a:avLst/>
          </a:prstGeom>
          <a:noFill/>
        </p:spPr>
        <p:txBody>
          <a:bodyPr wrap="square" rtlCol="0">
            <a:spAutoFit/>
          </a:bodyPr>
          <a:lstStyle/>
          <a:p>
            <a:r>
              <a:rPr lang="fr-FR" sz="2400" b="1" dirty="0" err="1">
                <a:solidFill>
                  <a:srgbClr val="001E4D"/>
                </a:solidFill>
              </a:rPr>
              <a:t>Diplomatical</a:t>
            </a:r>
            <a:endParaRPr lang="fr-FR" sz="2400" b="1" dirty="0">
              <a:solidFill>
                <a:srgbClr val="001E4D"/>
              </a:solidFill>
            </a:endParaRPr>
          </a:p>
          <a:p>
            <a:endParaRPr lang="fr-FR" dirty="0"/>
          </a:p>
        </p:txBody>
      </p:sp>
      <p:sp>
        <p:nvSpPr>
          <p:cNvPr id="6" name="ZoneTexte 5">
            <a:extLst>
              <a:ext uri="{FF2B5EF4-FFF2-40B4-BE49-F238E27FC236}">
                <a16:creationId xmlns:a16="http://schemas.microsoft.com/office/drawing/2014/main" id="{0973EDF6-0FE2-91EB-9265-26C9D84959E3}"/>
              </a:ext>
            </a:extLst>
          </p:cNvPr>
          <p:cNvSpPr txBox="1"/>
          <p:nvPr/>
        </p:nvSpPr>
        <p:spPr>
          <a:xfrm>
            <a:off x="6299353" y="585047"/>
            <a:ext cx="1362874" cy="461665"/>
          </a:xfrm>
          <a:prstGeom prst="rect">
            <a:avLst/>
          </a:prstGeom>
          <a:noFill/>
        </p:spPr>
        <p:txBody>
          <a:bodyPr wrap="none" rtlCol="0">
            <a:spAutoFit/>
          </a:bodyPr>
          <a:lstStyle/>
          <a:p>
            <a:r>
              <a:rPr lang="fr-FR" sz="2400" b="1" dirty="0" err="1">
                <a:solidFill>
                  <a:srgbClr val="001E4D"/>
                </a:solidFill>
              </a:rPr>
              <a:t>Political</a:t>
            </a:r>
            <a:endParaRPr lang="fr-FR" sz="2400" b="1" dirty="0">
              <a:solidFill>
                <a:srgbClr val="001E4D"/>
              </a:solidFill>
            </a:endParaRPr>
          </a:p>
        </p:txBody>
      </p:sp>
    </p:spTree>
    <p:extLst>
      <p:ext uri="{BB962C8B-B14F-4D97-AF65-F5344CB8AC3E}">
        <p14:creationId xmlns:p14="http://schemas.microsoft.com/office/powerpoint/2010/main" val="696698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BAFAB-2006-E4B5-0F3C-5734E86B6173}"/>
              </a:ext>
            </a:extLst>
          </p:cNvPr>
          <p:cNvSpPr>
            <a:spLocks noGrp="1"/>
          </p:cNvSpPr>
          <p:nvPr>
            <p:ph type="title"/>
          </p:nvPr>
        </p:nvSpPr>
        <p:spPr/>
        <p:txBody>
          <a:bodyPr>
            <a:noAutofit/>
          </a:bodyPr>
          <a:lstStyle/>
          <a:p>
            <a:r>
              <a:rPr lang="fr-FR" b="1" dirty="0">
                <a:solidFill>
                  <a:srgbClr val="1A42B7"/>
                </a:solidFill>
              </a:rPr>
              <a:t>COP Parties and Stakeholders</a:t>
            </a:r>
          </a:p>
        </p:txBody>
      </p:sp>
      <p:sp>
        <p:nvSpPr>
          <p:cNvPr id="3" name="Espace réservé du texte 2">
            <a:extLst>
              <a:ext uri="{FF2B5EF4-FFF2-40B4-BE49-F238E27FC236}">
                <a16:creationId xmlns:a16="http://schemas.microsoft.com/office/drawing/2014/main" id="{EC5C8731-8465-AA34-4355-3BCBB021C01B}"/>
              </a:ext>
            </a:extLst>
          </p:cNvPr>
          <p:cNvSpPr>
            <a:spLocks noGrp="1"/>
          </p:cNvSpPr>
          <p:nvPr>
            <p:ph type="body" idx="1"/>
          </p:nvPr>
        </p:nvSpPr>
        <p:spPr>
          <a:xfrm>
            <a:off x="311700" y="1152475"/>
            <a:ext cx="4260300" cy="3416400"/>
          </a:xfrm>
        </p:spPr>
        <p:txBody>
          <a:bodyPr>
            <a:noAutofit/>
          </a:bodyPr>
          <a:lstStyle/>
          <a:p>
            <a:r>
              <a:rPr lang="fr-FR" sz="2400" dirty="0">
                <a:solidFill>
                  <a:srgbClr val="38B5A8"/>
                </a:solidFill>
              </a:rPr>
              <a:t>The </a:t>
            </a:r>
            <a:r>
              <a:rPr lang="fr-FR" sz="2400" dirty="0" err="1">
                <a:solidFill>
                  <a:srgbClr val="38B5A8"/>
                </a:solidFill>
              </a:rPr>
              <a:t>need</a:t>
            </a:r>
            <a:r>
              <a:rPr lang="fr-FR" sz="2400" dirty="0">
                <a:solidFill>
                  <a:srgbClr val="38B5A8"/>
                </a:solidFill>
              </a:rPr>
              <a:t> for consensus</a:t>
            </a:r>
          </a:p>
          <a:p>
            <a:r>
              <a:rPr lang="fr-FR" sz="2400" dirty="0">
                <a:solidFill>
                  <a:srgbClr val="38B5A8"/>
                </a:solidFill>
              </a:rPr>
              <a:t>Non-binding </a:t>
            </a:r>
            <a:r>
              <a:rPr lang="fr-FR" sz="2400" dirty="0" err="1">
                <a:solidFill>
                  <a:srgbClr val="38B5A8"/>
                </a:solidFill>
              </a:rPr>
              <a:t>decisions</a:t>
            </a:r>
            <a:endParaRPr lang="fr-FR" sz="2400" dirty="0">
              <a:solidFill>
                <a:srgbClr val="38B5A8"/>
              </a:solidFill>
            </a:endParaRPr>
          </a:p>
          <a:p>
            <a:r>
              <a:rPr lang="fr-FR" sz="2400" dirty="0">
                <a:solidFill>
                  <a:srgbClr val="38B5A8"/>
                </a:solidFill>
              </a:rPr>
              <a:t>Beyond </a:t>
            </a:r>
            <a:r>
              <a:rPr lang="fr-FR" sz="2400" dirty="0" err="1">
                <a:solidFill>
                  <a:srgbClr val="38B5A8"/>
                </a:solidFill>
              </a:rPr>
              <a:t>diplomacy</a:t>
            </a:r>
            <a:r>
              <a:rPr lang="fr-FR" sz="2400" dirty="0">
                <a:solidFill>
                  <a:srgbClr val="38B5A8"/>
                </a:solidFill>
              </a:rPr>
              <a:t>:</a:t>
            </a:r>
          </a:p>
          <a:p>
            <a:pPr lvl="1"/>
            <a:r>
              <a:rPr lang="fr-FR" sz="2200" dirty="0" err="1">
                <a:solidFill>
                  <a:srgbClr val="38B5A8"/>
                </a:solidFill>
              </a:rPr>
              <a:t>Transfers</a:t>
            </a:r>
            <a:r>
              <a:rPr lang="fr-FR" sz="2200" dirty="0">
                <a:solidFill>
                  <a:srgbClr val="38B5A8"/>
                </a:solidFill>
              </a:rPr>
              <a:t> - </a:t>
            </a:r>
            <a:r>
              <a:rPr lang="fr-FR" sz="2200" dirty="0" err="1">
                <a:solidFill>
                  <a:srgbClr val="38B5A8"/>
                </a:solidFill>
              </a:rPr>
              <a:t>defectors</a:t>
            </a:r>
            <a:endParaRPr lang="fr-FR" sz="2200" dirty="0">
              <a:solidFill>
                <a:srgbClr val="38B5A8"/>
              </a:solidFill>
            </a:endParaRPr>
          </a:p>
          <a:p>
            <a:pPr lvl="1"/>
            <a:r>
              <a:rPr lang="fr-FR" sz="2200" dirty="0">
                <a:solidFill>
                  <a:srgbClr val="38B5A8"/>
                </a:solidFill>
              </a:rPr>
              <a:t>Influence networks</a:t>
            </a:r>
          </a:p>
          <a:p>
            <a:pPr lvl="1"/>
            <a:r>
              <a:rPr lang="fr-FR" sz="2200" dirty="0">
                <a:solidFill>
                  <a:srgbClr val="38B5A8"/>
                </a:solidFill>
              </a:rPr>
              <a:t>The </a:t>
            </a:r>
            <a:r>
              <a:rPr lang="fr-FR" sz="2200" dirty="0" err="1">
                <a:solidFill>
                  <a:srgbClr val="38B5A8"/>
                </a:solidFill>
              </a:rPr>
              <a:t>individual</a:t>
            </a:r>
            <a:r>
              <a:rPr lang="fr-FR" sz="2200" dirty="0">
                <a:solidFill>
                  <a:srgbClr val="38B5A8"/>
                </a:solidFill>
              </a:rPr>
              <a:t> and collective </a:t>
            </a:r>
            <a:r>
              <a:rPr lang="fr-FR" sz="2200" dirty="0" err="1">
                <a:solidFill>
                  <a:srgbClr val="38B5A8"/>
                </a:solidFill>
              </a:rPr>
              <a:t>interest</a:t>
            </a:r>
            <a:r>
              <a:rPr lang="fr-FR" sz="2200" dirty="0">
                <a:solidFill>
                  <a:srgbClr val="38B5A8"/>
                </a:solidFill>
              </a:rPr>
              <a:t> of a </a:t>
            </a:r>
            <a:r>
              <a:rPr lang="fr-FR" sz="2200" dirty="0" err="1">
                <a:solidFill>
                  <a:srgbClr val="38B5A8"/>
                </a:solidFill>
              </a:rPr>
              <a:t>strong</a:t>
            </a:r>
            <a:r>
              <a:rPr lang="fr-FR" sz="2200" dirty="0">
                <a:solidFill>
                  <a:srgbClr val="38B5A8"/>
                </a:solidFill>
              </a:rPr>
              <a:t> Convention</a:t>
            </a:r>
          </a:p>
        </p:txBody>
      </p:sp>
      <p:sp>
        <p:nvSpPr>
          <p:cNvPr id="4" name="Espace réservé du texte 3">
            <a:extLst>
              <a:ext uri="{FF2B5EF4-FFF2-40B4-BE49-F238E27FC236}">
                <a16:creationId xmlns:a16="http://schemas.microsoft.com/office/drawing/2014/main" id="{D674B3C8-6D3B-3912-AB28-C5F45B5BB090}"/>
              </a:ext>
            </a:extLst>
          </p:cNvPr>
          <p:cNvSpPr>
            <a:spLocks noGrp="1"/>
          </p:cNvSpPr>
          <p:nvPr>
            <p:ph type="body" idx="2"/>
          </p:nvPr>
        </p:nvSpPr>
        <p:spPr/>
        <p:txBody>
          <a:bodyPr>
            <a:normAutofit lnSpcReduction="10000"/>
          </a:bodyPr>
          <a:lstStyle/>
          <a:p>
            <a:r>
              <a:rPr lang="fr-FR" sz="2400" dirty="0" err="1">
                <a:solidFill>
                  <a:srgbClr val="38B5A8"/>
                </a:solidFill>
                <a:latin typeface="Calibri" charset="0"/>
                <a:ea typeface="ＭＳ Ｐゴシック" charset="0"/>
                <a:cs typeface="ＭＳ Ｐゴシック" charset="0"/>
              </a:rPr>
              <a:t>Side</a:t>
            </a:r>
            <a:r>
              <a:rPr lang="fr-FR" sz="2400" dirty="0">
                <a:solidFill>
                  <a:srgbClr val="38B5A8"/>
                </a:solidFill>
                <a:latin typeface="Calibri" charset="0"/>
                <a:ea typeface="ＭＳ Ｐゴシック" charset="0"/>
                <a:cs typeface="ＭＳ Ｐゴシック" charset="0"/>
              </a:rPr>
              <a:t> </a:t>
            </a:r>
            <a:r>
              <a:rPr lang="fr-FR" sz="2400" dirty="0" err="1">
                <a:solidFill>
                  <a:srgbClr val="38B5A8"/>
                </a:solidFill>
                <a:latin typeface="Calibri" charset="0"/>
                <a:ea typeface="ＭＳ Ｐゴシック" charset="0"/>
                <a:cs typeface="ＭＳ Ｐゴシック" charset="0"/>
              </a:rPr>
              <a:t>events</a:t>
            </a:r>
            <a:endParaRPr lang="fr-FR" sz="2400" dirty="0">
              <a:solidFill>
                <a:srgbClr val="38B5A8"/>
              </a:solidFill>
              <a:latin typeface="Calibri" charset="0"/>
              <a:ea typeface="ＭＳ Ｐゴシック" charset="0"/>
              <a:cs typeface="ＭＳ Ｐゴシック" charset="0"/>
            </a:endParaRPr>
          </a:p>
          <a:p>
            <a:r>
              <a:rPr lang="fr-FR" sz="2400" dirty="0" err="1">
                <a:solidFill>
                  <a:srgbClr val="38B5A8"/>
                </a:solidFill>
                <a:latin typeface="Calibri" charset="0"/>
                <a:ea typeface="ＭＳ Ｐゴシック" charset="0"/>
                <a:cs typeface="ＭＳ Ｐゴシック" charset="0"/>
              </a:rPr>
              <a:t>Parallel</a:t>
            </a:r>
            <a:r>
              <a:rPr lang="fr-FR" sz="2400" dirty="0">
                <a:solidFill>
                  <a:srgbClr val="38B5A8"/>
                </a:solidFill>
                <a:latin typeface="Calibri" charset="0"/>
                <a:ea typeface="ＭＳ Ｐゴシック" charset="0"/>
                <a:cs typeface="ＭＳ Ｐゴシック" charset="0"/>
              </a:rPr>
              <a:t> </a:t>
            </a:r>
            <a:r>
              <a:rPr lang="fr-FR" sz="2400" dirty="0" err="1">
                <a:solidFill>
                  <a:srgbClr val="38B5A8"/>
                </a:solidFill>
                <a:latin typeface="Calibri" charset="0"/>
                <a:ea typeface="ＭＳ Ｐゴシック" charset="0"/>
                <a:cs typeface="ＭＳ Ｐゴシック" charset="0"/>
              </a:rPr>
              <a:t>Summits</a:t>
            </a:r>
            <a:r>
              <a:rPr lang="fr-FR" sz="2400" dirty="0">
                <a:solidFill>
                  <a:srgbClr val="38B5A8"/>
                </a:solidFill>
                <a:latin typeface="Calibri" charset="0"/>
                <a:ea typeface="ＭＳ Ｐゴシック" charset="0"/>
                <a:cs typeface="ＭＳ Ｐゴシック" charset="0"/>
              </a:rPr>
              <a:t> </a:t>
            </a:r>
          </a:p>
          <a:p>
            <a:r>
              <a:rPr lang="fr-FR" sz="2400" dirty="0" err="1">
                <a:solidFill>
                  <a:srgbClr val="38B5A8"/>
                </a:solidFill>
                <a:latin typeface="Calibri" charset="0"/>
                <a:ea typeface="ＭＳ Ｐゴシック" charset="0"/>
                <a:cs typeface="ＭＳ Ｐゴシック" charset="0"/>
              </a:rPr>
              <a:t>IPLCs</a:t>
            </a:r>
            <a:r>
              <a:rPr lang="fr-FR" sz="2400" dirty="0">
                <a:solidFill>
                  <a:srgbClr val="38B5A8"/>
                </a:solidFill>
                <a:latin typeface="Calibri" charset="0"/>
                <a:ea typeface="ＭＳ Ｐゴシック" charset="0"/>
                <a:cs typeface="ＭＳ Ｐゴシック" charset="0"/>
              </a:rPr>
              <a:t>, </a:t>
            </a:r>
            <a:r>
              <a:rPr lang="fr-FR" sz="2400" dirty="0" err="1">
                <a:solidFill>
                  <a:srgbClr val="38B5A8"/>
                </a:solidFill>
                <a:latin typeface="Calibri" charset="0"/>
                <a:ea typeface="ＭＳ Ｐゴシック" charset="0"/>
                <a:cs typeface="ＭＳ Ｐゴシック" charset="0"/>
              </a:rPr>
              <a:t>Youth</a:t>
            </a:r>
            <a:r>
              <a:rPr lang="fr-FR" sz="2400" dirty="0">
                <a:solidFill>
                  <a:srgbClr val="38B5A8"/>
                </a:solidFill>
                <a:latin typeface="Calibri" charset="0"/>
                <a:ea typeface="ＭＳ Ｐゴシック" charset="0"/>
                <a:cs typeface="ＭＳ Ｐゴシック" charset="0"/>
              </a:rPr>
              <a:t>, CLA, Business, Faith, …</a:t>
            </a:r>
          </a:p>
          <a:p>
            <a:r>
              <a:rPr lang="fr-FR" sz="2400" dirty="0">
                <a:solidFill>
                  <a:srgbClr val="38B5A8"/>
                </a:solidFill>
                <a:latin typeface="Calibri" charset="0"/>
                <a:ea typeface="ＭＳ Ｐゴシック" charset="0"/>
                <a:cs typeface="ＭＳ Ｐゴシック" charset="0"/>
              </a:rPr>
              <a:t>Stands - </a:t>
            </a:r>
            <a:r>
              <a:rPr lang="fr-FR" sz="2400" dirty="0" err="1">
                <a:solidFill>
                  <a:srgbClr val="38B5A8"/>
                </a:solidFill>
                <a:latin typeface="Calibri" charset="0"/>
                <a:ea typeface="ＭＳ Ｐゴシック" charset="0"/>
                <a:cs typeface="ＭＳ Ｐゴシック" charset="0"/>
              </a:rPr>
              <a:t>booths</a:t>
            </a:r>
            <a:endParaRPr lang="fr-FR" sz="2400" dirty="0">
              <a:solidFill>
                <a:srgbClr val="38B5A8"/>
              </a:solidFill>
              <a:latin typeface="Calibri" charset="0"/>
              <a:ea typeface="ＭＳ Ｐゴシック" charset="0"/>
              <a:cs typeface="ＭＳ Ｐゴシック" charset="0"/>
            </a:endParaRPr>
          </a:p>
          <a:p>
            <a:r>
              <a:rPr lang="fr-FR" sz="2400" dirty="0">
                <a:solidFill>
                  <a:srgbClr val="38B5A8"/>
                </a:solidFill>
                <a:latin typeface="Calibri" charset="0"/>
                <a:ea typeface="ＭＳ Ｐゴシック" charset="0"/>
                <a:cs typeface="ＭＳ Ｐゴシック" charset="0"/>
              </a:rPr>
              <a:t>Scientific symposium</a:t>
            </a:r>
          </a:p>
          <a:p>
            <a:r>
              <a:rPr lang="fr-FR" sz="2400" dirty="0" err="1">
                <a:solidFill>
                  <a:srgbClr val="38B5A8"/>
                </a:solidFill>
                <a:latin typeface="Calibri" charset="0"/>
                <a:ea typeface="ＭＳ Ｐゴシック" charset="0"/>
                <a:cs typeface="ＭＳ Ｐゴシック" charset="0"/>
              </a:rPr>
              <a:t>Protests</a:t>
            </a:r>
            <a:r>
              <a:rPr lang="fr-FR" sz="2400" dirty="0">
                <a:solidFill>
                  <a:srgbClr val="38B5A8"/>
                </a:solidFill>
                <a:latin typeface="Calibri" charset="0"/>
                <a:ea typeface="ＭＳ Ｐゴシック" charset="0"/>
                <a:cs typeface="ＭＳ Ｐゴシック" charset="0"/>
              </a:rPr>
              <a:t>, </a:t>
            </a:r>
            <a:r>
              <a:rPr lang="fr-FR" sz="2400" dirty="0" err="1">
                <a:solidFill>
                  <a:srgbClr val="38B5A8"/>
                </a:solidFill>
                <a:latin typeface="Calibri" charset="0"/>
                <a:ea typeface="ＭＳ Ｐゴシック" charset="0"/>
                <a:cs typeface="ＭＳ Ｐゴシック" charset="0"/>
              </a:rPr>
              <a:t>Medias</a:t>
            </a:r>
            <a:r>
              <a:rPr lang="fr-FR" sz="2400" dirty="0">
                <a:solidFill>
                  <a:srgbClr val="38B5A8"/>
                </a:solidFill>
                <a:latin typeface="Calibri" charset="0"/>
                <a:ea typeface="ＭＳ Ｐゴシック" charset="0"/>
                <a:cs typeface="ＭＳ Ｐゴシック" charset="0"/>
              </a:rPr>
              <a:t>, …</a:t>
            </a:r>
          </a:p>
          <a:p>
            <a:r>
              <a:rPr lang="fr-FR" sz="2400" dirty="0" err="1">
                <a:solidFill>
                  <a:srgbClr val="38B5A8"/>
                </a:solidFill>
                <a:latin typeface="Calibri" charset="0"/>
                <a:ea typeface="ＭＳ Ｐゴシック" charset="0"/>
                <a:cs typeface="ＭＳ Ｐゴシック" charset="0"/>
              </a:rPr>
              <a:t>etc</a:t>
            </a:r>
            <a:endParaRPr lang="fr-FR" sz="2400" dirty="0">
              <a:solidFill>
                <a:srgbClr val="38B5A8"/>
              </a:solidFill>
              <a:latin typeface="Calibri" charset="0"/>
              <a:ea typeface="ＭＳ Ｐゴシック" charset="0"/>
              <a:cs typeface="ＭＳ Ｐゴシック" charset="0"/>
            </a:endParaRPr>
          </a:p>
          <a:p>
            <a:endParaRPr lang="fr-FR" dirty="0">
              <a:latin typeface="Calibri" charset="0"/>
              <a:ea typeface="ＭＳ Ｐゴシック" charset="0"/>
              <a:cs typeface="ＭＳ Ｐゴシック" charset="0"/>
            </a:endParaRPr>
          </a:p>
        </p:txBody>
      </p:sp>
      <p:sp>
        <p:nvSpPr>
          <p:cNvPr id="5" name="ZoneTexte 4">
            <a:extLst>
              <a:ext uri="{FF2B5EF4-FFF2-40B4-BE49-F238E27FC236}">
                <a16:creationId xmlns:a16="http://schemas.microsoft.com/office/drawing/2014/main" id="{A107A657-DB79-1B72-540E-CB3F19548DD3}"/>
              </a:ext>
            </a:extLst>
          </p:cNvPr>
          <p:cNvSpPr txBox="1"/>
          <p:nvPr/>
        </p:nvSpPr>
        <p:spPr>
          <a:xfrm>
            <a:off x="962673" y="625650"/>
            <a:ext cx="2958353" cy="677108"/>
          </a:xfrm>
          <a:prstGeom prst="rect">
            <a:avLst/>
          </a:prstGeom>
          <a:noFill/>
        </p:spPr>
        <p:txBody>
          <a:bodyPr wrap="square" rtlCol="0">
            <a:spAutoFit/>
          </a:bodyPr>
          <a:lstStyle/>
          <a:p>
            <a:r>
              <a:rPr lang="fr-FR" sz="2400" b="1" dirty="0" err="1">
                <a:solidFill>
                  <a:srgbClr val="001E4D"/>
                </a:solidFill>
              </a:rPr>
              <a:t>Biodiversity</a:t>
            </a:r>
            <a:r>
              <a:rPr lang="fr-FR" sz="2400" b="1" dirty="0">
                <a:solidFill>
                  <a:srgbClr val="001E4D"/>
                </a:solidFill>
              </a:rPr>
              <a:t> </a:t>
            </a:r>
            <a:r>
              <a:rPr lang="fr-FR" sz="2400" b="1" dirty="0" err="1">
                <a:solidFill>
                  <a:srgbClr val="001E4D"/>
                </a:solidFill>
              </a:rPr>
              <a:t>family</a:t>
            </a:r>
            <a:endParaRPr lang="fr-FR" sz="2400" b="1" dirty="0">
              <a:solidFill>
                <a:srgbClr val="001E4D"/>
              </a:solidFill>
            </a:endParaRPr>
          </a:p>
          <a:p>
            <a:endParaRPr lang="fr-FR" dirty="0"/>
          </a:p>
        </p:txBody>
      </p:sp>
      <p:sp>
        <p:nvSpPr>
          <p:cNvPr id="6" name="ZoneTexte 5">
            <a:extLst>
              <a:ext uri="{FF2B5EF4-FFF2-40B4-BE49-F238E27FC236}">
                <a16:creationId xmlns:a16="http://schemas.microsoft.com/office/drawing/2014/main" id="{0973EDF6-0FE2-91EB-9265-26C9D84959E3}"/>
              </a:ext>
            </a:extLst>
          </p:cNvPr>
          <p:cNvSpPr txBox="1"/>
          <p:nvPr/>
        </p:nvSpPr>
        <p:spPr>
          <a:xfrm>
            <a:off x="5411233" y="625650"/>
            <a:ext cx="2770094" cy="461665"/>
          </a:xfrm>
          <a:prstGeom prst="rect">
            <a:avLst/>
          </a:prstGeom>
          <a:noFill/>
        </p:spPr>
        <p:txBody>
          <a:bodyPr wrap="square" rtlCol="0">
            <a:spAutoFit/>
          </a:bodyPr>
          <a:lstStyle/>
          <a:p>
            <a:r>
              <a:rPr lang="fr-FR" sz="2400" b="1" dirty="0" err="1">
                <a:solidFill>
                  <a:srgbClr val="001E4D"/>
                </a:solidFill>
              </a:rPr>
              <a:t>Behind</a:t>
            </a:r>
            <a:r>
              <a:rPr lang="fr-FR" sz="2400" b="1" dirty="0">
                <a:solidFill>
                  <a:srgbClr val="001E4D"/>
                </a:solidFill>
              </a:rPr>
              <a:t> the </a:t>
            </a:r>
            <a:r>
              <a:rPr lang="fr-FR" sz="2400" b="1" dirty="0" err="1">
                <a:solidFill>
                  <a:srgbClr val="001E4D"/>
                </a:solidFill>
              </a:rPr>
              <a:t>Scene</a:t>
            </a:r>
            <a:r>
              <a:rPr lang="fr-FR" sz="2400" b="1" dirty="0">
                <a:solidFill>
                  <a:srgbClr val="001E4D"/>
                </a:solidFill>
              </a:rPr>
              <a:t> </a:t>
            </a:r>
          </a:p>
        </p:txBody>
      </p:sp>
    </p:spTree>
    <p:extLst>
      <p:ext uri="{BB962C8B-B14F-4D97-AF65-F5344CB8AC3E}">
        <p14:creationId xmlns:p14="http://schemas.microsoft.com/office/powerpoint/2010/main" val="3322664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a:extLst>
              <a:ext uri="{FF2B5EF4-FFF2-40B4-BE49-F238E27FC236}">
                <a16:creationId xmlns:a16="http://schemas.microsoft.com/office/drawing/2014/main" id="{8A152DCC-2DE4-6BCA-137F-A4BF1C5116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776" y="13447"/>
            <a:ext cx="7853083" cy="481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6" descr="Screen shot 2011-06-29 at 10.00.14.png">
            <a:extLst>
              <a:ext uri="{FF2B5EF4-FFF2-40B4-BE49-F238E27FC236}">
                <a16:creationId xmlns:a16="http://schemas.microsoft.com/office/drawing/2014/main" id="{F3A6438E-C022-2443-778B-BFD21C8D2E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4819" y="4355904"/>
            <a:ext cx="4072995" cy="78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78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DF5A9-8423-8A28-7915-4E53C0A6131B}"/>
              </a:ext>
            </a:extLst>
          </p:cNvPr>
          <p:cNvSpPr>
            <a:spLocks noGrp="1"/>
          </p:cNvSpPr>
          <p:nvPr>
            <p:ph type="title"/>
          </p:nvPr>
        </p:nvSpPr>
        <p:spPr/>
        <p:txBody>
          <a:bodyPr>
            <a:noAutofit/>
          </a:bodyPr>
          <a:lstStyle/>
          <a:p>
            <a:r>
              <a:rPr lang="fr-FR" b="1" dirty="0">
                <a:solidFill>
                  <a:srgbClr val="1A42B7"/>
                </a:solidFill>
              </a:rPr>
              <a:t>I </a:t>
            </a:r>
            <a:r>
              <a:rPr lang="fr-FR" b="1" dirty="0" err="1">
                <a:solidFill>
                  <a:srgbClr val="1A42B7"/>
                </a:solidFill>
              </a:rPr>
              <a:t>try</a:t>
            </a:r>
            <a:r>
              <a:rPr lang="fr-FR" b="1" dirty="0">
                <a:solidFill>
                  <a:srgbClr val="1A42B7"/>
                </a:solidFill>
              </a:rPr>
              <a:t> to </a:t>
            </a:r>
            <a:r>
              <a:rPr lang="fr-FR" b="1" dirty="0" err="1">
                <a:solidFill>
                  <a:srgbClr val="1A42B7"/>
                </a:solidFill>
              </a:rPr>
              <a:t>stay</a:t>
            </a:r>
            <a:r>
              <a:rPr lang="fr-FR" b="1" dirty="0">
                <a:solidFill>
                  <a:srgbClr val="1A42B7"/>
                </a:solidFill>
              </a:rPr>
              <a:t> </a:t>
            </a:r>
            <a:r>
              <a:rPr lang="fr-FR" b="1" dirty="0" err="1">
                <a:solidFill>
                  <a:srgbClr val="1A42B7"/>
                </a:solidFill>
              </a:rPr>
              <a:t>optimistic</a:t>
            </a:r>
            <a:r>
              <a:rPr lang="fr-FR" b="1" dirty="0">
                <a:solidFill>
                  <a:srgbClr val="1A42B7"/>
                </a:solidFill>
              </a:rPr>
              <a:t> ! </a:t>
            </a:r>
          </a:p>
        </p:txBody>
      </p:sp>
      <p:sp>
        <p:nvSpPr>
          <p:cNvPr id="3" name="ZoneTexte 2">
            <a:extLst>
              <a:ext uri="{FF2B5EF4-FFF2-40B4-BE49-F238E27FC236}">
                <a16:creationId xmlns:a16="http://schemas.microsoft.com/office/drawing/2014/main" id="{84284CD5-15C9-50C9-1198-B05EB9675A56}"/>
              </a:ext>
            </a:extLst>
          </p:cNvPr>
          <p:cNvSpPr txBox="1"/>
          <p:nvPr/>
        </p:nvSpPr>
        <p:spPr>
          <a:xfrm>
            <a:off x="373259" y="1189129"/>
            <a:ext cx="5076087" cy="3416320"/>
          </a:xfrm>
          <a:prstGeom prst="rect">
            <a:avLst/>
          </a:prstGeom>
          <a:noFill/>
        </p:spPr>
        <p:txBody>
          <a:bodyPr wrap="square" rtlCol="0">
            <a:spAutoFit/>
          </a:bodyPr>
          <a:lstStyle/>
          <a:p>
            <a:pPr marL="342900" indent="-342900">
              <a:buFont typeface="Arial" panose="020B0604020202020204" pitchFamily="34" charset="0"/>
              <a:buChar char="•"/>
            </a:pPr>
            <a:r>
              <a:rPr lang="fr-FR" sz="2400" dirty="0">
                <a:solidFill>
                  <a:srgbClr val="38B5A8"/>
                </a:solidFill>
              </a:rPr>
              <a:t>“</a:t>
            </a:r>
            <a:r>
              <a:rPr lang="fr-FR" sz="2400" dirty="0" err="1">
                <a:solidFill>
                  <a:srgbClr val="38B5A8"/>
                </a:solidFill>
              </a:rPr>
              <a:t>significantly</a:t>
            </a:r>
            <a:r>
              <a:rPr lang="fr-FR" sz="2400" dirty="0">
                <a:solidFill>
                  <a:srgbClr val="38B5A8"/>
                </a:solidFill>
              </a:rPr>
              <a:t> </a:t>
            </a:r>
            <a:r>
              <a:rPr lang="fr-FR" sz="2400" dirty="0" err="1">
                <a:solidFill>
                  <a:srgbClr val="38B5A8"/>
                </a:solidFill>
              </a:rPr>
              <a:t>reduce</a:t>
            </a:r>
            <a:r>
              <a:rPr lang="fr-FR" sz="2400" dirty="0">
                <a:solidFill>
                  <a:srgbClr val="38B5A8"/>
                </a:solidFill>
              </a:rPr>
              <a:t> the rate of </a:t>
            </a:r>
            <a:r>
              <a:rPr lang="fr-FR" sz="2400" dirty="0" err="1">
                <a:solidFill>
                  <a:srgbClr val="38B5A8"/>
                </a:solidFill>
              </a:rPr>
              <a:t>biodiversity</a:t>
            </a:r>
            <a:r>
              <a:rPr lang="fr-FR" sz="2400" dirty="0">
                <a:solidFill>
                  <a:srgbClr val="38B5A8"/>
                </a:solidFill>
              </a:rPr>
              <a:t> </a:t>
            </a:r>
            <a:r>
              <a:rPr lang="fr-FR" sz="2400" dirty="0" err="1">
                <a:solidFill>
                  <a:srgbClr val="38B5A8"/>
                </a:solidFill>
              </a:rPr>
              <a:t>loss</a:t>
            </a:r>
            <a:r>
              <a:rPr lang="fr-FR" sz="2400" dirty="0">
                <a:solidFill>
                  <a:srgbClr val="38B5A8"/>
                </a:solidFill>
              </a:rPr>
              <a:t> by 2010”, </a:t>
            </a:r>
            <a:r>
              <a:rPr lang="fr-FR" sz="2400" dirty="0" err="1">
                <a:solidFill>
                  <a:srgbClr val="38B5A8"/>
                </a:solidFill>
              </a:rPr>
              <a:t>taken</a:t>
            </a:r>
            <a:r>
              <a:rPr lang="fr-FR" sz="2400" dirty="0">
                <a:solidFill>
                  <a:srgbClr val="38B5A8"/>
                </a:solidFill>
              </a:rPr>
              <a:t> up by the Johannesburg </a:t>
            </a:r>
            <a:r>
              <a:rPr lang="fr-FR" sz="2400" dirty="0" err="1">
                <a:solidFill>
                  <a:srgbClr val="38B5A8"/>
                </a:solidFill>
              </a:rPr>
              <a:t>Summit</a:t>
            </a:r>
            <a:r>
              <a:rPr lang="fr-FR" sz="2400" dirty="0">
                <a:solidFill>
                  <a:srgbClr val="38B5A8"/>
                </a:solidFill>
              </a:rPr>
              <a:t> (and in the MDG 7-2)</a:t>
            </a:r>
          </a:p>
          <a:p>
            <a:pPr marL="342900" indent="-342900">
              <a:buFont typeface="Arial" panose="020B0604020202020204" pitchFamily="34" charset="0"/>
              <a:buChar char="•"/>
            </a:pPr>
            <a:r>
              <a:rPr lang="fr-FR" sz="2400" dirty="0">
                <a:solidFill>
                  <a:srgbClr val="38B5A8"/>
                </a:solidFill>
              </a:rPr>
              <a:t>National </a:t>
            </a:r>
            <a:r>
              <a:rPr lang="fr-FR" sz="2400" dirty="0" err="1">
                <a:solidFill>
                  <a:srgbClr val="38B5A8"/>
                </a:solidFill>
              </a:rPr>
              <a:t>strategy</a:t>
            </a:r>
            <a:r>
              <a:rPr lang="fr-FR" sz="2400" dirty="0">
                <a:solidFill>
                  <a:srgbClr val="38B5A8"/>
                </a:solidFill>
              </a:rPr>
              <a:t> (NBSAP) and </a:t>
            </a:r>
            <a:r>
              <a:rPr lang="fr-FR" sz="2400" dirty="0" err="1">
                <a:solidFill>
                  <a:srgbClr val="38B5A8"/>
                </a:solidFill>
              </a:rPr>
              <a:t>implementation</a:t>
            </a:r>
            <a:r>
              <a:rPr lang="fr-FR" sz="2400" dirty="0">
                <a:solidFill>
                  <a:srgbClr val="38B5A8"/>
                </a:solidFill>
              </a:rPr>
              <a:t> via </a:t>
            </a:r>
            <a:r>
              <a:rPr lang="fr-FR" sz="2400" dirty="0" err="1">
                <a:solidFill>
                  <a:srgbClr val="38B5A8"/>
                </a:solidFill>
              </a:rPr>
              <a:t>Sectoral</a:t>
            </a:r>
            <a:r>
              <a:rPr lang="fr-FR" sz="2400" dirty="0">
                <a:solidFill>
                  <a:srgbClr val="38B5A8"/>
                </a:solidFill>
              </a:rPr>
              <a:t> </a:t>
            </a:r>
            <a:r>
              <a:rPr lang="fr-FR" sz="2400" dirty="0" err="1">
                <a:solidFill>
                  <a:srgbClr val="38B5A8"/>
                </a:solidFill>
              </a:rPr>
              <a:t>integration</a:t>
            </a:r>
            <a:endParaRPr lang="fr-FR" sz="2400" dirty="0">
              <a:solidFill>
                <a:srgbClr val="38B5A8"/>
              </a:solidFill>
            </a:endParaRPr>
          </a:p>
          <a:p>
            <a:pPr marL="342900" indent="-342900">
              <a:buFont typeface="Arial" panose="020B0604020202020204" pitchFamily="34" charset="0"/>
              <a:buChar char="•"/>
            </a:pPr>
            <a:r>
              <a:rPr lang="fr-FR" sz="2400" dirty="0" err="1">
                <a:solidFill>
                  <a:srgbClr val="38B5A8"/>
                </a:solidFill>
              </a:rPr>
              <a:t>European</a:t>
            </a:r>
            <a:r>
              <a:rPr lang="fr-FR" sz="2400" dirty="0">
                <a:solidFill>
                  <a:srgbClr val="38B5A8"/>
                </a:solidFill>
              </a:rPr>
              <a:t> Union objective : </a:t>
            </a:r>
            <a:r>
              <a:rPr lang="fr-FR" sz="2400" dirty="0" err="1">
                <a:solidFill>
                  <a:srgbClr val="001E4D"/>
                </a:solidFill>
              </a:rPr>
              <a:t>Zero</a:t>
            </a:r>
            <a:r>
              <a:rPr lang="fr-FR" sz="2400" dirty="0">
                <a:solidFill>
                  <a:srgbClr val="001E4D"/>
                </a:solidFill>
              </a:rPr>
              <a:t> </a:t>
            </a:r>
            <a:r>
              <a:rPr lang="fr-FR" sz="2400" dirty="0" err="1">
                <a:solidFill>
                  <a:srgbClr val="001E4D"/>
                </a:solidFill>
              </a:rPr>
              <a:t>Biodiversity</a:t>
            </a:r>
            <a:r>
              <a:rPr lang="fr-FR" sz="2400" dirty="0">
                <a:solidFill>
                  <a:srgbClr val="001E4D"/>
                </a:solidFill>
              </a:rPr>
              <a:t> </a:t>
            </a:r>
            <a:r>
              <a:rPr lang="fr-FR" sz="2400" dirty="0" err="1">
                <a:solidFill>
                  <a:srgbClr val="001E4D"/>
                </a:solidFill>
              </a:rPr>
              <a:t>Loss</a:t>
            </a:r>
            <a:r>
              <a:rPr lang="fr-FR" sz="2400" dirty="0">
                <a:solidFill>
                  <a:srgbClr val="001E4D"/>
                </a:solidFill>
              </a:rPr>
              <a:t>  by 2010 !</a:t>
            </a:r>
          </a:p>
        </p:txBody>
      </p:sp>
      <p:pic>
        <p:nvPicPr>
          <p:cNvPr id="4" name="Picture 1038" descr="mandela-shake2">
            <a:extLst>
              <a:ext uri="{FF2B5EF4-FFF2-40B4-BE49-F238E27FC236}">
                <a16:creationId xmlns:a16="http://schemas.microsoft.com/office/drawing/2014/main" id="{18490366-DCEA-B3EA-B580-B1C117346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919" y="2743387"/>
            <a:ext cx="31654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11CD55C3-0D60-3A59-C253-D70BB4E77487}"/>
              </a:ext>
            </a:extLst>
          </p:cNvPr>
          <p:cNvSpPr txBox="1"/>
          <p:nvPr/>
        </p:nvSpPr>
        <p:spPr>
          <a:xfrm>
            <a:off x="1577132" y="538051"/>
            <a:ext cx="7221849" cy="584775"/>
          </a:xfrm>
          <a:prstGeom prst="rect">
            <a:avLst/>
          </a:prstGeom>
          <a:noFill/>
        </p:spPr>
        <p:txBody>
          <a:bodyPr wrap="none" rtlCol="0">
            <a:spAutoFit/>
          </a:bodyPr>
          <a:lstStyle/>
          <a:p>
            <a:r>
              <a:rPr lang="fr-FR" sz="3200" b="1" dirty="0">
                <a:solidFill>
                  <a:srgbClr val="1A42B7"/>
                </a:solidFill>
              </a:rPr>
              <a:t>COP 6 - 2002 Strategic Plan for 2010</a:t>
            </a:r>
            <a:endParaRPr lang="fr-FR" sz="3200" dirty="0"/>
          </a:p>
        </p:txBody>
      </p:sp>
    </p:spTree>
    <p:extLst>
      <p:ext uri="{BB962C8B-B14F-4D97-AF65-F5344CB8AC3E}">
        <p14:creationId xmlns:p14="http://schemas.microsoft.com/office/powerpoint/2010/main" val="355795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
            <a:ext cx="2003822" cy="249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99122"/>
            <a:ext cx="1506141" cy="212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nvGrpSpPr>
          <p:cNvPr id="72707" name="Group 7"/>
          <p:cNvGrpSpPr>
            <a:grpSpLocks/>
          </p:cNvGrpSpPr>
          <p:nvPr/>
        </p:nvGrpSpPr>
        <p:grpSpPr bwMode="auto">
          <a:xfrm>
            <a:off x="-4402931" y="1126331"/>
            <a:ext cx="1610612016" cy="1610612016"/>
            <a:chOff x="2889" y="291"/>
            <a:chExt cx="6274086" cy="6718009"/>
          </a:xfrm>
        </p:grpSpPr>
        <p:sp>
          <p:nvSpPr>
            <p:cNvPr id="72741" name="Rectangle 9"/>
            <p:cNvSpPr>
              <a:spLocks noChangeArrowheads="1"/>
            </p:cNvSpPr>
            <p:nvPr/>
          </p:nvSpPr>
          <p:spPr bwMode="auto">
            <a:xfrm>
              <a:off x="2889" y="291"/>
              <a:ext cx="1062" cy="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4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288" y="461963"/>
              <a:ext cx="1690687"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grpSp>
        <p:nvGrpSpPr>
          <p:cNvPr id="72708" name="Group 7"/>
          <p:cNvGrpSpPr>
            <a:grpSpLocks/>
          </p:cNvGrpSpPr>
          <p:nvPr/>
        </p:nvGrpSpPr>
        <p:grpSpPr bwMode="auto">
          <a:xfrm>
            <a:off x="-4280297" y="1150144"/>
            <a:ext cx="1610612735" cy="1610612735"/>
            <a:chOff x="2889" y="291"/>
            <a:chExt cx="6274086" cy="6718009"/>
          </a:xfrm>
        </p:grpSpPr>
        <p:sp>
          <p:nvSpPr>
            <p:cNvPr id="72739" name="Rectangle 12"/>
            <p:cNvSpPr>
              <a:spLocks noChangeArrowheads="1"/>
            </p:cNvSpPr>
            <p:nvPr/>
          </p:nvSpPr>
          <p:spPr bwMode="auto">
            <a:xfrm>
              <a:off x="2889" y="291"/>
              <a:ext cx="1062" cy="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4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288" y="461963"/>
              <a:ext cx="1690687"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grpSp>
        <p:nvGrpSpPr>
          <p:cNvPr id="72709" name="Group 10"/>
          <p:cNvGrpSpPr>
            <a:grpSpLocks/>
          </p:cNvGrpSpPr>
          <p:nvPr/>
        </p:nvGrpSpPr>
        <p:grpSpPr bwMode="auto">
          <a:xfrm>
            <a:off x="-5843587" y="1239442"/>
            <a:ext cx="1610612735" cy="1610612735"/>
            <a:chOff x="4375" y="288"/>
            <a:chExt cx="8537963" cy="6713250"/>
          </a:xfrm>
        </p:grpSpPr>
        <p:sp>
          <p:nvSpPr>
            <p:cNvPr id="72737" name="Rectangle 15"/>
            <p:cNvSpPr>
              <a:spLocks noChangeArrowheads="1"/>
            </p:cNvSpPr>
            <p:nvPr/>
          </p:nvSpPr>
          <p:spPr bwMode="auto">
            <a:xfrm>
              <a:off x="4375" y="288"/>
              <a:ext cx="1003" cy="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3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313" y="457200"/>
              <a:ext cx="1597025"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pic>
        <p:nvPicPr>
          <p:cNvPr id="727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391" y="273844"/>
            <a:ext cx="269914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nvGrpSpPr>
          <p:cNvPr id="72711" name="Group 13"/>
          <p:cNvGrpSpPr>
            <a:grpSpLocks/>
          </p:cNvGrpSpPr>
          <p:nvPr/>
        </p:nvGrpSpPr>
        <p:grpSpPr bwMode="auto">
          <a:xfrm>
            <a:off x="3173017" y="852488"/>
            <a:ext cx="1610612735" cy="1610612735"/>
            <a:chOff x="88" y="2654"/>
            <a:chExt cx="1962062" cy="6720409"/>
          </a:xfrm>
        </p:grpSpPr>
        <p:sp>
          <p:nvSpPr>
            <p:cNvPr id="72735" name="Rectangle 19"/>
            <p:cNvSpPr>
              <a:spLocks noChangeArrowheads="1"/>
            </p:cNvSpPr>
            <p:nvPr/>
          </p:nvSpPr>
          <p:spPr bwMode="auto">
            <a:xfrm>
              <a:off x="88" y="2654"/>
              <a:ext cx="1145" cy="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3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700" y="4213225"/>
              <a:ext cx="182245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grpSp>
        <p:nvGrpSpPr>
          <p:cNvPr id="72712" name="Group 7"/>
          <p:cNvGrpSpPr>
            <a:grpSpLocks/>
          </p:cNvGrpSpPr>
          <p:nvPr/>
        </p:nvGrpSpPr>
        <p:grpSpPr bwMode="auto">
          <a:xfrm>
            <a:off x="6732985" y="205979"/>
            <a:ext cx="1268015" cy="4692253"/>
            <a:chOff x="2889" y="291"/>
            <a:chExt cx="1065" cy="3941"/>
          </a:xfrm>
        </p:grpSpPr>
        <p:sp>
          <p:nvSpPr>
            <p:cNvPr id="72733" name="Rectangle 8"/>
            <p:cNvSpPr>
              <a:spLocks noChangeArrowheads="1"/>
            </p:cNvSpPr>
            <p:nvPr/>
          </p:nvSpPr>
          <p:spPr bwMode="auto">
            <a:xfrm>
              <a:off x="2889" y="291"/>
              <a:ext cx="1062" cy="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3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 y="291"/>
              <a:ext cx="1065" cy="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sp>
        <p:nvSpPr>
          <p:cNvPr id="72713" name="Rectangle 27"/>
          <p:cNvSpPr>
            <a:spLocks noChangeArrowheads="1"/>
          </p:cNvSpPr>
          <p:nvPr/>
        </p:nvSpPr>
        <p:spPr bwMode="auto">
          <a:xfrm>
            <a:off x="6744892" y="0"/>
            <a:ext cx="1269206" cy="22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67500" tIns="33750" rIns="67500" bIns="33750">
            <a:spAutoFit/>
          </a:bodyPr>
          <a:lstStyle/>
          <a:p>
            <a:pPr algn="ctr" defTabSz="336947">
              <a:spcBef>
                <a:spcPts val="675"/>
              </a:spcBef>
              <a:buSzPct val="100000"/>
              <a:tabLst>
                <a:tab pos="542925" algn="l"/>
                <a:tab pos="1085850" algn="l"/>
              </a:tabLst>
            </a:pPr>
            <a:r>
              <a:rPr lang="en-CA" sz="1050">
                <a:solidFill>
                  <a:srgbClr val="002A00"/>
                </a:solidFill>
                <a:latin typeface="Calibri" charset="0"/>
              </a:rPr>
              <a:t>Pressions</a:t>
            </a:r>
          </a:p>
        </p:txBody>
      </p:sp>
      <p:sp>
        <p:nvSpPr>
          <p:cNvPr id="72714" name="Rectangle 28"/>
          <p:cNvSpPr>
            <a:spLocks noChangeArrowheads="1"/>
          </p:cNvSpPr>
          <p:nvPr/>
        </p:nvSpPr>
        <p:spPr bwMode="auto">
          <a:xfrm>
            <a:off x="3506391" y="0"/>
            <a:ext cx="2699147" cy="22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67500" tIns="33750" rIns="67500" bIns="33750">
            <a:spAutoFit/>
          </a:bodyPr>
          <a:lstStyle/>
          <a:p>
            <a:pPr algn="ctr" defTabSz="336947">
              <a:spcBef>
                <a:spcPts val="675"/>
              </a:spcBef>
              <a:buSzPct val="100000"/>
              <a:tabLst>
                <a:tab pos="542925" algn="l"/>
                <a:tab pos="1085850" algn="l"/>
                <a:tab pos="1628775" algn="l"/>
                <a:tab pos="2171700" algn="l"/>
              </a:tabLst>
            </a:pPr>
            <a:r>
              <a:rPr lang="en-CA" sz="1050">
                <a:solidFill>
                  <a:srgbClr val="002A00"/>
                </a:solidFill>
                <a:latin typeface="Calibri" charset="0"/>
              </a:rPr>
              <a:t>Etats</a:t>
            </a:r>
          </a:p>
        </p:txBody>
      </p:sp>
      <p:grpSp>
        <p:nvGrpSpPr>
          <p:cNvPr id="72715" name="Group 10"/>
          <p:cNvGrpSpPr>
            <a:grpSpLocks/>
          </p:cNvGrpSpPr>
          <p:nvPr/>
        </p:nvGrpSpPr>
        <p:grpSpPr bwMode="auto">
          <a:xfrm>
            <a:off x="-5694760" y="-83344"/>
            <a:ext cx="1610612016" cy="1610612016"/>
            <a:chOff x="4375" y="288"/>
            <a:chExt cx="8537963" cy="6713250"/>
          </a:xfrm>
        </p:grpSpPr>
        <p:sp>
          <p:nvSpPr>
            <p:cNvPr id="72731" name="Rectangle 31"/>
            <p:cNvSpPr>
              <a:spLocks noChangeArrowheads="1"/>
            </p:cNvSpPr>
            <p:nvPr/>
          </p:nvSpPr>
          <p:spPr bwMode="auto">
            <a:xfrm>
              <a:off x="4375" y="288"/>
              <a:ext cx="1003" cy="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5313" y="457200"/>
              <a:ext cx="1597025"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pic>
        <p:nvPicPr>
          <p:cNvPr id="7271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919" y="3544492"/>
            <a:ext cx="1862138" cy="137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nvGrpSpPr>
          <p:cNvPr id="72717" name="Group 2"/>
          <p:cNvGrpSpPr>
            <a:grpSpLocks/>
          </p:cNvGrpSpPr>
          <p:nvPr/>
        </p:nvGrpSpPr>
        <p:grpSpPr bwMode="auto">
          <a:xfrm>
            <a:off x="-2031206" y="197644"/>
            <a:ext cx="1610612016" cy="1610612016"/>
            <a:chOff x="106" y="857"/>
            <a:chExt cx="3005032" cy="3642456"/>
          </a:xfrm>
        </p:grpSpPr>
        <p:sp>
          <p:nvSpPr>
            <p:cNvPr id="72729" name="Rectangle 35"/>
            <p:cNvSpPr>
              <a:spLocks noChangeArrowheads="1"/>
            </p:cNvSpPr>
            <p:nvPr/>
          </p:nvSpPr>
          <p:spPr bwMode="auto">
            <a:xfrm>
              <a:off x="106" y="857"/>
              <a:ext cx="1783"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3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275" y="1360488"/>
              <a:ext cx="2836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grpSp>
        <p:nvGrpSpPr>
          <p:cNvPr id="72718" name="Group 2"/>
          <p:cNvGrpSpPr>
            <a:grpSpLocks/>
          </p:cNvGrpSpPr>
          <p:nvPr/>
        </p:nvGrpSpPr>
        <p:grpSpPr bwMode="auto">
          <a:xfrm>
            <a:off x="-2266950" y="494110"/>
            <a:ext cx="1610612735" cy="1610612735"/>
            <a:chOff x="106" y="857"/>
            <a:chExt cx="3005032" cy="3642456"/>
          </a:xfrm>
        </p:grpSpPr>
        <p:sp>
          <p:nvSpPr>
            <p:cNvPr id="72727" name="Rectangle 38"/>
            <p:cNvSpPr>
              <a:spLocks noChangeArrowheads="1"/>
            </p:cNvSpPr>
            <p:nvPr/>
          </p:nvSpPr>
          <p:spPr bwMode="auto">
            <a:xfrm>
              <a:off x="106" y="857"/>
              <a:ext cx="1783"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275" y="1360488"/>
              <a:ext cx="2836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grpSp>
        <p:nvGrpSpPr>
          <p:cNvPr id="72719" name="Group 2"/>
          <p:cNvGrpSpPr>
            <a:grpSpLocks/>
          </p:cNvGrpSpPr>
          <p:nvPr/>
        </p:nvGrpSpPr>
        <p:grpSpPr bwMode="auto">
          <a:xfrm>
            <a:off x="-2152650" y="608410"/>
            <a:ext cx="1610612735" cy="1610612735"/>
            <a:chOff x="106" y="857"/>
            <a:chExt cx="3005032" cy="3642456"/>
          </a:xfrm>
        </p:grpSpPr>
        <p:sp>
          <p:nvSpPr>
            <p:cNvPr id="72725" name="Rectangle 41"/>
            <p:cNvSpPr>
              <a:spLocks noChangeArrowheads="1"/>
            </p:cNvSpPr>
            <p:nvPr/>
          </p:nvSpPr>
          <p:spPr bwMode="auto">
            <a:xfrm>
              <a:off x="106" y="857"/>
              <a:ext cx="1783"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2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275" y="1360488"/>
              <a:ext cx="283686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grpSp>
        <p:nvGrpSpPr>
          <p:cNvPr id="72720" name="Group 2"/>
          <p:cNvGrpSpPr>
            <a:grpSpLocks/>
          </p:cNvGrpSpPr>
          <p:nvPr/>
        </p:nvGrpSpPr>
        <p:grpSpPr bwMode="auto">
          <a:xfrm>
            <a:off x="2805113" y="3544492"/>
            <a:ext cx="1883569" cy="1372790"/>
            <a:chOff x="106" y="857"/>
            <a:chExt cx="1787" cy="1438"/>
          </a:xfrm>
        </p:grpSpPr>
        <p:sp>
          <p:nvSpPr>
            <p:cNvPr id="72723" name="Rectangle 3"/>
            <p:cNvSpPr>
              <a:spLocks noChangeArrowheads="1"/>
            </p:cNvSpPr>
            <p:nvPr/>
          </p:nvSpPr>
          <p:spPr bwMode="auto">
            <a:xfrm>
              <a:off x="106" y="857"/>
              <a:ext cx="1783"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fr-FR" sz="1050"/>
            </a:p>
          </p:txBody>
        </p:sp>
        <p:pic>
          <p:nvPicPr>
            <p:cNvPr id="7272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 y="857"/>
              <a:ext cx="1787" cy="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pic>
      </p:grpSp>
      <p:sp>
        <p:nvSpPr>
          <p:cNvPr id="72722" name="ZoneTexte 48"/>
          <p:cNvSpPr txBox="1">
            <a:spLocks noChangeArrowheads="1"/>
          </p:cNvSpPr>
          <p:nvPr/>
        </p:nvSpPr>
        <p:spPr bwMode="auto">
          <a:xfrm>
            <a:off x="3332560" y="4073129"/>
            <a:ext cx="321349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1800" b="1" dirty="0" err="1">
                <a:solidFill>
                  <a:schemeClr val="bg1"/>
                </a:solidFill>
              </a:rPr>
              <a:t>Tiping</a:t>
            </a:r>
            <a:r>
              <a:rPr lang="fr-FR" sz="1800" b="1" dirty="0">
                <a:solidFill>
                  <a:schemeClr val="bg1"/>
                </a:solidFill>
              </a:rPr>
              <a:t> points!</a:t>
            </a:r>
            <a:endParaRPr lang="en-CA" sz="1800" b="1" dirty="0">
              <a:solidFill>
                <a:schemeClr val="bg1"/>
              </a:solidFill>
            </a:endParaRPr>
          </a:p>
          <a:p>
            <a:pPr eaLnBrk="1" hangingPunct="1"/>
            <a:endParaRPr lang="fr-FR" sz="1350" dirty="0"/>
          </a:p>
        </p:txBody>
      </p:sp>
    </p:spTree>
    <p:extLst>
      <p:ext uri="{BB962C8B-B14F-4D97-AF65-F5344CB8AC3E}">
        <p14:creationId xmlns:p14="http://schemas.microsoft.com/office/powerpoint/2010/main" val="312207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DF5A9-8423-8A28-7915-4E53C0A6131B}"/>
              </a:ext>
            </a:extLst>
          </p:cNvPr>
          <p:cNvSpPr>
            <a:spLocks noGrp="1"/>
          </p:cNvSpPr>
          <p:nvPr>
            <p:ph type="title"/>
          </p:nvPr>
        </p:nvSpPr>
        <p:spPr/>
        <p:txBody>
          <a:bodyPr>
            <a:noAutofit/>
          </a:bodyPr>
          <a:lstStyle/>
          <a:p>
            <a:r>
              <a:rPr lang="fr-FR" b="1" dirty="0">
                <a:solidFill>
                  <a:srgbClr val="1A42B7"/>
                </a:solidFill>
              </a:rPr>
              <a:t>I </a:t>
            </a:r>
            <a:r>
              <a:rPr lang="fr-FR" b="1" dirty="0" err="1">
                <a:solidFill>
                  <a:srgbClr val="1A42B7"/>
                </a:solidFill>
              </a:rPr>
              <a:t>try</a:t>
            </a:r>
            <a:r>
              <a:rPr lang="fr-FR" b="1" dirty="0">
                <a:solidFill>
                  <a:srgbClr val="1A42B7"/>
                </a:solidFill>
              </a:rPr>
              <a:t> to </a:t>
            </a:r>
            <a:r>
              <a:rPr lang="fr-FR" b="1" dirty="0" err="1">
                <a:solidFill>
                  <a:srgbClr val="1A42B7"/>
                </a:solidFill>
              </a:rPr>
              <a:t>stay</a:t>
            </a:r>
            <a:r>
              <a:rPr lang="fr-FR" b="1" dirty="0">
                <a:solidFill>
                  <a:srgbClr val="1A42B7"/>
                </a:solidFill>
              </a:rPr>
              <a:t> </a:t>
            </a:r>
            <a:r>
              <a:rPr lang="fr-FR" b="1" dirty="0" err="1">
                <a:solidFill>
                  <a:srgbClr val="1A42B7"/>
                </a:solidFill>
              </a:rPr>
              <a:t>optimistic</a:t>
            </a:r>
            <a:r>
              <a:rPr lang="fr-FR" b="1" dirty="0">
                <a:solidFill>
                  <a:srgbClr val="1A42B7"/>
                </a:solidFill>
              </a:rPr>
              <a:t> ! </a:t>
            </a:r>
          </a:p>
        </p:txBody>
      </p:sp>
      <p:sp>
        <p:nvSpPr>
          <p:cNvPr id="6" name="ZoneTexte 5">
            <a:extLst>
              <a:ext uri="{FF2B5EF4-FFF2-40B4-BE49-F238E27FC236}">
                <a16:creationId xmlns:a16="http://schemas.microsoft.com/office/drawing/2014/main" id="{11CD55C3-0D60-3A59-C253-D70BB4E77487}"/>
              </a:ext>
            </a:extLst>
          </p:cNvPr>
          <p:cNvSpPr txBox="1"/>
          <p:nvPr/>
        </p:nvSpPr>
        <p:spPr>
          <a:xfrm>
            <a:off x="100675" y="538051"/>
            <a:ext cx="8597225" cy="523220"/>
          </a:xfrm>
          <a:prstGeom prst="rect">
            <a:avLst/>
          </a:prstGeom>
          <a:noFill/>
        </p:spPr>
        <p:txBody>
          <a:bodyPr wrap="none" rtlCol="0">
            <a:spAutoFit/>
          </a:bodyPr>
          <a:lstStyle/>
          <a:p>
            <a:r>
              <a:rPr lang="fr-FR" sz="2800" b="1" dirty="0">
                <a:solidFill>
                  <a:srgbClr val="1A42B7"/>
                </a:solidFill>
              </a:rPr>
              <a:t>COP 10 - 2010 Aichi </a:t>
            </a:r>
            <a:r>
              <a:rPr lang="fr-FR" sz="2800" b="1" dirty="0" err="1">
                <a:solidFill>
                  <a:srgbClr val="1A42B7"/>
                </a:solidFill>
              </a:rPr>
              <a:t>Biodiversity</a:t>
            </a:r>
            <a:r>
              <a:rPr lang="fr-FR" sz="2800" b="1" dirty="0">
                <a:solidFill>
                  <a:srgbClr val="1A42B7"/>
                </a:solidFill>
              </a:rPr>
              <a:t> </a:t>
            </a:r>
            <a:r>
              <a:rPr lang="fr-FR" sz="2800" b="1" dirty="0" err="1">
                <a:solidFill>
                  <a:srgbClr val="1A42B7"/>
                </a:solidFill>
              </a:rPr>
              <a:t>Targets</a:t>
            </a:r>
            <a:r>
              <a:rPr lang="fr-FR" sz="2800" b="1" dirty="0">
                <a:solidFill>
                  <a:srgbClr val="1A42B7"/>
                </a:solidFill>
              </a:rPr>
              <a:t> for 2020</a:t>
            </a:r>
            <a:endParaRPr lang="fr-FR" sz="2800" dirty="0"/>
          </a:p>
        </p:txBody>
      </p:sp>
      <p:pic>
        <p:nvPicPr>
          <p:cNvPr id="7" name="Image 6">
            <a:extLst>
              <a:ext uri="{FF2B5EF4-FFF2-40B4-BE49-F238E27FC236}">
                <a16:creationId xmlns:a16="http://schemas.microsoft.com/office/drawing/2014/main" id="{7CE4705D-95B8-4BB0-8F0D-DBFC175157A2}"/>
              </a:ext>
            </a:extLst>
          </p:cNvPr>
          <p:cNvPicPr>
            <a:picLocks noChangeAspect="1"/>
          </p:cNvPicPr>
          <p:nvPr/>
        </p:nvPicPr>
        <p:blipFill>
          <a:blip r:embed="rId2"/>
          <a:stretch>
            <a:fillRect/>
          </a:stretch>
        </p:blipFill>
        <p:spPr>
          <a:xfrm>
            <a:off x="167451" y="1122826"/>
            <a:ext cx="4433712" cy="2493963"/>
          </a:xfrm>
          <a:prstGeom prst="rect">
            <a:avLst/>
          </a:prstGeom>
        </p:spPr>
      </p:pic>
      <p:sp>
        <p:nvSpPr>
          <p:cNvPr id="8" name="ZoneTexte 7">
            <a:extLst>
              <a:ext uri="{FF2B5EF4-FFF2-40B4-BE49-F238E27FC236}">
                <a16:creationId xmlns:a16="http://schemas.microsoft.com/office/drawing/2014/main" id="{75E943E7-64F1-7FB1-2ED5-CAEF370E9402}"/>
              </a:ext>
            </a:extLst>
          </p:cNvPr>
          <p:cNvSpPr txBox="1"/>
          <p:nvPr/>
        </p:nvSpPr>
        <p:spPr>
          <a:xfrm>
            <a:off x="4601163" y="1122826"/>
            <a:ext cx="3916304" cy="3785652"/>
          </a:xfrm>
          <a:prstGeom prst="rect">
            <a:avLst/>
          </a:prstGeom>
          <a:noFill/>
        </p:spPr>
        <p:txBody>
          <a:bodyPr wrap="square" rtlCol="0">
            <a:spAutoFit/>
          </a:bodyPr>
          <a:lstStyle/>
          <a:p>
            <a:r>
              <a:rPr lang="fr-FR" sz="1600" dirty="0">
                <a:solidFill>
                  <a:srgbClr val="38B5A8"/>
                </a:solidFill>
              </a:rPr>
              <a:t>47 </a:t>
            </a:r>
            <a:r>
              <a:rPr lang="fr-FR" sz="1600" dirty="0" err="1">
                <a:solidFill>
                  <a:srgbClr val="38B5A8"/>
                </a:solidFill>
              </a:rPr>
              <a:t>decisions</a:t>
            </a:r>
            <a:r>
              <a:rPr lang="fr-FR" sz="1600" dirty="0">
                <a:solidFill>
                  <a:srgbClr val="38B5A8"/>
                </a:solidFill>
              </a:rPr>
              <a:t> </a:t>
            </a:r>
            <a:r>
              <a:rPr lang="fr-FR" sz="1600" dirty="0" err="1">
                <a:solidFill>
                  <a:srgbClr val="38B5A8"/>
                </a:solidFill>
              </a:rPr>
              <a:t>from</a:t>
            </a:r>
            <a:r>
              <a:rPr lang="fr-FR" sz="1600" dirty="0">
                <a:solidFill>
                  <a:srgbClr val="38B5A8"/>
                </a:solidFill>
              </a:rPr>
              <a:t> COP-10, </a:t>
            </a:r>
            <a:r>
              <a:rPr lang="fr-FR" sz="1600" dirty="0" err="1">
                <a:solidFill>
                  <a:srgbClr val="38B5A8"/>
                </a:solidFill>
              </a:rPr>
              <a:t>including</a:t>
            </a:r>
            <a:r>
              <a:rPr lang="fr-FR" sz="1600" dirty="0">
                <a:solidFill>
                  <a:srgbClr val="38B5A8"/>
                </a:solidFill>
              </a:rPr>
              <a:t>:</a:t>
            </a:r>
          </a:p>
          <a:p>
            <a:r>
              <a:rPr lang="fr-FR" sz="1600" dirty="0">
                <a:solidFill>
                  <a:srgbClr val="38B5A8"/>
                </a:solidFill>
              </a:rPr>
              <a:t>  The Nagoya Protocol on ABS</a:t>
            </a:r>
          </a:p>
          <a:p>
            <a:r>
              <a:rPr lang="fr-FR" sz="1600" dirty="0">
                <a:solidFill>
                  <a:srgbClr val="38B5A8"/>
                </a:solidFill>
              </a:rPr>
              <a:t>  The Aichi Strategic Plan and </a:t>
            </a:r>
            <a:r>
              <a:rPr lang="fr-FR" sz="1600" dirty="0" err="1">
                <a:solidFill>
                  <a:srgbClr val="38B5A8"/>
                </a:solidFill>
              </a:rPr>
              <a:t>Targets</a:t>
            </a:r>
            <a:endParaRPr lang="fr-FR" sz="1600" dirty="0">
              <a:solidFill>
                <a:srgbClr val="38B5A8"/>
              </a:solidFill>
            </a:endParaRPr>
          </a:p>
          <a:p>
            <a:r>
              <a:rPr lang="fr-FR" sz="1600" dirty="0">
                <a:solidFill>
                  <a:srgbClr val="38B5A8"/>
                </a:solidFill>
              </a:rPr>
              <a:t>  </a:t>
            </a:r>
            <a:r>
              <a:rPr lang="fr-FR" sz="1600" dirty="0" err="1">
                <a:solidFill>
                  <a:srgbClr val="38B5A8"/>
                </a:solidFill>
              </a:rPr>
              <a:t>Strategy</a:t>
            </a:r>
            <a:r>
              <a:rPr lang="fr-FR" sz="1600" dirty="0">
                <a:solidFill>
                  <a:srgbClr val="38B5A8"/>
                </a:solidFill>
              </a:rPr>
              <a:t> for Resource </a:t>
            </a:r>
            <a:r>
              <a:rPr lang="fr-FR" sz="1600" dirty="0" err="1">
                <a:solidFill>
                  <a:srgbClr val="38B5A8"/>
                </a:solidFill>
              </a:rPr>
              <a:t>Mobilization</a:t>
            </a:r>
            <a:endParaRPr lang="fr-FR" sz="1600" dirty="0">
              <a:solidFill>
                <a:srgbClr val="38B5A8"/>
              </a:solidFill>
            </a:endParaRPr>
          </a:p>
          <a:p>
            <a:endParaRPr lang="fr-FR" sz="1600" dirty="0">
              <a:solidFill>
                <a:srgbClr val="38B5A8"/>
              </a:solidFill>
            </a:endParaRPr>
          </a:p>
          <a:p>
            <a:r>
              <a:rPr lang="fr-FR" sz="1600" dirty="0">
                <a:solidFill>
                  <a:srgbClr val="38B5A8"/>
                </a:solidFill>
              </a:rPr>
              <a:t>17 MOP </a:t>
            </a:r>
            <a:r>
              <a:rPr lang="fr-FR" sz="1600" dirty="0" err="1">
                <a:solidFill>
                  <a:srgbClr val="38B5A8"/>
                </a:solidFill>
              </a:rPr>
              <a:t>decisions</a:t>
            </a:r>
            <a:r>
              <a:rPr lang="fr-FR" sz="1600" dirty="0">
                <a:solidFill>
                  <a:srgbClr val="38B5A8"/>
                </a:solidFill>
              </a:rPr>
              <a:t>, </a:t>
            </a:r>
            <a:r>
              <a:rPr lang="fr-FR" sz="1600" dirty="0" err="1">
                <a:solidFill>
                  <a:srgbClr val="38B5A8"/>
                </a:solidFill>
              </a:rPr>
              <a:t>including</a:t>
            </a:r>
            <a:r>
              <a:rPr lang="fr-FR" sz="1600" dirty="0">
                <a:solidFill>
                  <a:srgbClr val="38B5A8"/>
                </a:solidFill>
              </a:rPr>
              <a:t>:</a:t>
            </a:r>
          </a:p>
          <a:p>
            <a:r>
              <a:rPr lang="fr-FR" sz="1600" dirty="0">
                <a:solidFill>
                  <a:srgbClr val="38B5A8"/>
                </a:solidFill>
              </a:rPr>
              <a:t>  The Nagoya-KL Protocol on </a:t>
            </a:r>
            <a:r>
              <a:rPr lang="fr-FR" sz="1600" dirty="0" err="1">
                <a:solidFill>
                  <a:srgbClr val="38B5A8"/>
                </a:solidFill>
              </a:rPr>
              <a:t>Liability</a:t>
            </a:r>
            <a:r>
              <a:rPr lang="fr-FR" sz="1600" dirty="0">
                <a:solidFill>
                  <a:srgbClr val="38B5A8"/>
                </a:solidFill>
              </a:rPr>
              <a:t> and </a:t>
            </a:r>
            <a:r>
              <a:rPr lang="fr-FR" sz="1600" dirty="0" err="1">
                <a:solidFill>
                  <a:srgbClr val="38B5A8"/>
                </a:solidFill>
              </a:rPr>
              <a:t>Redress</a:t>
            </a:r>
            <a:endParaRPr lang="fr-FR" sz="1600" dirty="0">
              <a:solidFill>
                <a:srgbClr val="38B5A8"/>
              </a:solidFill>
            </a:endParaRPr>
          </a:p>
          <a:p>
            <a:r>
              <a:rPr lang="fr-FR" sz="1600" dirty="0">
                <a:solidFill>
                  <a:srgbClr val="38B5A8"/>
                </a:solidFill>
              </a:rPr>
              <a:t>  The Strategic Plan for the </a:t>
            </a:r>
            <a:r>
              <a:rPr lang="fr-FR" sz="1600" dirty="0" err="1">
                <a:solidFill>
                  <a:srgbClr val="38B5A8"/>
                </a:solidFill>
              </a:rPr>
              <a:t>Biosafety</a:t>
            </a:r>
            <a:r>
              <a:rPr lang="fr-FR" sz="1600" dirty="0">
                <a:solidFill>
                  <a:srgbClr val="38B5A8"/>
                </a:solidFill>
              </a:rPr>
              <a:t> Protocol</a:t>
            </a:r>
          </a:p>
          <a:p>
            <a:endParaRPr lang="fr-FR" sz="1600" dirty="0">
              <a:solidFill>
                <a:srgbClr val="38B5A8"/>
              </a:solidFill>
            </a:endParaRPr>
          </a:p>
          <a:p>
            <a:r>
              <a:rPr lang="fr-FR" sz="1600" dirty="0">
                <a:solidFill>
                  <a:srgbClr val="38B5A8"/>
                </a:solidFill>
              </a:rPr>
              <a:t>Plus </a:t>
            </a:r>
            <a:r>
              <a:rPr lang="fr-FR" sz="1600" dirty="0" err="1">
                <a:solidFill>
                  <a:srgbClr val="38B5A8"/>
                </a:solidFill>
              </a:rPr>
              <a:t>declarations</a:t>
            </a:r>
            <a:r>
              <a:rPr lang="fr-FR" sz="1600" dirty="0">
                <a:solidFill>
                  <a:srgbClr val="38B5A8"/>
                </a:solidFill>
              </a:rPr>
              <a:t> </a:t>
            </a:r>
            <a:r>
              <a:rPr lang="fr-FR" sz="1600" dirty="0" err="1">
                <a:solidFill>
                  <a:srgbClr val="38B5A8"/>
                </a:solidFill>
              </a:rPr>
              <a:t>from</a:t>
            </a:r>
            <a:r>
              <a:rPr lang="fr-FR" sz="1600" dirty="0">
                <a:solidFill>
                  <a:srgbClr val="38B5A8"/>
                </a:solidFill>
              </a:rPr>
              <a:t> </a:t>
            </a:r>
            <a:r>
              <a:rPr lang="fr-FR" sz="1600" dirty="0" err="1">
                <a:solidFill>
                  <a:srgbClr val="38B5A8"/>
                </a:solidFill>
              </a:rPr>
              <a:t>parallel</a:t>
            </a:r>
            <a:r>
              <a:rPr lang="fr-FR" sz="1600" dirty="0">
                <a:solidFill>
                  <a:srgbClr val="38B5A8"/>
                </a:solidFill>
              </a:rPr>
              <a:t> meetings on local </a:t>
            </a:r>
            <a:r>
              <a:rPr lang="fr-FR" sz="1600" dirty="0" err="1">
                <a:solidFill>
                  <a:srgbClr val="38B5A8"/>
                </a:solidFill>
              </a:rPr>
              <a:t>authorities</a:t>
            </a:r>
            <a:r>
              <a:rPr lang="fr-FR" sz="1600" dirty="0">
                <a:solidFill>
                  <a:srgbClr val="38B5A8"/>
                </a:solidFill>
              </a:rPr>
              <a:t>, </a:t>
            </a:r>
            <a:r>
              <a:rPr lang="fr-FR" sz="1600" dirty="0" err="1">
                <a:solidFill>
                  <a:srgbClr val="38B5A8"/>
                </a:solidFill>
              </a:rPr>
              <a:t>cities</a:t>
            </a:r>
            <a:r>
              <a:rPr lang="fr-FR" sz="1600" dirty="0">
                <a:solidFill>
                  <a:srgbClr val="38B5A8"/>
                </a:solidFill>
              </a:rPr>
              <a:t>, </a:t>
            </a:r>
            <a:r>
              <a:rPr lang="fr-FR" sz="1600" dirty="0" err="1">
                <a:solidFill>
                  <a:srgbClr val="38B5A8"/>
                </a:solidFill>
              </a:rPr>
              <a:t>parliamentarians</a:t>
            </a:r>
            <a:r>
              <a:rPr lang="fr-FR" sz="1600" dirty="0">
                <a:solidFill>
                  <a:srgbClr val="38B5A8"/>
                </a:solidFill>
              </a:rPr>
              <a:t>, </a:t>
            </a:r>
            <a:r>
              <a:rPr lang="fr-FR" sz="1600" dirty="0" err="1">
                <a:solidFill>
                  <a:srgbClr val="38B5A8"/>
                </a:solidFill>
              </a:rPr>
              <a:t>biodiversity</a:t>
            </a:r>
            <a:r>
              <a:rPr lang="fr-FR" sz="1600" dirty="0">
                <a:solidFill>
                  <a:srgbClr val="38B5A8"/>
                </a:solidFill>
              </a:rPr>
              <a:t> and </a:t>
            </a:r>
            <a:r>
              <a:rPr lang="fr-FR" sz="1600" dirty="0" err="1">
                <a:solidFill>
                  <a:srgbClr val="38B5A8"/>
                </a:solidFill>
              </a:rPr>
              <a:t>development</a:t>
            </a:r>
            <a:endParaRPr lang="fr-FR" sz="1600" dirty="0">
              <a:solidFill>
                <a:srgbClr val="38B5A8"/>
              </a:solidFill>
            </a:endParaRPr>
          </a:p>
        </p:txBody>
      </p:sp>
      <p:pic>
        <p:nvPicPr>
          <p:cNvPr id="9" name="Image 6" descr="UNDB+UN-logo-fr-RGB-300dpi.png">
            <a:extLst>
              <a:ext uri="{FF2B5EF4-FFF2-40B4-BE49-F238E27FC236}">
                <a16:creationId xmlns:a16="http://schemas.microsoft.com/office/drawing/2014/main" id="{CB011B31-8C18-393E-2B1C-D9AD22B3FC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039" y="3851204"/>
            <a:ext cx="3559716" cy="80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899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DF5A9-8423-8A28-7915-4E53C0A6131B}"/>
              </a:ext>
            </a:extLst>
          </p:cNvPr>
          <p:cNvSpPr>
            <a:spLocks noGrp="1"/>
          </p:cNvSpPr>
          <p:nvPr>
            <p:ph type="title"/>
          </p:nvPr>
        </p:nvSpPr>
        <p:spPr/>
        <p:txBody>
          <a:bodyPr>
            <a:noAutofit/>
          </a:bodyPr>
          <a:lstStyle/>
          <a:p>
            <a:r>
              <a:rPr lang="fr-FR" b="1" dirty="0">
                <a:solidFill>
                  <a:srgbClr val="1A42B7"/>
                </a:solidFill>
              </a:rPr>
              <a:t>I </a:t>
            </a:r>
            <a:r>
              <a:rPr lang="fr-FR" b="1" dirty="0" err="1">
                <a:solidFill>
                  <a:srgbClr val="1A42B7"/>
                </a:solidFill>
              </a:rPr>
              <a:t>try</a:t>
            </a:r>
            <a:r>
              <a:rPr lang="fr-FR" b="1" dirty="0">
                <a:solidFill>
                  <a:srgbClr val="1A42B7"/>
                </a:solidFill>
              </a:rPr>
              <a:t> to </a:t>
            </a:r>
            <a:r>
              <a:rPr lang="fr-FR" b="1" dirty="0" err="1">
                <a:solidFill>
                  <a:srgbClr val="1A42B7"/>
                </a:solidFill>
              </a:rPr>
              <a:t>stay</a:t>
            </a:r>
            <a:r>
              <a:rPr lang="fr-FR" b="1" dirty="0">
                <a:solidFill>
                  <a:srgbClr val="1A42B7"/>
                </a:solidFill>
              </a:rPr>
              <a:t> </a:t>
            </a:r>
            <a:r>
              <a:rPr lang="fr-FR" b="1" dirty="0" err="1">
                <a:solidFill>
                  <a:srgbClr val="1A42B7"/>
                </a:solidFill>
              </a:rPr>
              <a:t>optimistic</a:t>
            </a:r>
            <a:r>
              <a:rPr lang="fr-FR" b="1" dirty="0">
                <a:solidFill>
                  <a:srgbClr val="1A42B7"/>
                </a:solidFill>
              </a:rPr>
              <a:t> ! </a:t>
            </a:r>
          </a:p>
        </p:txBody>
      </p:sp>
      <p:sp>
        <p:nvSpPr>
          <p:cNvPr id="6" name="ZoneTexte 5">
            <a:extLst>
              <a:ext uri="{FF2B5EF4-FFF2-40B4-BE49-F238E27FC236}">
                <a16:creationId xmlns:a16="http://schemas.microsoft.com/office/drawing/2014/main" id="{11CD55C3-0D60-3A59-C253-D70BB4E77487}"/>
              </a:ext>
            </a:extLst>
          </p:cNvPr>
          <p:cNvSpPr txBox="1"/>
          <p:nvPr/>
        </p:nvSpPr>
        <p:spPr>
          <a:xfrm>
            <a:off x="688132" y="538051"/>
            <a:ext cx="5400837" cy="584775"/>
          </a:xfrm>
          <a:prstGeom prst="rect">
            <a:avLst/>
          </a:prstGeom>
          <a:noFill/>
        </p:spPr>
        <p:txBody>
          <a:bodyPr wrap="none" rtlCol="0">
            <a:spAutoFit/>
          </a:bodyPr>
          <a:lstStyle/>
          <a:p>
            <a:r>
              <a:rPr lang="fr-FR" sz="3200" b="1" dirty="0">
                <a:solidFill>
                  <a:srgbClr val="1A42B7"/>
                </a:solidFill>
              </a:rPr>
              <a:t>COP 15 – KM GFB for 2030</a:t>
            </a:r>
            <a:endParaRPr lang="fr-FR" sz="3200" dirty="0"/>
          </a:p>
        </p:txBody>
      </p:sp>
      <p:sp>
        <p:nvSpPr>
          <p:cNvPr id="4" name="ZoneTexte 3">
            <a:extLst>
              <a:ext uri="{FF2B5EF4-FFF2-40B4-BE49-F238E27FC236}">
                <a16:creationId xmlns:a16="http://schemas.microsoft.com/office/drawing/2014/main" id="{C0ED63F2-2A7B-E5C8-2666-45B1EA86CE72}"/>
              </a:ext>
            </a:extLst>
          </p:cNvPr>
          <p:cNvSpPr txBox="1"/>
          <p:nvPr/>
        </p:nvSpPr>
        <p:spPr>
          <a:xfrm>
            <a:off x="3911600" y="2229105"/>
            <a:ext cx="4825998" cy="523220"/>
          </a:xfrm>
          <a:prstGeom prst="rect">
            <a:avLst/>
          </a:prstGeom>
          <a:noFill/>
        </p:spPr>
        <p:txBody>
          <a:bodyPr wrap="square" rtlCol="0">
            <a:spAutoFit/>
          </a:bodyPr>
          <a:lstStyle/>
          <a:p>
            <a:r>
              <a:rPr lang="fr-FR" dirty="0">
                <a:solidFill>
                  <a:srgbClr val="38B5A8"/>
                </a:solidFill>
              </a:rPr>
              <a:t>Nations </a:t>
            </a:r>
            <a:r>
              <a:rPr lang="fr-FR" dirty="0" err="1">
                <a:solidFill>
                  <a:srgbClr val="38B5A8"/>
                </a:solidFill>
              </a:rPr>
              <a:t>adopt</a:t>
            </a:r>
            <a:r>
              <a:rPr lang="fr-FR" dirty="0">
                <a:solidFill>
                  <a:srgbClr val="38B5A8"/>
                </a:solidFill>
              </a:rPr>
              <a:t> four Goals, 23 </a:t>
            </a:r>
            <a:r>
              <a:rPr lang="fr-FR" dirty="0" err="1">
                <a:solidFill>
                  <a:srgbClr val="38B5A8"/>
                </a:solidFill>
              </a:rPr>
              <a:t>targets</a:t>
            </a:r>
            <a:r>
              <a:rPr lang="fr-FR" dirty="0">
                <a:solidFill>
                  <a:srgbClr val="38B5A8"/>
                </a:solidFill>
              </a:rPr>
              <a:t> for 2030 in Landmark UN </a:t>
            </a:r>
            <a:r>
              <a:rPr lang="fr-FR" dirty="0" err="1">
                <a:solidFill>
                  <a:srgbClr val="38B5A8"/>
                </a:solidFill>
              </a:rPr>
              <a:t>Biodiversity</a:t>
            </a:r>
            <a:r>
              <a:rPr lang="fr-FR" dirty="0">
                <a:solidFill>
                  <a:srgbClr val="38B5A8"/>
                </a:solidFill>
              </a:rPr>
              <a:t> Agreement</a:t>
            </a:r>
          </a:p>
        </p:txBody>
      </p:sp>
      <p:sp>
        <p:nvSpPr>
          <p:cNvPr id="5" name="ZoneTexte 4">
            <a:extLst>
              <a:ext uri="{FF2B5EF4-FFF2-40B4-BE49-F238E27FC236}">
                <a16:creationId xmlns:a16="http://schemas.microsoft.com/office/drawing/2014/main" id="{B6B4D3B1-525E-C8B4-AF39-A4200FF38EB3}"/>
              </a:ext>
            </a:extLst>
          </p:cNvPr>
          <p:cNvSpPr txBox="1"/>
          <p:nvPr/>
        </p:nvSpPr>
        <p:spPr>
          <a:xfrm>
            <a:off x="3911598" y="2929467"/>
            <a:ext cx="4825999" cy="738664"/>
          </a:xfrm>
          <a:prstGeom prst="rect">
            <a:avLst/>
          </a:prstGeom>
          <a:noFill/>
        </p:spPr>
        <p:txBody>
          <a:bodyPr wrap="square" rtlCol="0">
            <a:spAutoFit/>
          </a:bodyPr>
          <a:lstStyle/>
          <a:p>
            <a:r>
              <a:rPr lang="fr-FR" dirty="0">
                <a:solidFill>
                  <a:srgbClr val="38B5A8"/>
                </a:solidFill>
              </a:rPr>
              <a:t>By 2030: </a:t>
            </a:r>
            <a:r>
              <a:rPr lang="fr-FR" dirty="0" err="1">
                <a:solidFill>
                  <a:srgbClr val="38B5A8"/>
                </a:solidFill>
              </a:rPr>
              <a:t>protect</a:t>
            </a:r>
            <a:r>
              <a:rPr lang="fr-FR" dirty="0">
                <a:solidFill>
                  <a:srgbClr val="38B5A8"/>
                </a:solidFill>
              </a:rPr>
              <a:t> 30% of </a:t>
            </a:r>
            <a:r>
              <a:rPr lang="fr-FR" dirty="0" err="1">
                <a:solidFill>
                  <a:srgbClr val="38B5A8"/>
                </a:solidFill>
              </a:rPr>
              <a:t>Earth’s</a:t>
            </a:r>
            <a:r>
              <a:rPr lang="fr-FR" dirty="0">
                <a:solidFill>
                  <a:srgbClr val="38B5A8"/>
                </a:solidFill>
              </a:rPr>
              <a:t> lands, </a:t>
            </a:r>
            <a:r>
              <a:rPr lang="fr-FR" dirty="0" err="1">
                <a:solidFill>
                  <a:srgbClr val="38B5A8"/>
                </a:solidFill>
              </a:rPr>
              <a:t>oceans</a:t>
            </a:r>
            <a:r>
              <a:rPr lang="fr-FR" dirty="0">
                <a:solidFill>
                  <a:srgbClr val="38B5A8"/>
                </a:solidFill>
              </a:rPr>
              <a:t>, </a:t>
            </a:r>
            <a:r>
              <a:rPr lang="fr-FR" dirty="0" err="1">
                <a:solidFill>
                  <a:srgbClr val="38B5A8"/>
                </a:solidFill>
              </a:rPr>
              <a:t>coastal</a:t>
            </a:r>
            <a:r>
              <a:rPr lang="fr-FR" dirty="0">
                <a:solidFill>
                  <a:srgbClr val="38B5A8"/>
                </a:solidFill>
              </a:rPr>
              <a:t> areas, </a:t>
            </a:r>
            <a:r>
              <a:rPr lang="fr-FR" dirty="0" err="1">
                <a:solidFill>
                  <a:srgbClr val="38B5A8"/>
                </a:solidFill>
              </a:rPr>
              <a:t>inland</a:t>
            </a:r>
            <a:r>
              <a:rPr lang="fr-FR" dirty="0">
                <a:solidFill>
                  <a:srgbClr val="38B5A8"/>
                </a:solidFill>
              </a:rPr>
              <a:t> waters; </a:t>
            </a:r>
            <a:r>
              <a:rPr lang="fr-FR" dirty="0" err="1">
                <a:solidFill>
                  <a:srgbClr val="38B5A8"/>
                </a:solidFill>
              </a:rPr>
              <a:t>reduce</a:t>
            </a:r>
            <a:r>
              <a:rPr lang="fr-FR" dirty="0">
                <a:solidFill>
                  <a:srgbClr val="38B5A8"/>
                </a:solidFill>
              </a:rPr>
              <a:t> by $500 billion </a:t>
            </a:r>
            <a:r>
              <a:rPr lang="fr-FR" dirty="0" err="1">
                <a:solidFill>
                  <a:srgbClr val="38B5A8"/>
                </a:solidFill>
              </a:rPr>
              <a:t>annual</a:t>
            </a:r>
            <a:r>
              <a:rPr lang="fr-FR" dirty="0">
                <a:solidFill>
                  <a:srgbClr val="38B5A8"/>
                </a:solidFill>
              </a:rPr>
              <a:t> </a:t>
            </a:r>
            <a:r>
              <a:rPr lang="fr-FR" dirty="0" err="1">
                <a:solidFill>
                  <a:srgbClr val="38B5A8"/>
                </a:solidFill>
              </a:rPr>
              <a:t>harmful</a:t>
            </a:r>
            <a:r>
              <a:rPr lang="fr-FR" dirty="0">
                <a:solidFill>
                  <a:srgbClr val="38B5A8"/>
                </a:solidFill>
              </a:rPr>
              <a:t> </a:t>
            </a:r>
            <a:r>
              <a:rPr lang="fr-FR" dirty="0" err="1">
                <a:solidFill>
                  <a:srgbClr val="38B5A8"/>
                </a:solidFill>
              </a:rPr>
              <a:t>government</a:t>
            </a:r>
            <a:r>
              <a:rPr lang="fr-FR" dirty="0">
                <a:solidFill>
                  <a:srgbClr val="38B5A8"/>
                </a:solidFill>
              </a:rPr>
              <a:t> subsidies, Cut </a:t>
            </a:r>
            <a:r>
              <a:rPr lang="fr-FR" dirty="0" err="1">
                <a:solidFill>
                  <a:srgbClr val="38B5A8"/>
                </a:solidFill>
              </a:rPr>
              <a:t>food</a:t>
            </a:r>
            <a:r>
              <a:rPr lang="fr-FR" dirty="0">
                <a:solidFill>
                  <a:srgbClr val="38B5A8"/>
                </a:solidFill>
              </a:rPr>
              <a:t> </a:t>
            </a:r>
            <a:r>
              <a:rPr lang="fr-FR" dirty="0" err="1">
                <a:solidFill>
                  <a:srgbClr val="38B5A8"/>
                </a:solidFill>
              </a:rPr>
              <a:t>waste</a:t>
            </a:r>
            <a:r>
              <a:rPr lang="fr-FR" dirty="0">
                <a:solidFill>
                  <a:srgbClr val="38B5A8"/>
                </a:solidFill>
              </a:rPr>
              <a:t> in </a:t>
            </a:r>
            <a:r>
              <a:rPr lang="fr-FR" dirty="0" err="1">
                <a:solidFill>
                  <a:srgbClr val="38B5A8"/>
                </a:solidFill>
              </a:rPr>
              <a:t>half</a:t>
            </a:r>
            <a:r>
              <a:rPr lang="fr-FR" dirty="0">
                <a:solidFill>
                  <a:srgbClr val="38B5A8"/>
                </a:solidFill>
              </a:rPr>
              <a:t>, … and more</a:t>
            </a:r>
          </a:p>
        </p:txBody>
      </p:sp>
      <p:sp>
        <p:nvSpPr>
          <p:cNvPr id="7" name="ZoneTexte 6">
            <a:extLst>
              <a:ext uri="{FF2B5EF4-FFF2-40B4-BE49-F238E27FC236}">
                <a16:creationId xmlns:a16="http://schemas.microsoft.com/office/drawing/2014/main" id="{7D5AA151-3750-81AB-C87F-9F463EB5960B}"/>
              </a:ext>
            </a:extLst>
          </p:cNvPr>
          <p:cNvSpPr txBox="1"/>
          <p:nvPr/>
        </p:nvSpPr>
        <p:spPr>
          <a:xfrm>
            <a:off x="3911599" y="1313299"/>
            <a:ext cx="4825999" cy="738664"/>
          </a:xfrm>
          <a:prstGeom prst="rect">
            <a:avLst/>
          </a:prstGeom>
          <a:noFill/>
        </p:spPr>
        <p:txBody>
          <a:bodyPr wrap="square" rtlCol="0">
            <a:spAutoFit/>
          </a:bodyPr>
          <a:lstStyle/>
          <a:p>
            <a:r>
              <a:rPr lang="fr-FR" dirty="0">
                <a:solidFill>
                  <a:srgbClr val="38B5A8"/>
                </a:solidFill>
              </a:rPr>
              <a:t>A </a:t>
            </a:r>
            <a:r>
              <a:rPr lang="fr-FR" dirty="0" err="1">
                <a:solidFill>
                  <a:srgbClr val="38B5A8"/>
                </a:solidFill>
              </a:rPr>
              <a:t>historical</a:t>
            </a:r>
            <a:r>
              <a:rPr lang="fr-FR" dirty="0">
                <a:solidFill>
                  <a:srgbClr val="38B5A8"/>
                </a:solidFill>
              </a:rPr>
              <a:t> package of </a:t>
            </a:r>
            <a:r>
              <a:rPr lang="fr-FR" dirty="0" err="1">
                <a:solidFill>
                  <a:srgbClr val="38B5A8"/>
                </a:solidFill>
              </a:rPr>
              <a:t>measures</a:t>
            </a:r>
            <a:r>
              <a:rPr lang="fr-FR" dirty="0">
                <a:solidFill>
                  <a:srgbClr val="38B5A8"/>
                </a:solidFill>
              </a:rPr>
              <a:t> </a:t>
            </a:r>
            <a:r>
              <a:rPr lang="fr-FR" dirty="0" err="1">
                <a:solidFill>
                  <a:srgbClr val="38B5A8"/>
                </a:solidFill>
              </a:rPr>
              <a:t>deemed</a:t>
            </a:r>
            <a:r>
              <a:rPr lang="fr-FR" dirty="0">
                <a:solidFill>
                  <a:srgbClr val="38B5A8"/>
                </a:solidFill>
              </a:rPr>
              <a:t> </a:t>
            </a:r>
            <a:r>
              <a:rPr lang="fr-FR" dirty="0" err="1">
                <a:solidFill>
                  <a:srgbClr val="38B5A8"/>
                </a:solidFill>
              </a:rPr>
              <a:t>critical</a:t>
            </a:r>
            <a:r>
              <a:rPr lang="fr-FR" dirty="0">
                <a:solidFill>
                  <a:srgbClr val="38B5A8"/>
                </a:solidFill>
              </a:rPr>
              <a:t> to </a:t>
            </a:r>
            <a:r>
              <a:rPr lang="fr-FR" dirty="0" err="1">
                <a:solidFill>
                  <a:srgbClr val="38B5A8"/>
                </a:solidFill>
              </a:rPr>
              <a:t>addressing</a:t>
            </a:r>
            <a:r>
              <a:rPr lang="fr-FR" dirty="0">
                <a:solidFill>
                  <a:srgbClr val="38B5A8"/>
                </a:solidFill>
              </a:rPr>
              <a:t> the </a:t>
            </a:r>
            <a:r>
              <a:rPr lang="fr-FR" dirty="0" err="1">
                <a:solidFill>
                  <a:srgbClr val="38B5A8"/>
                </a:solidFill>
              </a:rPr>
              <a:t>dangerous</a:t>
            </a:r>
            <a:r>
              <a:rPr lang="fr-FR" dirty="0">
                <a:solidFill>
                  <a:srgbClr val="38B5A8"/>
                </a:solidFill>
              </a:rPr>
              <a:t> </a:t>
            </a:r>
            <a:r>
              <a:rPr lang="fr-FR" dirty="0" err="1">
                <a:solidFill>
                  <a:srgbClr val="38B5A8"/>
                </a:solidFill>
              </a:rPr>
              <a:t>loss</a:t>
            </a:r>
            <a:r>
              <a:rPr lang="fr-FR" dirty="0">
                <a:solidFill>
                  <a:srgbClr val="38B5A8"/>
                </a:solidFill>
              </a:rPr>
              <a:t> of </a:t>
            </a:r>
            <a:r>
              <a:rPr lang="fr-FR" dirty="0" err="1">
                <a:solidFill>
                  <a:srgbClr val="38B5A8"/>
                </a:solidFill>
              </a:rPr>
              <a:t>biodiversity</a:t>
            </a:r>
            <a:r>
              <a:rPr lang="fr-FR" dirty="0">
                <a:solidFill>
                  <a:srgbClr val="38B5A8"/>
                </a:solidFill>
              </a:rPr>
              <a:t> and </a:t>
            </a:r>
            <a:r>
              <a:rPr lang="fr-FR" dirty="0" err="1">
                <a:solidFill>
                  <a:srgbClr val="38B5A8"/>
                </a:solidFill>
              </a:rPr>
              <a:t>restoring</a:t>
            </a:r>
            <a:r>
              <a:rPr lang="fr-FR" dirty="0">
                <a:solidFill>
                  <a:srgbClr val="38B5A8"/>
                </a:solidFill>
              </a:rPr>
              <a:t> </a:t>
            </a:r>
            <a:r>
              <a:rPr lang="fr-FR" dirty="0" err="1">
                <a:solidFill>
                  <a:srgbClr val="38B5A8"/>
                </a:solidFill>
              </a:rPr>
              <a:t>natural</a:t>
            </a:r>
            <a:r>
              <a:rPr lang="fr-FR" dirty="0">
                <a:solidFill>
                  <a:srgbClr val="38B5A8"/>
                </a:solidFill>
              </a:rPr>
              <a:t> </a:t>
            </a:r>
            <a:r>
              <a:rPr lang="fr-FR" dirty="0" err="1">
                <a:solidFill>
                  <a:srgbClr val="38B5A8"/>
                </a:solidFill>
              </a:rPr>
              <a:t>ecosystems</a:t>
            </a:r>
            <a:endParaRPr lang="fr-FR" dirty="0">
              <a:solidFill>
                <a:srgbClr val="38B5A8"/>
              </a:solidFill>
            </a:endParaRPr>
          </a:p>
        </p:txBody>
      </p:sp>
      <p:pic>
        <p:nvPicPr>
          <p:cNvPr id="9" name="Image 8">
            <a:extLst>
              <a:ext uri="{FF2B5EF4-FFF2-40B4-BE49-F238E27FC236}">
                <a16:creationId xmlns:a16="http://schemas.microsoft.com/office/drawing/2014/main" id="{C9D65B75-79C0-54B0-C5EC-FC18FB0DAE55}"/>
              </a:ext>
            </a:extLst>
          </p:cNvPr>
          <p:cNvPicPr>
            <a:picLocks noChangeAspect="1"/>
          </p:cNvPicPr>
          <p:nvPr/>
        </p:nvPicPr>
        <p:blipFill>
          <a:blip r:embed="rId2"/>
          <a:stretch>
            <a:fillRect/>
          </a:stretch>
        </p:blipFill>
        <p:spPr>
          <a:xfrm>
            <a:off x="316744" y="1276956"/>
            <a:ext cx="3507759" cy="2391175"/>
          </a:xfrm>
          <a:prstGeom prst="rect">
            <a:avLst/>
          </a:prstGeom>
        </p:spPr>
      </p:pic>
    </p:spTree>
    <p:extLst>
      <p:ext uri="{BB962C8B-B14F-4D97-AF65-F5344CB8AC3E}">
        <p14:creationId xmlns:p14="http://schemas.microsoft.com/office/powerpoint/2010/main" val="1256401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D2B8E7-827B-39A7-7CEC-DF7D7DC9815A}"/>
              </a:ext>
            </a:extLst>
          </p:cNvPr>
          <p:cNvSpPr>
            <a:spLocks noGrp="1"/>
          </p:cNvSpPr>
          <p:nvPr>
            <p:ph type="title"/>
          </p:nvPr>
        </p:nvSpPr>
        <p:spPr/>
        <p:txBody>
          <a:bodyPr>
            <a:normAutofit fontScale="90000"/>
          </a:bodyPr>
          <a:lstStyle/>
          <a:p>
            <a:endParaRPr lang="fr-FR"/>
          </a:p>
        </p:txBody>
      </p:sp>
      <p:pic>
        <p:nvPicPr>
          <p:cNvPr id="4" name="Image 3">
            <a:extLst>
              <a:ext uri="{FF2B5EF4-FFF2-40B4-BE49-F238E27FC236}">
                <a16:creationId xmlns:a16="http://schemas.microsoft.com/office/drawing/2014/main" id="{D658C12F-7922-7BB4-7420-440DF6951B54}"/>
              </a:ext>
            </a:extLst>
          </p:cNvPr>
          <p:cNvPicPr>
            <a:picLocks noChangeAspect="1"/>
          </p:cNvPicPr>
          <p:nvPr/>
        </p:nvPicPr>
        <p:blipFill>
          <a:blip r:embed="rId3"/>
          <a:stretch>
            <a:fillRect/>
          </a:stretch>
        </p:blipFill>
        <p:spPr>
          <a:xfrm>
            <a:off x="4329598" y="276148"/>
            <a:ext cx="4814402" cy="4814402"/>
          </a:xfrm>
          <a:prstGeom prst="rect">
            <a:avLst/>
          </a:prstGeom>
        </p:spPr>
      </p:pic>
      <p:pic>
        <p:nvPicPr>
          <p:cNvPr id="6" name="Image 5">
            <a:extLst>
              <a:ext uri="{FF2B5EF4-FFF2-40B4-BE49-F238E27FC236}">
                <a16:creationId xmlns:a16="http://schemas.microsoft.com/office/drawing/2014/main" id="{26C813F9-91B1-7FFF-E06B-FEF1FC8DD9A9}"/>
              </a:ext>
            </a:extLst>
          </p:cNvPr>
          <p:cNvPicPr>
            <a:picLocks noChangeAspect="1"/>
          </p:cNvPicPr>
          <p:nvPr/>
        </p:nvPicPr>
        <p:blipFill>
          <a:blip r:embed="rId4"/>
          <a:stretch>
            <a:fillRect/>
          </a:stretch>
        </p:blipFill>
        <p:spPr>
          <a:xfrm>
            <a:off x="162791" y="111599"/>
            <a:ext cx="4198184" cy="2196671"/>
          </a:xfrm>
          <a:prstGeom prst="rect">
            <a:avLst/>
          </a:prstGeom>
        </p:spPr>
      </p:pic>
      <p:pic>
        <p:nvPicPr>
          <p:cNvPr id="8" name="Image 7">
            <a:extLst>
              <a:ext uri="{FF2B5EF4-FFF2-40B4-BE49-F238E27FC236}">
                <a16:creationId xmlns:a16="http://schemas.microsoft.com/office/drawing/2014/main" id="{38EAD6F4-2648-635B-04C4-6E343CA54618}"/>
              </a:ext>
            </a:extLst>
          </p:cNvPr>
          <p:cNvPicPr>
            <a:picLocks noChangeAspect="1"/>
          </p:cNvPicPr>
          <p:nvPr/>
        </p:nvPicPr>
        <p:blipFill>
          <a:blip r:embed="rId5"/>
          <a:stretch>
            <a:fillRect/>
          </a:stretch>
        </p:blipFill>
        <p:spPr>
          <a:xfrm>
            <a:off x="290416" y="2419869"/>
            <a:ext cx="4039182" cy="2279162"/>
          </a:xfrm>
          <a:prstGeom prst="rect">
            <a:avLst/>
          </a:prstGeom>
        </p:spPr>
      </p:pic>
    </p:spTree>
    <p:extLst>
      <p:ext uri="{BB962C8B-B14F-4D97-AF65-F5344CB8AC3E}">
        <p14:creationId xmlns:p14="http://schemas.microsoft.com/office/powerpoint/2010/main" val="1959339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3EA9E88-15F3-F0EA-544D-4543CE95BDF7}"/>
              </a:ext>
            </a:extLst>
          </p:cNvPr>
          <p:cNvPicPr>
            <a:picLocks noChangeAspect="1"/>
          </p:cNvPicPr>
          <p:nvPr/>
        </p:nvPicPr>
        <p:blipFill>
          <a:blip r:embed="rId2"/>
          <a:stretch>
            <a:fillRect/>
          </a:stretch>
        </p:blipFill>
        <p:spPr>
          <a:xfrm>
            <a:off x="497541" y="171449"/>
            <a:ext cx="8148917" cy="4583766"/>
          </a:xfrm>
          <a:prstGeom prst="rect">
            <a:avLst/>
          </a:prstGeom>
        </p:spPr>
      </p:pic>
    </p:spTree>
    <p:extLst>
      <p:ext uri="{BB962C8B-B14F-4D97-AF65-F5344CB8AC3E}">
        <p14:creationId xmlns:p14="http://schemas.microsoft.com/office/powerpoint/2010/main" val="4215588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36DC9-854A-6B8D-53B6-3955F2AEB7C2}"/>
              </a:ext>
            </a:extLst>
          </p:cNvPr>
          <p:cNvSpPr>
            <a:spLocks noGrp="1"/>
          </p:cNvSpPr>
          <p:nvPr>
            <p:ph type="title"/>
          </p:nvPr>
        </p:nvSpPr>
        <p:spPr/>
        <p:txBody>
          <a:bodyPr>
            <a:normAutofit/>
          </a:bodyPr>
          <a:lstStyle/>
          <a:p>
            <a:r>
              <a:rPr lang="fr-FR" sz="2400" b="1" dirty="0">
                <a:solidFill>
                  <a:srgbClr val="1A42B7"/>
                </a:solidFill>
              </a:rPr>
              <a:t>CBD Meetings in 2023 (</a:t>
            </a:r>
            <a:r>
              <a:rPr lang="fr-FR" sz="2400" b="1" dirty="0" err="1">
                <a:solidFill>
                  <a:srgbClr val="1A42B7"/>
                </a:solidFill>
              </a:rPr>
              <a:t>with</a:t>
            </a:r>
            <a:r>
              <a:rPr lang="fr-FR" sz="2400" b="1" dirty="0">
                <a:solidFill>
                  <a:srgbClr val="1A42B7"/>
                </a:solidFill>
              </a:rPr>
              <a:t> official nomination) </a:t>
            </a:r>
          </a:p>
        </p:txBody>
      </p:sp>
      <p:sp>
        <p:nvSpPr>
          <p:cNvPr id="3" name="ZoneTexte 2">
            <a:extLst>
              <a:ext uri="{FF2B5EF4-FFF2-40B4-BE49-F238E27FC236}">
                <a16:creationId xmlns:a16="http://schemas.microsoft.com/office/drawing/2014/main" id="{FAD93213-9E79-F04D-C16A-E326F7A0A407}"/>
              </a:ext>
            </a:extLst>
          </p:cNvPr>
          <p:cNvSpPr txBox="1"/>
          <p:nvPr/>
        </p:nvSpPr>
        <p:spPr>
          <a:xfrm>
            <a:off x="100675" y="518073"/>
            <a:ext cx="8942650" cy="4324261"/>
          </a:xfrm>
          <a:prstGeom prst="rect">
            <a:avLst/>
          </a:prstGeom>
          <a:noFill/>
        </p:spPr>
        <p:txBody>
          <a:bodyPr wrap="square" rtlCol="0">
            <a:spAutoFit/>
          </a:bodyPr>
          <a:lstStyle/>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Eleventh meeting of the Inter-agency Liaison Group on Invasive Alien Species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(5 April)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First meeting of the Ad Hoc Technical Expert Group on Indicators for the Kunming-Montreal Global Biodiversity Framework (2 May)</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Twelfth meeting of the Informal Advisory Committee on the Biosafety Clearing-House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(15-16 May)</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First meeting of the Informal Advisory Group on Technical and Scientific Cooperation (14-16 June)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Informal Advisory Committee on Capacity-building for the Implementation of the Nagoya Protocol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(20-22 June)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First meeting of the multidisciplinary Ad Hoc Technical Expert Group on Synthetic Biology to Support the Process for Broad and Regular Horizon Scanning, Monitoring and Assessment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(11 – 14 July)</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Ad Hoc Technical Expert Group on the New Programme of Work and Institutional Arrangements on Article 8(j) and Other Provisions of the Convention Related to Indigenous Peoples and Local Communities (11-13 July)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Second meeting of the Ad Hoc Technical Expert Group on Indicators for the Kunming-Montreal Global Biodiversity Framework (11 July)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Intersessional workshop of the Sustainable Ocean Initiative Global Dialogue with Regional Seas Organizations and Regional Fishery Bodies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(1-3 August)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Preparatory meeting of the Advisory Committee on Resource Mobilization (5 September)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Fourth meeting of the Informal Advisory Group on Ecologically or Biologically Significant Marine Areas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(19-20 September)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Meeting of the Advisory Committee on Resource Mobilization (25-29 September)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Third meeting of the Ad Hoc Technical Expert Group on Indicators for the Kunming-Montreal Global Biodiversity Framework (3-6 October)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Meeting of the multidisciplinary Ad Hoc Technical Expert Group on Synthetic Biology to Support the Process for Broad and Regular Horizon Scanning, Monitoring and Assessment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(10-12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Resumed second part of the fourth meeting of the Conference of the Parties serving as the meeting of the Parties to the Nagoya Protocol on Access to Genetic Resources and the Fair and Equitable Sharing of Benefits Arising from their Utilization</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 (19-20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Resumed second part of the tenth meeting of the Conference of the Parties serving as the meeting of the Parties to the Cartagena Protocol on Biosafety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(19-20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Eighteenth meeting of the Compliance Committee under the Cartagena Protocol on Biosafety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( 24-26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Preparatory meeting of the Technical Expert Group on Financial Reporting (24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Global risk assessment workshop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(30 and 31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1659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36DC9-854A-6B8D-53B6-3955F2AEB7C2}"/>
              </a:ext>
            </a:extLst>
          </p:cNvPr>
          <p:cNvSpPr>
            <a:spLocks noGrp="1"/>
          </p:cNvSpPr>
          <p:nvPr>
            <p:ph type="title"/>
          </p:nvPr>
        </p:nvSpPr>
        <p:spPr/>
        <p:txBody>
          <a:bodyPr>
            <a:noAutofit/>
          </a:bodyPr>
          <a:lstStyle/>
          <a:p>
            <a:r>
              <a:rPr lang="fr-FR" b="1" dirty="0">
                <a:solidFill>
                  <a:srgbClr val="1A42B7"/>
                </a:solidFill>
              </a:rPr>
              <a:t>CBD Meetings in 2023 (</a:t>
            </a:r>
            <a:r>
              <a:rPr lang="fr-FR" b="1" dirty="0" err="1">
                <a:solidFill>
                  <a:srgbClr val="1A42B7"/>
                </a:solidFill>
              </a:rPr>
              <a:t>with</a:t>
            </a:r>
            <a:r>
              <a:rPr lang="fr-FR" b="1" dirty="0">
                <a:solidFill>
                  <a:srgbClr val="1A42B7"/>
                </a:solidFill>
              </a:rPr>
              <a:t> official nomination) </a:t>
            </a:r>
          </a:p>
        </p:txBody>
      </p:sp>
      <p:sp>
        <p:nvSpPr>
          <p:cNvPr id="3" name="ZoneTexte 2">
            <a:extLst>
              <a:ext uri="{FF2B5EF4-FFF2-40B4-BE49-F238E27FC236}">
                <a16:creationId xmlns:a16="http://schemas.microsoft.com/office/drawing/2014/main" id="{FAD93213-9E79-F04D-C16A-E326F7A0A407}"/>
              </a:ext>
            </a:extLst>
          </p:cNvPr>
          <p:cNvSpPr txBox="1"/>
          <p:nvPr/>
        </p:nvSpPr>
        <p:spPr>
          <a:xfrm>
            <a:off x="0" y="800461"/>
            <a:ext cx="8942650" cy="2970044"/>
          </a:xfrm>
          <a:prstGeom prst="rect">
            <a:avLst/>
          </a:prstGeom>
          <a:noFill/>
        </p:spPr>
        <p:txBody>
          <a:bodyPr wrap="square" rtlCol="0">
            <a:spAutoFit/>
          </a:bodyPr>
          <a:lstStyle/>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First meeting of the Ad Hoc Technical Expert Group on Risk Assessment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 – 3 November)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Second meeting of the Informal Advisory Group on Technical and Scientific Cooperation (1 and 2 November)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highlight>
                  <a:srgbClr val="00FF00"/>
                </a:highlight>
                <a:latin typeface="Calibri" panose="020F0502020204030204" pitchFamily="34" charset="0"/>
                <a:ea typeface="Calibri" panose="020F0502020204030204" pitchFamily="34" charset="0"/>
                <a:cs typeface="Times New Roman" panose="02020603050405020304" pitchFamily="18" charset="0"/>
              </a:rPr>
              <a:t>Twelfth </a:t>
            </a: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meeting of the Inter-agency Liaison Group on Invasive Alien Species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 and 3 November)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Technical expert workshop to review modalities for modifying the descriptions of ecologically or biologically significant marine areas and describing new areas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(20-24 November)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Workshop to develop a road map for supporting the implementation and monitoring of and capacity development for ecosystem restoration under the Kunming-Montreal Global Biodiversity Framework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(22-24 November)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Legal expert workshop to review modalities for modifying the descriptions of ecologically or biologically significant marine areas and describing new areas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(23-27 November)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Technical Expert Group on Financial Reporting (27 November – 1 December)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Second online information session on the global partnership to support the achievement of Target 3 of the Kunming-Montreal Global Biodiversity Framework</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 (30 November)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First online information session on the global partnership to support the achievement of Target 3 of the Kunming-Montreal Global Biodiversity Framework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(29 November)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Fourth meeting of the Ad Hoc Technical Expert Group on Indicators for the Kunming-Montreal Global Biodiversity Framework (4 December)</a:t>
            </a:r>
            <a:endParaRPr lang="fr-FR" sz="11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Fourth joint Aarhus Convention and Convention on Biological Diversity round table on public awareness, education, access to information, public participation and access to justice regarding living modified organisms/genetically modified organis</a:t>
            </a:r>
            <a:r>
              <a:rPr lang="en-CA" sz="1100" dirty="0">
                <a:effectLst/>
                <a:latin typeface="Calibri" panose="020F0502020204030204" pitchFamily="34" charset="0"/>
                <a:ea typeface="Calibri" panose="020F0502020204030204" pitchFamily="34" charset="0"/>
                <a:cs typeface="Times New Roman" panose="02020603050405020304" pitchFamily="18" charset="0"/>
              </a:rPr>
              <a:t>ms (11 and 12 December)</a:t>
            </a:r>
            <a:r>
              <a:rPr lang="fr-FR" sz="1100" dirty="0">
                <a:effectLst/>
              </a:rPr>
              <a:t>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9822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36DC9-854A-6B8D-53B6-3955F2AEB7C2}"/>
              </a:ext>
            </a:extLst>
          </p:cNvPr>
          <p:cNvSpPr>
            <a:spLocks noGrp="1"/>
          </p:cNvSpPr>
          <p:nvPr>
            <p:ph type="title"/>
          </p:nvPr>
        </p:nvSpPr>
        <p:spPr>
          <a:xfrm>
            <a:off x="100674" y="52950"/>
            <a:ext cx="8942649" cy="572700"/>
          </a:xfrm>
        </p:spPr>
        <p:txBody>
          <a:bodyPr>
            <a:normAutofit/>
          </a:bodyPr>
          <a:lstStyle/>
          <a:p>
            <a:r>
              <a:rPr lang="fr-FR" sz="2400" b="1" dirty="0">
                <a:solidFill>
                  <a:srgbClr val="1A42B7"/>
                </a:solidFill>
                <a:latin typeface="+mn-lt"/>
              </a:rPr>
              <a:t>CBD </a:t>
            </a:r>
            <a:r>
              <a:rPr lang="en-CA" sz="2400" b="1" dirty="0">
                <a:solidFill>
                  <a:srgbClr val="1A42B7"/>
                </a:solidFill>
                <a:effectLst/>
                <a:latin typeface="+mn-lt"/>
                <a:ea typeface="Calibri" panose="020F0502020204030204" pitchFamily="34" charset="0"/>
                <a:cs typeface="Times New Roman" panose="02020603050405020304" pitchFamily="18" charset="0"/>
              </a:rPr>
              <a:t>discussion forums, initiatives or conferences </a:t>
            </a:r>
            <a:r>
              <a:rPr lang="fr-FR" sz="2400" b="1" dirty="0">
                <a:solidFill>
                  <a:srgbClr val="1A42B7"/>
                </a:solidFill>
                <a:latin typeface="+mn-lt"/>
              </a:rPr>
              <a:t>in 2023</a:t>
            </a:r>
          </a:p>
        </p:txBody>
      </p:sp>
      <p:sp>
        <p:nvSpPr>
          <p:cNvPr id="3" name="ZoneTexte 2">
            <a:extLst>
              <a:ext uri="{FF2B5EF4-FFF2-40B4-BE49-F238E27FC236}">
                <a16:creationId xmlns:a16="http://schemas.microsoft.com/office/drawing/2014/main" id="{FAD93213-9E79-F04D-C16A-E326F7A0A407}"/>
              </a:ext>
            </a:extLst>
          </p:cNvPr>
          <p:cNvSpPr txBox="1"/>
          <p:nvPr/>
        </p:nvSpPr>
        <p:spPr>
          <a:xfrm>
            <a:off x="0" y="491181"/>
            <a:ext cx="8942650" cy="4154984"/>
          </a:xfrm>
          <a:prstGeom prst="rect">
            <a:avLst/>
          </a:prstGeom>
          <a:noFill/>
        </p:spPr>
        <p:txBody>
          <a:bodyPr wrap="square" rtlCol="0">
            <a:spAutoFit/>
          </a:bodyPr>
          <a:lstStyle/>
          <a:p>
            <a:pPr marL="342900" lvl="0" indent="-342900" algn="just">
              <a:buFont typeface="Calibri" panose="020F0502020204030204" pitchFamily="34" charset="0"/>
              <a:buChar cha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Webinar to provide information on the process of developing a new programme of work and institutional arrangements on Article 8(j) and other provisions of the Convention related to indigenous peoples and local communities (7 March)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International Conference on GMO Analysis and New Genomic Techniques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(14-16 March)</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Open-ended Online Forum on Synthetic Biology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( 20-31 March)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Open-ended Online Forum on Risk Assessment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(10-21 April)</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Webinar on access and benefit sharing measures and procedures and the ABS clearing-house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(27 April)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Open-ended online forum on invasive alien spe</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cies (May 12-May 19)</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Intersessional meetings of the CBD Subsidiaries Bodies and/or Working Groups (MAY 13-May 31)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Sustainable Ocean Initiative Workshop on Ocean-related Capacity-building Needs for the Kunming-Montreal Global Biodiversity Framework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(17-19 May)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Development of a global partnership to support the achievement of Target 3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(Cambridge, UK) June 12-June 14</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Subregional dialogue on national biodiversity strategies and action plans for States members of the Association of Southeast Asian Nations and Timor-Leste (14-17 August)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Open-ended Online Forum on Risk Assessment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(21-25 August)</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Sustainable Ocean Initiative (SOI) regional capacity-building workshop for East, South and South-East Asia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( 5-8 September)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Webinar: unlocking the power of knowledge to support implementation of the Kunming-Montreal Global Biodiversity Framework (5 September)</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Webinar on the celebration of the twentieth anniversary of the entry into force of the Cartagena Protocol on Biosafety </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(11 September)</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Webinar: scaling up knowledge management to achieve the goals and targets of the Kunming-Montreal Global Biodiversity Framework (part 1: global initiatives) (12 September)</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2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International Forum facilitated by the Forest Ecosystem Restoration Initiative: Workshop on ecosystem restoration-related planning and capacity-building needs for the implementation of the Kunming-Montreal Global Biodiversity Framework</a:t>
            </a:r>
            <a:r>
              <a:rPr lang="en-CA" sz="1200" kern="100" dirty="0">
                <a:effectLst/>
                <a:latin typeface="Calibri" panose="020F0502020204030204" pitchFamily="34" charset="0"/>
                <a:ea typeface="Calibri" panose="020F0502020204030204" pitchFamily="34" charset="0"/>
                <a:cs typeface="Times New Roman" panose="02020603050405020304" pitchFamily="18" charset="0"/>
              </a:rPr>
              <a:t> (12 September) </a:t>
            </a: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492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36DC9-854A-6B8D-53B6-3955F2AEB7C2}"/>
              </a:ext>
            </a:extLst>
          </p:cNvPr>
          <p:cNvSpPr>
            <a:spLocks noGrp="1"/>
          </p:cNvSpPr>
          <p:nvPr>
            <p:ph type="title"/>
          </p:nvPr>
        </p:nvSpPr>
        <p:spPr>
          <a:xfrm>
            <a:off x="100674" y="52950"/>
            <a:ext cx="8942649" cy="572700"/>
          </a:xfrm>
        </p:spPr>
        <p:txBody>
          <a:bodyPr>
            <a:normAutofit/>
          </a:bodyPr>
          <a:lstStyle/>
          <a:p>
            <a:r>
              <a:rPr lang="fr-FR" sz="2400" b="1" dirty="0">
                <a:solidFill>
                  <a:srgbClr val="1A42B7"/>
                </a:solidFill>
                <a:latin typeface="+mn-lt"/>
              </a:rPr>
              <a:t>CBD </a:t>
            </a:r>
            <a:r>
              <a:rPr lang="en-CA" sz="2400" b="1" dirty="0">
                <a:solidFill>
                  <a:srgbClr val="1A42B7"/>
                </a:solidFill>
                <a:effectLst/>
                <a:latin typeface="+mn-lt"/>
                <a:ea typeface="Calibri" panose="020F0502020204030204" pitchFamily="34" charset="0"/>
                <a:cs typeface="Times New Roman" panose="02020603050405020304" pitchFamily="18" charset="0"/>
              </a:rPr>
              <a:t>discussion forums, initiatives or conferences </a:t>
            </a:r>
            <a:r>
              <a:rPr lang="fr-FR" sz="2400" b="1" dirty="0">
                <a:solidFill>
                  <a:srgbClr val="1A42B7"/>
                </a:solidFill>
                <a:latin typeface="+mn-lt"/>
              </a:rPr>
              <a:t>in 2023</a:t>
            </a:r>
          </a:p>
        </p:txBody>
      </p:sp>
      <p:sp>
        <p:nvSpPr>
          <p:cNvPr id="3" name="ZoneTexte 2">
            <a:extLst>
              <a:ext uri="{FF2B5EF4-FFF2-40B4-BE49-F238E27FC236}">
                <a16:creationId xmlns:a16="http://schemas.microsoft.com/office/drawing/2014/main" id="{FAD93213-9E79-F04D-C16A-E326F7A0A407}"/>
              </a:ext>
            </a:extLst>
          </p:cNvPr>
          <p:cNvSpPr txBox="1"/>
          <p:nvPr/>
        </p:nvSpPr>
        <p:spPr>
          <a:xfrm>
            <a:off x="0" y="491181"/>
            <a:ext cx="8942650" cy="4662815"/>
          </a:xfrm>
          <a:prstGeom prst="rect">
            <a:avLst/>
          </a:prstGeom>
          <a:noFill/>
        </p:spPr>
        <p:txBody>
          <a:bodyPr wrap="square" rtlCol="0">
            <a:spAutoFit/>
          </a:bodyPr>
          <a:lstStyle/>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Webinar: scaling up knowledge management to achieve the goals and targets of the Kunming-Montreal Global Biodiversity Framework (part 2: regional initiatives) (19 September)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Information session on the resumed second part of the fifteenth meeting of the Conference of the Parties to the Convention, the tenth meeting of the Conference of the Parties serving as the meeting of the </a:t>
            </a: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Parties to the Cartagena Protocol and the fourth meeting of the Conference of the Parties serving as the meeting of the Parties to the Nagoya Protocol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(26 September)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Webinar: from theory to action: implementing knowledge management for biodiversity on the ground (26 September)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Webinar: knowledge management in biodiversity project management (3 October)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Webinar: knowledge management for conservation and restoration success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(session 1) (10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Workshop on the recently completed assessments of the Intergovernmental Science-Policy Platform on Biodiversity and Ecosystem Services (13 October)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Webinar: knowledge management for conservation and restoration success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(session 2) (24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Webinar: continuous learning through knowledge management: transforming biodiversity management institutions into learning organizations (31 October)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Open-ended Online Forum on Synthetic Biology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(6-22 November)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Webinar on the preparation for the first meeting of the Ad Hoc Open-ended Working Group on Benefit-sharing from the Use of Digital Sequence Information on Genetic Resources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(7 November)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Webinar: leveraging cutting-edge technology for biodiversity knowledge management (7 November)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International dialogue with indigenous peoples and local communities and relevant stakeholders on the implementation of the KMGBF ante the Gender Plan of Action , Geneva Switzerland (November 9-November 11)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Twelfth meeting of the Ad Hoc Open-ended Working Group on article 8(j) and related Provisions of the CBD (12-16 November)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First meeting of the Ad Hoc Open-ended Working Group on Benefit-sharing from the Use of Digital Sequence Information on Genetic Resources (14-18 November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2023)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Online forum of the Network of Laboratories for the Detection and Identification of Living Modified Organisms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(17-24 November)</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Integrating traditional and scientific knowledge for biodiversity conservation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(21 November)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Information webinar on the Informal Advisory Group on Benefit-sharing from the Use of Digital Sequence Information on Genetic Resources </a:t>
            </a:r>
            <a:r>
              <a:rPr lang="en-CA" sz="1100" kern="100" dirty="0">
                <a:effectLst/>
                <a:latin typeface="Calibri" panose="020F0502020204030204" pitchFamily="34" charset="0"/>
                <a:ea typeface="Calibri" panose="020F0502020204030204" pitchFamily="34" charset="0"/>
                <a:cs typeface="Times New Roman" panose="02020603050405020304" pitchFamily="18" charset="0"/>
              </a:rPr>
              <a:t>(11 December) </a:t>
            </a:r>
            <a:endParaRPr lang="fr-FR" sz="11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en-CA" sz="11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Open-ended online forum on the long-term strategic approach on mainstreaming and associated action plan </a:t>
            </a:r>
            <a:r>
              <a:rPr lang="en-CA" sz="1100" dirty="0">
                <a:effectLst/>
                <a:latin typeface="Calibri" panose="020F0502020204030204" pitchFamily="34" charset="0"/>
                <a:ea typeface="Calibri" panose="020F0502020204030204" pitchFamily="34" charset="0"/>
                <a:cs typeface="Times New Roman" panose="02020603050405020304" pitchFamily="18" charset="0"/>
              </a:rPr>
              <a:t>(12-22 December)</a:t>
            </a:r>
            <a:r>
              <a:rPr lang="fr-FR" sz="1100" dirty="0">
                <a:effectLst/>
              </a:rPr>
              <a:t> </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7473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E38DE-C5F7-CA9D-1699-03FFDFFCD7C9}"/>
              </a:ext>
            </a:extLst>
          </p:cNvPr>
          <p:cNvSpPr>
            <a:spLocks noGrp="1"/>
          </p:cNvSpPr>
          <p:nvPr>
            <p:ph type="title"/>
          </p:nvPr>
        </p:nvSpPr>
        <p:spPr>
          <a:xfrm>
            <a:off x="0" y="52950"/>
            <a:ext cx="9253182" cy="572700"/>
          </a:xfrm>
        </p:spPr>
        <p:txBody>
          <a:bodyPr>
            <a:noAutofit/>
          </a:bodyPr>
          <a:lstStyle/>
          <a:p>
            <a:r>
              <a:rPr lang="fr-FR" b="1" dirty="0">
                <a:solidFill>
                  <a:srgbClr val="1A42B7"/>
                </a:solidFill>
              </a:rPr>
              <a:t>A guide to </a:t>
            </a:r>
            <a:r>
              <a:rPr lang="fr-FR" b="1" dirty="0" err="1">
                <a:solidFill>
                  <a:srgbClr val="1A42B7"/>
                </a:solidFill>
              </a:rPr>
              <a:t>better</a:t>
            </a:r>
            <a:r>
              <a:rPr lang="fr-FR" b="1" dirty="0">
                <a:solidFill>
                  <a:srgbClr val="1A42B7"/>
                </a:solidFill>
              </a:rPr>
              <a:t> </a:t>
            </a:r>
            <a:r>
              <a:rPr lang="fr-FR" b="1" dirty="0" err="1">
                <a:solidFill>
                  <a:srgbClr val="1A42B7"/>
                </a:solidFill>
              </a:rPr>
              <a:t>understand</a:t>
            </a:r>
            <a:r>
              <a:rPr lang="fr-FR" b="1" dirty="0">
                <a:solidFill>
                  <a:srgbClr val="1A42B7"/>
                </a:solidFill>
              </a:rPr>
              <a:t> CBD and </a:t>
            </a:r>
            <a:r>
              <a:rPr lang="fr-FR" b="1" dirty="0" err="1">
                <a:solidFill>
                  <a:srgbClr val="1A42B7"/>
                </a:solidFill>
              </a:rPr>
              <a:t>its</a:t>
            </a:r>
            <a:r>
              <a:rPr lang="fr-FR" b="1" dirty="0">
                <a:solidFill>
                  <a:srgbClr val="1A42B7"/>
                </a:solidFill>
              </a:rPr>
              <a:t> </a:t>
            </a:r>
            <a:r>
              <a:rPr lang="fr-FR" b="1" dirty="0" err="1">
                <a:solidFill>
                  <a:srgbClr val="1A42B7"/>
                </a:solidFill>
              </a:rPr>
              <a:t>negotiation</a:t>
            </a:r>
            <a:endParaRPr lang="fr-FR" b="1" dirty="0">
              <a:solidFill>
                <a:srgbClr val="1A42B7"/>
              </a:solidFill>
            </a:endParaRPr>
          </a:p>
        </p:txBody>
      </p:sp>
      <p:sp>
        <p:nvSpPr>
          <p:cNvPr id="3" name="Espace réservé du texte 2">
            <a:extLst>
              <a:ext uri="{FF2B5EF4-FFF2-40B4-BE49-F238E27FC236}">
                <a16:creationId xmlns:a16="http://schemas.microsoft.com/office/drawing/2014/main" id="{8F315183-193A-1658-4389-A27D9A60BA0A}"/>
              </a:ext>
            </a:extLst>
          </p:cNvPr>
          <p:cNvSpPr>
            <a:spLocks noGrp="1"/>
          </p:cNvSpPr>
          <p:nvPr>
            <p:ph type="body" idx="1"/>
          </p:nvPr>
        </p:nvSpPr>
        <p:spPr>
          <a:xfrm>
            <a:off x="311700" y="1195301"/>
            <a:ext cx="2418052" cy="3373574"/>
          </a:xfrm>
        </p:spPr>
        <p:txBody>
          <a:bodyPr/>
          <a:lstStyle/>
          <a:p>
            <a:pPr marL="139700" indent="0">
              <a:buNone/>
            </a:pPr>
            <a:endParaRPr lang="fr-FR" dirty="0"/>
          </a:p>
        </p:txBody>
      </p:sp>
      <p:sp>
        <p:nvSpPr>
          <p:cNvPr id="4" name="Espace réservé du texte 3">
            <a:extLst>
              <a:ext uri="{FF2B5EF4-FFF2-40B4-BE49-F238E27FC236}">
                <a16:creationId xmlns:a16="http://schemas.microsoft.com/office/drawing/2014/main" id="{12B3BEFD-C7FB-D70F-C6B6-AE52B068A8F3}"/>
              </a:ext>
            </a:extLst>
          </p:cNvPr>
          <p:cNvSpPr>
            <a:spLocks noGrp="1"/>
          </p:cNvSpPr>
          <p:nvPr>
            <p:ph type="body" idx="2"/>
          </p:nvPr>
        </p:nvSpPr>
        <p:spPr>
          <a:xfrm>
            <a:off x="3250551" y="1195301"/>
            <a:ext cx="5370723" cy="3416400"/>
          </a:xfrm>
        </p:spPr>
        <p:txBody>
          <a:bodyPr>
            <a:normAutofit fontScale="77500" lnSpcReduction="20000"/>
          </a:bodyPr>
          <a:lstStyle/>
          <a:p>
            <a:pPr marL="139700" indent="0">
              <a:buNone/>
            </a:pPr>
            <a:r>
              <a:rPr lang="fr-FR" sz="2400" dirty="0">
                <a:solidFill>
                  <a:srgbClr val="001E4D"/>
                </a:solidFill>
              </a:rPr>
              <a:t>Free publication to download</a:t>
            </a:r>
          </a:p>
          <a:p>
            <a:pPr marL="139700" indent="0">
              <a:buNone/>
            </a:pPr>
            <a:r>
              <a:rPr lang="fr-FR" sz="2600" dirty="0">
                <a:hlinkClick r:id="rId2"/>
              </a:rPr>
              <a:t>https://www.gybn.org/publications</a:t>
            </a:r>
            <a:endParaRPr lang="fr-FR" sz="2600" dirty="0"/>
          </a:p>
          <a:p>
            <a:pPr marL="139700" indent="0">
              <a:buNone/>
            </a:pPr>
            <a:endParaRPr lang="fr-FR" dirty="0"/>
          </a:p>
          <a:p>
            <a:r>
              <a:rPr lang="fr-FR" sz="2400" dirty="0" err="1">
                <a:solidFill>
                  <a:srgbClr val="38B5A8"/>
                </a:solidFill>
                <a:latin typeface="+mn-lt"/>
              </a:rPr>
              <a:t>explains</a:t>
            </a:r>
            <a:r>
              <a:rPr lang="fr-FR" sz="2400" dirty="0">
                <a:solidFill>
                  <a:srgbClr val="38B5A8"/>
                </a:solidFill>
                <a:latin typeface="+mn-lt"/>
              </a:rPr>
              <a:t> how CBD </a:t>
            </a:r>
            <a:r>
              <a:rPr lang="fr-FR" sz="2400" dirty="0" err="1">
                <a:solidFill>
                  <a:srgbClr val="38B5A8"/>
                </a:solidFill>
                <a:latin typeface="+mn-lt"/>
              </a:rPr>
              <a:t>processes</a:t>
            </a:r>
            <a:r>
              <a:rPr lang="fr-FR" sz="2400" dirty="0">
                <a:solidFill>
                  <a:srgbClr val="38B5A8"/>
                </a:solidFill>
                <a:latin typeface="+mn-lt"/>
              </a:rPr>
              <a:t> </a:t>
            </a:r>
            <a:r>
              <a:rPr lang="fr-FR" sz="2400" dirty="0" err="1">
                <a:solidFill>
                  <a:srgbClr val="38B5A8"/>
                </a:solidFill>
                <a:latin typeface="+mn-lt"/>
              </a:rPr>
              <a:t>work</a:t>
            </a:r>
            <a:endParaRPr lang="fr-FR" sz="2400" dirty="0">
              <a:solidFill>
                <a:srgbClr val="38B5A8"/>
              </a:solidFill>
              <a:latin typeface="+mn-lt"/>
            </a:endParaRPr>
          </a:p>
          <a:p>
            <a:r>
              <a:rPr lang="fr-FR" sz="2400" dirty="0" err="1">
                <a:solidFill>
                  <a:srgbClr val="38B5A8"/>
                </a:solidFill>
                <a:latin typeface="+mn-lt"/>
              </a:rPr>
              <a:t>presents</a:t>
            </a:r>
            <a:r>
              <a:rPr lang="fr-FR" sz="2400" dirty="0">
                <a:solidFill>
                  <a:srgbClr val="38B5A8"/>
                </a:solidFill>
                <a:latin typeface="+mn-lt"/>
              </a:rPr>
              <a:t> all the </a:t>
            </a:r>
            <a:r>
              <a:rPr lang="fr-FR" sz="2400" dirty="0" err="1">
                <a:solidFill>
                  <a:srgbClr val="38B5A8"/>
                </a:solidFill>
                <a:latin typeface="+mn-lt"/>
              </a:rPr>
              <a:t>related</a:t>
            </a:r>
            <a:r>
              <a:rPr lang="fr-FR" sz="2400" dirty="0">
                <a:solidFill>
                  <a:srgbClr val="38B5A8"/>
                </a:solidFill>
                <a:latin typeface="+mn-lt"/>
              </a:rPr>
              <a:t> institutions and </a:t>
            </a:r>
            <a:r>
              <a:rPr lang="fr-FR" sz="2400" dirty="0" err="1">
                <a:solidFill>
                  <a:srgbClr val="38B5A8"/>
                </a:solidFill>
                <a:latin typeface="+mn-lt"/>
              </a:rPr>
              <a:t>mechanisms</a:t>
            </a:r>
            <a:endParaRPr lang="fr-FR" sz="2400" dirty="0">
              <a:solidFill>
                <a:srgbClr val="38B5A8"/>
              </a:solidFill>
              <a:latin typeface="+mn-lt"/>
            </a:endParaRPr>
          </a:p>
          <a:p>
            <a:r>
              <a:rPr lang="fr-FR" sz="2400" dirty="0" err="1">
                <a:solidFill>
                  <a:srgbClr val="38B5A8"/>
                </a:solidFill>
                <a:latin typeface="+mn-lt"/>
              </a:rPr>
              <a:t>summarizes</a:t>
            </a:r>
            <a:r>
              <a:rPr lang="fr-FR" sz="2400" dirty="0">
                <a:solidFill>
                  <a:srgbClr val="38B5A8"/>
                </a:solidFill>
                <a:latin typeface="+mn-lt"/>
              </a:rPr>
              <a:t> the </a:t>
            </a:r>
            <a:r>
              <a:rPr lang="fr-FR" sz="2400" dirty="0" err="1">
                <a:solidFill>
                  <a:srgbClr val="38B5A8"/>
                </a:solidFill>
                <a:latin typeface="+mn-lt"/>
              </a:rPr>
              <a:t>most</a:t>
            </a:r>
            <a:r>
              <a:rPr lang="fr-FR" sz="2400" dirty="0">
                <a:solidFill>
                  <a:srgbClr val="38B5A8"/>
                </a:solidFill>
                <a:latin typeface="+mn-lt"/>
              </a:rPr>
              <a:t> important issues in the </a:t>
            </a:r>
            <a:r>
              <a:rPr lang="fr-FR" sz="2400" dirty="0" err="1">
                <a:solidFill>
                  <a:srgbClr val="38B5A8"/>
                </a:solidFill>
                <a:latin typeface="+mn-lt"/>
              </a:rPr>
              <a:t>negotiations</a:t>
            </a:r>
            <a:endParaRPr lang="fr-FR" sz="2400" dirty="0">
              <a:solidFill>
                <a:srgbClr val="38B5A8"/>
              </a:solidFill>
              <a:latin typeface="+mn-lt"/>
            </a:endParaRPr>
          </a:p>
          <a:p>
            <a:r>
              <a:rPr lang="fr-FR" sz="2400" dirty="0" err="1">
                <a:solidFill>
                  <a:srgbClr val="38B5A8"/>
                </a:solidFill>
                <a:latin typeface="+mn-lt"/>
              </a:rPr>
              <a:t>explains</a:t>
            </a:r>
            <a:r>
              <a:rPr lang="fr-FR" sz="2400" dirty="0">
                <a:solidFill>
                  <a:srgbClr val="38B5A8"/>
                </a:solidFill>
                <a:latin typeface="+mn-lt"/>
              </a:rPr>
              <a:t> all stages of the </a:t>
            </a:r>
            <a:r>
              <a:rPr lang="fr-FR" sz="2400" dirty="0" err="1">
                <a:solidFill>
                  <a:srgbClr val="38B5A8"/>
                </a:solidFill>
                <a:latin typeface="+mn-lt"/>
              </a:rPr>
              <a:t>decision-making</a:t>
            </a:r>
            <a:r>
              <a:rPr lang="fr-FR" sz="2400" dirty="0">
                <a:solidFill>
                  <a:srgbClr val="38B5A8"/>
                </a:solidFill>
                <a:latin typeface="+mn-lt"/>
              </a:rPr>
              <a:t> process</a:t>
            </a:r>
          </a:p>
          <a:p>
            <a:r>
              <a:rPr lang="fr-FR" sz="2400" dirty="0" err="1">
                <a:solidFill>
                  <a:srgbClr val="38B5A8"/>
                </a:solidFill>
                <a:latin typeface="+mn-lt"/>
              </a:rPr>
              <a:t>explains</a:t>
            </a:r>
            <a:r>
              <a:rPr lang="fr-FR" sz="2400" dirty="0">
                <a:solidFill>
                  <a:srgbClr val="38B5A8"/>
                </a:solidFill>
                <a:latin typeface="+mn-lt"/>
              </a:rPr>
              <a:t> the </a:t>
            </a:r>
            <a:r>
              <a:rPr lang="fr-FR" sz="2400" dirty="0" err="1">
                <a:solidFill>
                  <a:srgbClr val="38B5A8"/>
                </a:solidFill>
                <a:latin typeface="+mn-lt"/>
              </a:rPr>
              <a:t>involvement</a:t>
            </a:r>
            <a:r>
              <a:rPr lang="fr-FR" sz="2400" dirty="0">
                <a:solidFill>
                  <a:srgbClr val="38B5A8"/>
                </a:solidFill>
                <a:latin typeface="+mn-lt"/>
              </a:rPr>
              <a:t> of </a:t>
            </a:r>
            <a:r>
              <a:rPr lang="fr-FR" sz="2400" dirty="0" err="1">
                <a:solidFill>
                  <a:srgbClr val="38B5A8"/>
                </a:solidFill>
                <a:latin typeface="+mn-lt"/>
              </a:rPr>
              <a:t>youth</a:t>
            </a:r>
            <a:r>
              <a:rPr lang="fr-FR" sz="2400" dirty="0">
                <a:solidFill>
                  <a:srgbClr val="38B5A8"/>
                </a:solidFill>
                <a:latin typeface="+mn-lt"/>
              </a:rPr>
              <a:t> in the </a:t>
            </a:r>
            <a:r>
              <a:rPr lang="fr-FR" sz="2400" dirty="0" err="1">
                <a:solidFill>
                  <a:srgbClr val="38B5A8"/>
                </a:solidFill>
                <a:latin typeface="+mn-lt"/>
              </a:rPr>
              <a:t>negotiation</a:t>
            </a:r>
            <a:r>
              <a:rPr lang="fr-FR" sz="2400" dirty="0">
                <a:solidFill>
                  <a:srgbClr val="38B5A8"/>
                </a:solidFill>
                <a:latin typeface="+mn-lt"/>
              </a:rPr>
              <a:t> </a:t>
            </a:r>
            <a:r>
              <a:rPr lang="fr-FR" sz="2400" dirty="0" err="1">
                <a:solidFill>
                  <a:srgbClr val="38B5A8"/>
                </a:solidFill>
                <a:latin typeface="+mn-lt"/>
              </a:rPr>
              <a:t>processes</a:t>
            </a:r>
            <a:endParaRPr lang="fr-FR" sz="2400" dirty="0">
              <a:solidFill>
                <a:srgbClr val="38B5A8"/>
              </a:solidFill>
              <a:latin typeface="+mn-lt"/>
            </a:endParaRPr>
          </a:p>
        </p:txBody>
      </p:sp>
      <p:pic>
        <p:nvPicPr>
          <p:cNvPr id="7" name="Image 6">
            <a:extLst>
              <a:ext uri="{FF2B5EF4-FFF2-40B4-BE49-F238E27FC236}">
                <a16:creationId xmlns:a16="http://schemas.microsoft.com/office/drawing/2014/main" id="{DDD591F9-2F58-3343-2118-FA303C3AE303}"/>
              </a:ext>
            </a:extLst>
          </p:cNvPr>
          <p:cNvPicPr>
            <a:picLocks noChangeAspect="1"/>
          </p:cNvPicPr>
          <p:nvPr/>
        </p:nvPicPr>
        <p:blipFill>
          <a:blip r:embed="rId3"/>
          <a:stretch>
            <a:fillRect/>
          </a:stretch>
        </p:blipFill>
        <p:spPr>
          <a:xfrm>
            <a:off x="311699" y="1152475"/>
            <a:ext cx="2418053" cy="3373574"/>
          </a:xfrm>
          <a:prstGeom prst="rect">
            <a:avLst/>
          </a:prstGeom>
        </p:spPr>
      </p:pic>
    </p:spTree>
    <p:extLst>
      <p:ext uri="{BB962C8B-B14F-4D97-AF65-F5344CB8AC3E}">
        <p14:creationId xmlns:p14="http://schemas.microsoft.com/office/powerpoint/2010/main" val="3156637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387D60-A74E-FEF6-A711-713B2F0FC311}"/>
              </a:ext>
            </a:extLst>
          </p:cNvPr>
          <p:cNvPicPr>
            <a:picLocks noChangeAspect="1"/>
          </p:cNvPicPr>
          <p:nvPr/>
        </p:nvPicPr>
        <p:blipFill>
          <a:blip r:embed="rId2"/>
          <a:stretch>
            <a:fillRect/>
          </a:stretch>
        </p:blipFill>
        <p:spPr>
          <a:xfrm>
            <a:off x="497540" y="147917"/>
            <a:ext cx="8148917" cy="4583766"/>
          </a:xfrm>
          <a:prstGeom prst="rect">
            <a:avLst/>
          </a:prstGeom>
        </p:spPr>
      </p:pic>
    </p:spTree>
    <p:extLst>
      <p:ext uri="{BB962C8B-B14F-4D97-AF65-F5344CB8AC3E}">
        <p14:creationId xmlns:p14="http://schemas.microsoft.com/office/powerpoint/2010/main" val="301510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E3DC79A-82EC-73BF-2EF8-4FF8F546175D}"/>
              </a:ext>
            </a:extLst>
          </p:cNvPr>
          <p:cNvPicPr>
            <a:picLocks noChangeAspect="1"/>
          </p:cNvPicPr>
          <p:nvPr/>
        </p:nvPicPr>
        <p:blipFill>
          <a:blip r:embed="rId2"/>
          <a:stretch>
            <a:fillRect/>
          </a:stretch>
        </p:blipFill>
        <p:spPr>
          <a:xfrm>
            <a:off x="497540" y="152966"/>
            <a:ext cx="8148917" cy="4583766"/>
          </a:xfrm>
          <a:prstGeom prst="rect">
            <a:avLst/>
          </a:prstGeom>
        </p:spPr>
      </p:pic>
    </p:spTree>
    <p:extLst>
      <p:ext uri="{BB962C8B-B14F-4D97-AF65-F5344CB8AC3E}">
        <p14:creationId xmlns:p14="http://schemas.microsoft.com/office/powerpoint/2010/main" val="2297195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6797C09-6347-E181-4DC4-7780509CBAFD}"/>
              </a:ext>
            </a:extLst>
          </p:cNvPr>
          <p:cNvPicPr>
            <a:picLocks noChangeAspect="1"/>
          </p:cNvPicPr>
          <p:nvPr/>
        </p:nvPicPr>
        <p:blipFill>
          <a:blip r:embed="rId2"/>
          <a:stretch>
            <a:fillRect/>
          </a:stretch>
        </p:blipFill>
        <p:spPr>
          <a:xfrm>
            <a:off x="497540" y="152966"/>
            <a:ext cx="8148917" cy="4583766"/>
          </a:xfrm>
          <a:prstGeom prst="rect">
            <a:avLst/>
          </a:prstGeom>
        </p:spPr>
      </p:pic>
    </p:spTree>
    <p:extLst>
      <p:ext uri="{BB962C8B-B14F-4D97-AF65-F5344CB8AC3E}">
        <p14:creationId xmlns:p14="http://schemas.microsoft.com/office/powerpoint/2010/main" val="84065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05277-B5AC-98D9-457D-E8BFE00040DB}"/>
              </a:ext>
            </a:extLst>
          </p:cNvPr>
          <p:cNvSpPr>
            <a:spLocks noGrp="1"/>
          </p:cNvSpPr>
          <p:nvPr>
            <p:ph type="title"/>
          </p:nvPr>
        </p:nvSpPr>
        <p:spPr/>
        <p:txBody>
          <a:bodyPr>
            <a:noAutofit/>
          </a:bodyPr>
          <a:lstStyle/>
          <a:p>
            <a:r>
              <a:rPr lang="fr-FR" b="1" dirty="0">
                <a:solidFill>
                  <a:srgbClr val="1A42B7"/>
                </a:solidFill>
              </a:rPr>
              <a:t>The CBD “</a:t>
            </a:r>
            <a:r>
              <a:rPr lang="fr-FR" b="1" dirty="0" err="1">
                <a:solidFill>
                  <a:srgbClr val="1A42B7"/>
                </a:solidFill>
              </a:rPr>
              <a:t>negotiation</a:t>
            </a:r>
            <a:r>
              <a:rPr lang="fr-FR" b="1" dirty="0">
                <a:solidFill>
                  <a:srgbClr val="1A42B7"/>
                </a:solidFill>
              </a:rPr>
              <a:t>” in a few </a:t>
            </a:r>
            <a:r>
              <a:rPr lang="fr-FR" b="1" dirty="0" err="1">
                <a:solidFill>
                  <a:srgbClr val="1A42B7"/>
                </a:solidFill>
              </a:rPr>
              <a:t>words</a:t>
            </a:r>
            <a:endParaRPr lang="fr-FR" b="1" dirty="0">
              <a:solidFill>
                <a:srgbClr val="1A42B7"/>
              </a:solidFill>
            </a:endParaRPr>
          </a:p>
        </p:txBody>
      </p:sp>
      <p:sp>
        <p:nvSpPr>
          <p:cNvPr id="3" name="Espace réservé du texte 2">
            <a:extLst>
              <a:ext uri="{FF2B5EF4-FFF2-40B4-BE49-F238E27FC236}">
                <a16:creationId xmlns:a16="http://schemas.microsoft.com/office/drawing/2014/main" id="{2F6A3A87-92EB-ABEC-5C35-059B548D818F}"/>
              </a:ext>
            </a:extLst>
          </p:cNvPr>
          <p:cNvSpPr>
            <a:spLocks noGrp="1"/>
          </p:cNvSpPr>
          <p:nvPr>
            <p:ph type="body" idx="1"/>
          </p:nvPr>
        </p:nvSpPr>
        <p:spPr/>
        <p:txBody>
          <a:bodyPr>
            <a:normAutofit/>
          </a:bodyPr>
          <a:lstStyle/>
          <a:p>
            <a:r>
              <a:rPr lang="fr-FR" sz="2000" dirty="0" err="1">
                <a:solidFill>
                  <a:srgbClr val="38B5A8"/>
                </a:solidFill>
              </a:rPr>
              <a:t>Conceptualization</a:t>
            </a:r>
            <a:r>
              <a:rPr lang="fr-FR" sz="2000" dirty="0">
                <a:solidFill>
                  <a:srgbClr val="38B5A8"/>
                </a:solidFill>
              </a:rPr>
              <a:t> (80’s by IUCN)</a:t>
            </a:r>
          </a:p>
          <a:p>
            <a:r>
              <a:rPr lang="fr-FR" sz="2000" dirty="0" err="1">
                <a:solidFill>
                  <a:srgbClr val="38B5A8"/>
                </a:solidFill>
              </a:rPr>
              <a:t>Preparation</a:t>
            </a:r>
            <a:r>
              <a:rPr lang="fr-FR" sz="2000" dirty="0">
                <a:solidFill>
                  <a:srgbClr val="38B5A8"/>
                </a:solidFill>
              </a:rPr>
              <a:t> (</a:t>
            </a:r>
            <a:r>
              <a:rPr lang="fr-FR" sz="2000" dirty="0" err="1">
                <a:solidFill>
                  <a:srgbClr val="38B5A8"/>
                </a:solidFill>
              </a:rPr>
              <a:t>late</a:t>
            </a:r>
            <a:r>
              <a:rPr lang="fr-FR" sz="2000" dirty="0">
                <a:solidFill>
                  <a:srgbClr val="38B5A8"/>
                </a:solidFill>
              </a:rPr>
              <a:t> 80’s by UNEP) AHGEBD</a:t>
            </a:r>
          </a:p>
          <a:p>
            <a:r>
              <a:rPr lang="fr-FR" sz="2000" dirty="0">
                <a:solidFill>
                  <a:srgbClr val="38B5A8"/>
                </a:solidFill>
              </a:rPr>
              <a:t>Pre-</a:t>
            </a:r>
            <a:r>
              <a:rPr lang="fr-FR" sz="2000" dirty="0" err="1">
                <a:solidFill>
                  <a:srgbClr val="38B5A8"/>
                </a:solidFill>
              </a:rPr>
              <a:t>negotiation</a:t>
            </a:r>
            <a:r>
              <a:rPr lang="fr-FR" sz="2000" dirty="0">
                <a:solidFill>
                  <a:srgbClr val="38B5A8"/>
                </a:solidFill>
              </a:rPr>
              <a:t> (</a:t>
            </a:r>
            <a:r>
              <a:rPr lang="fr-FR" sz="2000" dirty="0" err="1">
                <a:solidFill>
                  <a:srgbClr val="38B5A8"/>
                </a:solidFill>
              </a:rPr>
              <a:t>early</a:t>
            </a:r>
            <a:r>
              <a:rPr lang="fr-FR" sz="2000" dirty="0">
                <a:solidFill>
                  <a:srgbClr val="38B5A8"/>
                </a:solidFill>
              </a:rPr>
              <a:t> 90’s) in “rush” / UNEP Nairobi</a:t>
            </a:r>
          </a:p>
          <a:p>
            <a:r>
              <a:rPr lang="fr-FR" sz="2000" dirty="0" err="1">
                <a:solidFill>
                  <a:srgbClr val="38B5A8"/>
                </a:solidFill>
              </a:rPr>
              <a:t>Negotiation</a:t>
            </a:r>
            <a:r>
              <a:rPr lang="fr-FR" sz="2000" dirty="0">
                <a:solidFill>
                  <a:srgbClr val="38B5A8"/>
                </a:solidFill>
              </a:rPr>
              <a:t> </a:t>
            </a:r>
            <a:r>
              <a:rPr lang="fr-FR" sz="2000" dirty="0" err="1">
                <a:solidFill>
                  <a:srgbClr val="38B5A8"/>
                </a:solidFill>
              </a:rPr>
              <a:t>also</a:t>
            </a:r>
            <a:r>
              <a:rPr lang="fr-FR" sz="2000" dirty="0">
                <a:solidFill>
                  <a:srgbClr val="38B5A8"/>
                </a:solidFill>
              </a:rPr>
              <a:t> in haste (May 22, 1992) / UNCED</a:t>
            </a:r>
          </a:p>
          <a:p>
            <a:r>
              <a:rPr lang="fr-FR" sz="2000" dirty="0">
                <a:solidFill>
                  <a:srgbClr val="38B5A8"/>
                </a:solidFill>
              </a:rPr>
              <a:t>  ? Host institution</a:t>
            </a:r>
          </a:p>
        </p:txBody>
      </p:sp>
      <p:sp>
        <p:nvSpPr>
          <p:cNvPr id="4" name="Espace réservé du texte 3">
            <a:extLst>
              <a:ext uri="{FF2B5EF4-FFF2-40B4-BE49-F238E27FC236}">
                <a16:creationId xmlns:a16="http://schemas.microsoft.com/office/drawing/2014/main" id="{EEDC9CEB-9CF0-5975-A1C8-CEF724169527}"/>
              </a:ext>
            </a:extLst>
          </p:cNvPr>
          <p:cNvSpPr>
            <a:spLocks noGrp="1"/>
          </p:cNvSpPr>
          <p:nvPr>
            <p:ph type="body" idx="2"/>
          </p:nvPr>
        </p:nvSpPr>
        <p:spPr>
          <a:xfrm>
            <a:off x="4203510" y="1152475"/>
            <a:ext cx="4628790" cy="3416400"/>
          </a:xfrm>
        </p:spPr>
        <p:txBody>
          <a:bodyPr>
            <a:noAutofit/>
          </a:bodyPr>
          <a:lstStyle/>
          <a:p>
            <a:r>
              <a:rPr lang="fr-FR" sz="2000" dirty="0" err="1">
                <a:solidFill>
                  <a:srgbClr val="38B5A8"/>
                </a:solidFill>
              </a:rPr>
              <a:t>Biodiversity</a:t>
            </a:r>
            <a:r>
              <a:rPr lang="fr-FR" sz="2000" dirty="0">
                <a:solidFill>
                  <a:srgbClr val="38B5A8"/>
                </a:solidFill>
              </a:rPr>
              <a:t> essential for </a:t>
            </a:r>
            <a:r>
              <a:rPr lang="fr-FR" sz="2000" dirty="0" err="1">
                <a:solidFill>
                  <a:srgbClr val="38B5A8"/>
                </a:solidFill>
              </a:rPr>
              <a:t>sustainable</a:t>
            </a:r>
            <a:r>
              <a:rPr lang="fr-FR" sz="2000" dirty="0">
                <a:solidFill>
                  <a:srgbClr val="38B5A8"/>
                </a:solidFill>
              </a:rPr>
              <a:t> </a:t>
            </a:r>
            <a:r>
              <a:rPr lang="fr-FR" sz="2000" dirty="0" err="1">
                <a:solidFill>
                  <a:srgbClr val="38B5A8"/>
                </a:solidFill>
              </a:rPr>
              <a:t>development</a:t>
            </a:r>
            <a:endParaRPr lang="fr-FR" sz="2000" dirty="0">
              <a:solidFill>
                <a:srgbClr val="38B5A8"/>
              </a:solidFill>
            </a:endParaRPr>
          </a:p>
          <a:p>
            <a:r>
              <a:rPr lang="fr-FR" sz="2000" dirty="0" err="1">
                <a:solidFill>
                  <a:srgbClr val="38B5A8"/>
                </a:solidFill>
              </a:rPr>
              <a:t>Biodiversity</a:t>
            </a:r>
            <a:r>
              <a:rPr lang="fr-FR" sz="2000" dirty="0">
                <a:solidFill>
                  <a:srgbClr val="38B5A8"/>
                </a:solidFill>
              </a:rPr>
              <a:t> in </a:t>
            </a:r>
            <a:r>
              <a:rPr lang="fr-FR" sz="2000" dirty="0" err="1">
                <a:solidFill>
                  <a:srgbClr val="38B5A8"/>
                </a:solidFill>
              </a:rPr>
              <a:t>its</a:t>
            </a:r>
            <a:r>
              <a:rPr lang="fr-FR" sz="2000" dirty="0">
                <a:solidFill>
                  <a:srgbClr val="38B5A8"/>
                </a:solidFill>
              </a:rPr>
              <a:t> </a:t>
            </a:r>
            <a:r>
              <a:rPr lang="fr-FR" sz="2000" dirty="0" err="1">
                <a:solidFill>
                  <a:srgbClr val="38B5A8"/>
                </a:solidFill>
              </a:rPr>
              <a:t>socio-economic</a:t>
            </a:r>
            <a:r>
              <a:rPr lang="fr-FR" sz="2000" dirty="0">
                <a:solidFill>
                  <a:srgbClr val="38B5A8"/>
                </a:solidFill>
              </a:rPr>
              <a:t> </a:t>
            </a:r>
            <a:r>
              <a:rPr lang="fr-FR" sz="2000" dirty="0" err="1">
                <a:solidFill>
                  <a:srgbClr val="38B5A8"/>
                </a:solidFill>
              </a:rPr>
              <a:t>context</a:t>
            </a:r>
            <a:endParaRPr lang="fr-FR" sz="2000" dirty="0">
              <a:solidFill>
                <a:srgbClr val="38B5A8"/>
              </a:solidFill>
            </a:endParaRPr>
          </a:p>
          <a:p>
            <a:r>
              <a:rPr lang="fr-FR" sz="2000" dirty="0" err="1">
                <a:solidFill>
                  <a:srgbClr val="38B5A8"/>
                </a:solidFill>
              </a:rPr>
              <a:t>Takes</a:t>
            </a:r>
            <a:r>
              <a:rPr lang="fr-FR" sz="2000" dirty="0">
                <a:solidFill>
                  <a:srgbClr val="38B5A8"/>
                </a:solidFill>
              </a:rPr>
              <a:t> </a:t>
            </a:r>
            <a:r>
              <a:rPr lang="fr-FR" sz="2000" dirty="0" err="1">
                <a:solidFill>
                  <a:srgbClr val="38B5A8"/>
                </a:solidFill>
              </a:rPr>
              <a:t>into</a:t>
            </a:r>
            <a:r>
              <a:rPr lang="fr-FR" sz="2000" dirty="0">
                <a:solidFill>
                  <a:srgbClr val="38B5A8"/>
                </a:solidFill>
              </a:rPr>
              <a:t> </a:t>
            </a:r>
            <a:r>
              <a:rPr lang="fr-FR" sz="2000" dirty="0" err="1">
                <a:solidFill>
                  <a:srgbClr val="38B5A8"/>
                </a:solidFill>
              </a:rPr>
              <a:t>account</a:t>
            </a:r>
            <a:r>
              <a:rPr lang="fr-FR" sz="2000" dirty="0">
                <a:solidFill>
                  <a:srgbClr val="38B5A8"/>
                </a:solidFill>
              </a:rPr>
              <a:t> biotechnologies (new and </a:t>
            </a:r>
            <a:r>
              <a:rPr lang="fr-FR" sz="2000" dirty="0" err="1">
                <a:solidFill>
                  <a:srgbClr val="38B5A8"/>
                </a:solidFill>
              </a:rPr>
              <a:t>emerging</a:t>
            </a:r>
            <a:r>
              <a:rPr lang="fr-FR" sz="2000" dirty="0">
                <a:solidFill>
                  <a:srgbClr val="38B5A8"/>
                </a:solidFill>
              </a:rPr>
              <a:t>)</a:t>
            </a:r>
          </a:p>
          <a:p>
            <a:r>
              <a:rPr lang="fr-FR" sz="2000" dirty="0">
                <a:solidFill>
                  <a:srgbClr val="38B5A8"/>
                </a:solidFill>
              </a:rPr>
              <a:t>And the question of </a:t>
            </a:r>
            <a:r>
              <a:rPr lang="fr-FR" sz="2000" dirty="0" err="1">
                <a:solidFill>
                  <a:srgbClr val="38B5A8"/>
                </a:solidFill>
              </a:rPr>
              <a:t>financial</a:t>
            </a:r>
            <a:r>
              <a:rPr lang="fr-FR" sz="2000" dirty="0">
                <a:solidFill>
                  <a:srgbClr val="38B5A8"/>
                </a:solidFill>
              </a:rPr>
              <a:t> and </a:t>
            </a:r>
            <a:r>
              <a:rPr lang="fr-FR" sz="2000" dirty="0" err="1">
                <a:solidFill>
                  <a:srgbClr val="38B5A8"/>
                </a:solidFill>
              </a:rPr>
              <a:t>technological</a:t>
            </a:r>
            <a:r>
              <a:rPr lang="fr-FR" sz="2000" dirty="0">
                <a:solidFill>
                  <a:srgbClr val="38B5A8"/>
                </a:solidFill>
              </a:rPr>
              <a:t> </a:t>
            </a:r>
            <a:r>
              <a:rPr lang="fr-FR" sz="2000" dirty="0" err="1">
                <a:solidFill>
                  <a:srgbClr val="38B5A8"/>
                </a:solidFill>
              </a:rPr>
              <a:t>transfers</a:t>
            </a:r>
            <a:r>
              <a:rPr lang="fr-FR" sz="2000" dirty="0">
                <a:solidFill>
                  <a:srgbClr val="38B5A8"/>
                </a:solidFill>
              </a:rPr>
              <a:t> to the </a:t>
            </a:r>
            <a:r>
              <a:rPr lang="fr-FR" sz="2000" dirty="0" err="1">
                <a:solidFill>
                  <a:srgbClr val="38B5A8"/>
                </a:solidFill>
              </a:rPr>
              <a:t>owners</a:t>
            </a:r>
            <a:r>
              <a:rPr lang="fr-FR" sz="2000" dirty="0">
                <a:solidFill>
                  <a:srgbClr val="38B5A8"/>
                </a:solidFill>
              </a:rPr>
              <a:t> of </a:t>
            </a:r>
            <a:r>
              <a:rPr lang="fr-FR" sz="2000" dirty="0" err="1">
                <a:solidFill>
                  <a:srgbClr val="38B5A8"/>
                </a:solidFill>
              </a:rPr>
              <a:t>biological</a:t>
            </a:r>
            <a:r>
              <a:rPr lang="fr-FR" sz="2000" dirty="0">
                <a:solidFill>
                  <a:srgbClr val="38B5A8"/>
                </a:solidFill>
              </a:rPr>
              <a:t> </a:t>
            </a:r>
            <a:r>
              <a:rPr lang="fr-FR" sz="2000" dirty="0" err="1">
                <a:solidFill>
                  <a:srgbClr val="38B5A8"/>
                </a:solidFill>
              </a:rPr>
              <a:t>resources</a:t>
            </a:r>
            <a:endParaRPr lang="fr-FR" sz="2000" dirty="0">
              <a:solidFill>
                <a:srgbClr val="38B5A8"/>
              </a:solidFill>
            </a:endParaRPr>
          </a:p>
        </p:txBody>
      </p:sp>
      <p:sp>
        <p:nvSpPr>
          <p:cNvPr id="5" name="Espace réservé du texte 4">
            <a:extLst>
              <a:ext uri="{FF2B5EF4-FFF2-40B4-BE49-F238E27FC236}">
                <a16:creationId xmlns:a16="http://schemas.microsoft.com/office/drawing/2014/main" id="{268B0523-CB6F-2ABC-4DA6-0C1999C08F75}"/>
              </a:ext>
            </a:extLst>
          </p:cNvPr>
          <p:cNvSpPr txBox="1">
            <a:spLocks/>
          </p:cNvSpPr>
          <p:nvPr/>
        </p:nvSpPr>
        <p:spPr>
          <a:xfrm>
            <a:off x="311700" y="625650"/>
            <a:ext cx="3999900" cy="63976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434343"/>
              </a:buClr>
              <a:buSzPts val="1400"/>
              <a:buFont typeface="Arial"/>
              <a:buChar char="●"/>
              <a:defRPr sz="1400" b="0" i="0" u="none" strike="noStrike" cap="none">
                <a:solidFill>
                  <a:srgbClr val="434343"/>
                </a:solidFill>
                <a:latin typeface="Arial"/>
                <a:ea typeface="Arial"/>
                <a:cs typeface="Arial"/>
                <a:sym typeface="Arial"/>
              </a:defRPr>
            </a:lvl1pPr>
            <a:lvl2pPr marL="914400" marR="0" lvl="1" indent="-304800" algn="l" rtl="0">
              <a:lnSpc>
                <a:spcPct val="115000"/>
              </a:lnSpc>
              <a:spcBef>
                <a:spcPts val="0"/>
              </a:spcBef>
              <a:spcAft>
                <a:spcPts val="0"/>
              </a:spcAft>
              <a:buClr>
                <a:srgbClr val="434343"/>
              </a:buClr>
              <a:buSzPts val="1200"/>
              <a:buFont typeface="Arial"/>
              <a:buChar char="○"/>
              <a:defRPr sz="1200" b="0" i="0" u="none" strike="noStrike" cap="none">
                <a:solidFill>
                  <a:srgbClr val="434343"/>
                </a:solidFill>
                <a:latin typeface="Arial"/>
                <a:ea typeface="Arial"/>
                <a:cs typeface="Arial"/>
                <a:sym typeface="Arial"/>
              </a:defRPr>
            </a:lvl2pPr>
            <a:lvl3pPr marL="1371600" marR="0" lvl="2" indent="-304800" algn="l" rtl="0">
              <a:lnSpc>
                <a:spcPct val="115000"/>
              </a:lnSpc>
              <a:spcBef>
                <a:spcPts val="0"/>
              </a:spcBef>
              <a:spcAft>
                <a:spcPts val="0"/>
              </a:spcAft>
              <a:buClr>
                <a:srgbClr val="434343"/>
              </a:buClr>
              <a:buSzPts val="1200"/>
              <a:buFont typeface="Arial"/>
              <a:buChar char="■"/>
              <a:defRPr sz="1200" b="0" i="0" u="none" strike="noStrike" cap="none">
                <a:solidFill>
                  <a:srgbClr val="434343"/>
                </a:solidFill>
                <a:latin typeface="Arial"/>
                <a:ea typeface="Arial"/>
                <a:cs typeface="Arial"/>
                <a:sym typeface="Arial"/>
              </a:defRPr>
            </a:lvl3pPr>
            <a:lvl4pPr marL="1828800" marR="0" lvl="3" indent="-304800" algn="l" rtl="0">
              <a:lnSpc>
                <a:spcPct val="115000"/>
              </a:lnSpc>
              <a:spcBef>
                <a:spcPts val="0"/>
              </a:spcBef>
              <a:spcAft>
                <a:spcPts val="0"/>
              </a:spcAft>
              <a:buClr>
                <a:srgbClr val="434343"/>
              </a:buClr>
              <a:buSzPts val="1200"/>
              <a:buFont typeface="Arial"/>
              <a:buChar char="●"/>
              <a:defRPr sz="1200" b="0" i="0" u="none" strike="noStrike" cap="none">
                <a:solidFill>
                  <a:srgbClr val="434343"/>
                </a:solidFill>
                <a:latin typeface="Arial"/>
                <a:ea typeface="Arial"/>
                <a:cs typeface="Arial"/>
                <a:sym typeface="Arial"/>
              </a:defRPr>
            </a:lvl4pPr>
            <a:lvl5pPr marL="2286000" marR="0" lvl="4" indent="-304800" algn="l" rtl="0">
              <a:lnSpc>
                <a:spcPct val="115000"/>
              </a:lnSpc>
              <a:spcBef>
                <a:spcPts val="0"/>
              </a:spcBef>
              <a:spcAft>
                <a:spcPts val="0"/>
              </a:spcAft>
              <a:buClr>
                <a:srgbClr val="434343"/>
              </a:buClr>
              <a:buSzPts val="1200"/>
              <a:buFont typeface="Arial"/>
              <a:buChar char="○"/>
              <a:defRPr sz="1200" b="0" i="0" u="none" strike="noStrike" cap="none">
                <a:solidFill>
                  <a:srgbClr val="434343"/>
                </a:solidFill>
                <a:latin typeface="Arial"/>
                <a:ea typeface="Arial"/>
                <a:cs typeface="Arial"/>
                <a:sym typeface="Arial"/>
              </a:defRPr>
            </a:lvl5pPr>
            <a:lvl6pPr marL="2743200" marR="0" lvl="5" indent="-304800" algn="l" rtl="0">
              <a:lnSpc>
                <a:spcPct val="115000"/>
              </a:lnSpc>
              <a:spcBef>
                <a:spcPts val="0"/>
              </a:spcBef>
              <a:spcAft>
                <a:spcPts val="0"/>
              </a:spcAft>
              <a:buClr>
                <a:srgbClr val="434343"/>
              </a:buClr>
              <a:buSzPts val="1200"/>
              <a:buFont typeface="Arial"/>
              <a:buChar char="■"/>
              <a:defRPr sz="1200" b="0" i="0" u="none" strike="noStrike" cap="none">
                <a:solidFill>
                  <a:srgbClr val="434343"/>
                </a:solidFill>
                <a:latin typeface="Arial"/>
                <a:ea typeface="Arial"/>
                <a:cs typeface="Arial"/>
                <a:sym typeface="Arial"/>
              </a:defRPr>
            </a:lvl6pPr>
            <a:lvl7pPr marL="3200400" marR="0" lvl="6" indent="-304800" algn="l" rtl="0">
              <a:lnSpc>
                <a:spcPct val="115000"/>
              </a:lnSpc>
              <a:spcBef>
                <a:spcPts val="0"/>
              </a:spcBef>
              <a:spcAft>
                <a:spcPts val="0"/>
              </a:spcAft>
              <a:buClr>
                <a:srgbClr val="434343"/>
              </a:buClr>
              <a:buSzPts val="1200"/>
              <a:buFont typeface="Arial"/>
              <a:buChar char="●"/>
              <a:defRPr sz="1200" b="0" i="0" u="none" strike="noStrike" cap="none">
                <a:solidFill>
                  <a:srgbClr val="434343"/>
                </a:solidFill>
                <a:latin typeface="Arial"/>
                <a:ea typeface="Arial"/>
                <a:cs typeface="Arial"/>
                <a:sym typeface="Arial"/>
              </a:defRPr>
            </a:lvl7pPr>
            <a:lvl8pPr marL="3657600" marR="0" lvl="7" indent="-304800" algn="l" rtl="0">
              <a:lnSpc>
                <a:spcPct val="115000"/>
              </a:lnSpc>
              <a:spcBef>
                <a:spcPts val="0"/>
              </a:spcBef>
              <a:spcAft>
                <a:spcPts val="0"/>
              </a:spcAft>
              <a:buClr>
                <a:srgbClr val="434343"/>
              </a:buClr>
              <a:buSzPts val="1200"/>
              <a:buFont typeface="Arial"/>
              <a:buChar char="○"/>
              <a:defRPr sz="1200" b="0" i="0" u="none" strike="noStrike" cap="none">
                <a:solidFill>
                  <a:srgbClr val="434343"/>
                </a:solidFill>
                <a:latin typeface="Arial"/>
                <a:ea typeface="Arial"/>
                <a:cs typeface="Arial"/>
                <a:sym typeface="Arial"/>
              </a:defRPr>
            </a:lvl8pPr>
            <a:lvl9pPr marL="4114800" marR="0" lvl="8" indent="-304800" algn="l" rtl="0">
              <a:lnSpc>
                <a:spcPct val="115000"/>
              </a:lnSpc>
              <a:spcBef>
                <a:spcPts val="0"/>
              </a:spcBef>
              <a:spcAft>
                <a:spcPts val="0"/>
              </a:spcAft>
              <a:buClr>
                <a:srgbClr val="434343"/>
              </a:buClr>
              <a:buSzPts val="1200"/>
              <a:buFont typeface="Arial"/>
              <a:buChar char="■"/>
              <a:defRPr sz="1200" b="0" i="0" u="none" strike="noStrike" cap="none">
                <a:solidFill>
                  <a:srgbClr val="434343"/>
                </a:solidFill>
                <a:latin typeface="Arial"/>
                <a:ea typeface="Arial"/>
                <a:cs typeface="Arial"/>
                <a:sym typeface="Arial"/>
              </a:defRPr>
            </a:lvl9pPr>
          </a:lstStyle>
          <a:p>
            <a:pPr marL="139700" indent="0" algn="ctr">
              <a:buNone/>
            </a:pPr>
            <a:r>
              <a:rPr lang="fr-FR" sz="2400" b="1" dirty="0">
                <a:solidFill>
                  <a:srgbClr val="001E4D"/>
                </a:solidFill>
                <a:latin typeface="+mn-lt"/>
                <a:ea typeface="ＭＳ Ｐゴシック" charset="0"/>
                <a:cs typeface="ＭＳ Ｐゴシック" charset="0"/>
              </a:rPr>
              <a:t>Emergence</a:t>
            </a:r>
          </a:p>
        </p:txBody>
      </p:sp>
      <p:sp>
        <p:nvSpPr>
          <p:cNvPr id="6" name="Espace réservé du texte 6">
            <a:extLst>
              <a:ext uri="{FF2B5EF4-FFF2-40B4-BE49-F238E27FC236}">
                <a16:creationId xmlns:a16="http://schemas.microsoft.com/office/drawing/2014/main" id="{D7C78AB9-7983-D55B-FCE5-25D7552E97C0}"/>
              </a:ext>
            </a:extLst>
          </p:cNvPr>
          <p:cNvSpPr txBox="1">
            <a:spLocks/>
          </p:cNvSpPr>
          <p:nvPr/>
        </p:nvSpPr>
        <p:spPr>
          <a:xfrm>
            <a:off x="4835772" y="625650"/>
            <a:ext cx="4041775" cy="639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2400" b="1" dirty="0">
                <a:solidFill>
                  <a:srgbClr val="001E4D"/>
                </a:solidFill>
                <a:latin typeface="Calibri" charset="0"/>
                <a:ea typeface="ＭＳ Ｐゴシック" charset="0"/>
                <a:cs typeface="ＭＳ Ｐゴシック" charset="0"/>
              </a:rPr>
              <a:t>Links </a:t>
            </a:r>
            <a:r>
              <a:rPr lang="fr-FR" sz="2400" b="1" dirty="0" err="1">
                <a:solidFill>
                  <a:srgbClr val="001E4D"/>
                </a:solidFill>
                <a:latin typeface="Calibri" charset="0"/>
                <a:ea typeface="ＭＳ Ｐゴシック" charset="0"/>
                <a:cs typeface="ＭＳ Ｐゴシック" charset="0"/>
              </a:rPr>
              <a:t>with</a:t>
            </a:r>
            <a:r>
              <a:rPr lang="fr-FR" sz="2400" b="1" dirty="0">
                <a:solidFill>
                  <a:srgbClr val="001E4D"/>
                </a:solidFill>
                <a:latin typeface="Calibri" charset="0"/>
                <a:ea typeface="ＭＳ Ｐゴシック" charset="0"/>
                <a:cs typeface="ＭＳ Ｐゴシック" charset="0"/>
              </a:rPr>
              <a:t> the « D » of UNCED</a:t>
            </a:r>
          </a:p>
        </p:txBody>
      </p:sp>
    </p:spTree>
    <p:extLst>
      <p:ext uri="{BB962C8B-B14F-4D97-AF65-F5344CB8AC3E}">
        <p14:creationId xmlns:p14="http://schemas.microsoft.com/office/powerpoint/2010/main" val="74782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05277-B5AC-98D9-457D-E8BFE00040DB}"/>
              </a:ext>
            </a:extLst>
          </p:cNvPr>
          <p:cNvSpPr>
            <a:spLocks noGrp="1"/>
          </p:cNvSpPr>
          <p:nvPr>
            <p:ph type="title"/>
          </p:nvPr>
        </p:nvSpPr>
        <p:spPr>
          <a:xfrm>
            <a:off x="0" y="52950"/>
            <a:ext cx="9144000" cy="572700"/>
          </a:xfrm>
        </p:spPr>
        <p:txBody>
          <a:bodyPr>
            <a:noAutofit/>
          </a:bodyPr>
          <a:lstStyle/>
          <a:p>
            <a:r>
              <a:rPr lang="fr-FR" b="1" dirty="0">
                <a:solidFill>
                  <a:srgbClr val="1A42B7"/>
                </a:solidFill>
              </a:rPr>
              <a:t>CBD: First convention on </a:t>
            </a:r>
            <a:r>
              <a:rPr lang="fr-FR" b="1" dirty="0" err="1">
                <a:solidFill>
                  <a:srgbClr val="1A42B7"/>
                </a:solidFill>
              </a:rPr>
              <a:t>sustainable</a:t>
            </a:r>
            <a:r>
              <a:rPr lang="fr-FR" b="1" dirty="0">
                <a:solidFill>
                  <a:srgbClr val="1A42B7"/>
                </a:solidFill>
              </a:rPr>
              <a:t> </a:t>
            </a:r>
            <a:r>
              <a:rPr lang="fr-FR" b="1" dirty="0" err="1">
                <a:solidFill>
                  <a:srgbClr val="1A42B7"/>
                </a:solidFill>
              </a:rPr>
              <a:t>development</a:t>
            </a:r>
            <a:endParaRPr lang="fr-FR" b="1" dirty="0">
              <a:solidFill>
                <a:srgbClr val="1A42B7"/>
              </a:solidFill>
            </a:endParaRPr>
          </a:p>
        </p:txBody>
      </p:sp>
      <p:sp>
        <p:nvSpPr>
          <p:cNvPr id="3" name="Espace réservé du texte 2">
            <a:extLst>
              <a:ext uri="{FF2B5EF4-FFF2-40B4-BE49-F238E27FC236}">
                <a16:creationId xmlns:a16="http://schemas.microsoft.com/office/drawing/2014/main" id="{2F6A3A87-92EB-ABEC-5C35-059B548D818F}"/>
              </a:ext>
            </a:extLst>
          </p:cNvPr>
          <p:cNvSpPr>
            <a:spLocks noGrp="1"/>
          </p:cNvSpPr>
          <p:nvPr>
            <p:ph type="body" idx="1"/>
          </p:nvPr>
        </p:nvSpPr>
        <p:spPr>
          <a:xfrm>
            <a:off x="100674" y="737610"/>
            <a:ext cx="4682949" cy="3416400"/>
          </a:xfrm>
        </p:spPr>
        <p:txBody>
          <a:bodyPr>
            <a:noAutofit/>
          </a:bodyPr>
          <a:lstStyle/>
          <a:p>
            <a:pPr marL="139700" indent="0">
              <a:buNone/>
            </a:pPr>
            <a:r>
              <a:rPr lang="fr-FR" sz="2000" dirty="0">
                <a:solidFill>
                  <a:srgbClr val="38B5A8"/>
                </a:solidFill>
              </a:rPr>
              <a:t>Recognition of the social, </a:t>
            </a:r>
            <a:r>
              <a:rPr lang="fr-FR" sz="2000" dirty="0" err="1">
                <a:solidFill>
                  <a:srgbClr val="38B5A8"/>
                </a:solidFill>
              </a:rPr>
              <a:t>economic</a:t>
            </a:r>
            <a:r>
              <a:rPr lang="fr-FR" sz="2000" dirty="0">
                <a:solidFill>
                  <a:srgbClr val="38B5A8"/>
                </a:solidFill>
              </a:rPr>
              <a:t> and </a:t>
            </a:r>
            <a:r>
              <a:rPr lang="fr-FR" sz="2000" dirty="0" err="1">
                <a:solidFill>
                  <a:srgbClr val="38B5A8"/>
                </a:solidFill>
              </a:rPr>
              <a:t>political</a:t>
            </a:r>
            <a:r>
              <a:rPr lang="fr-FR" sz="2000" dirty="0">
                <a:solidFill>
                  <a:srgbClr val="38B5A8"/>
                </a:solidFill>
              </a:rPr>
              <a:t> dimensions and values of </a:t>
            </a:r>
            <a:r>
              <a:rPr lang="fr-FR" sz="2000" dirty="0" err="1">
                <a:solidFill>
                  <a:srgbClr val="38B5A8"/>
                </a:solidFill>
              </a:rPr>
              <a:t>biodiversity</a:t>
            </a:r>
            <a:endParaRPr lang="fr-FR" sz="2000" dirty="0">
              <a:solidFill>
                <a:srgbClr val="38B5A8"/>
              </a:solidFill>
            </a:endParaRPr>
          </a:p>
          <a:p>
            <a:pPr marL="139700" indent="0">
              <a:buNone/>
            </a:pPr>
            <a:r>
              <a:rPr lang="fr-FR" sz="2000" dirty="0">
                <a:solidFill>
                  <a:srgbClr val="38B5A8"/>
                </a:solidFill>
              </a:rPr>
              <a:t>Framework agreement </a:t>
            </a:r>
            <a:r>
              <a:rPr lang="fr-FR" sz="2000" dirty="0" err="1">
                <a:solidFill>
                  <a:srgbClr val="38B5A8"/>
                </a:solidFill>
              </a:rPr>
              <a:t>based</a:t>
            </a:r>
            <a:r>
              <a:rPr lang="fr-FR" sz="2000" dirty="0">
                <a:solidFill>
                  <a:srgbClr val="38B5A8"/>
                </a:solidFill>
              </a:rPr>
              <a:t> on 3 </a:t>
            </a:r>
            <a:r>
              <a:rPr lang="fr-FR" sz="2000" dirty="0" err="1">
                <a:solidFill>
                  <a:srgbClr val="38B5A8"/>
                </a:solidFill>
              </a:rPr>
              <a:t>principles</a:t>
            </a:r>
            <a:r>
              <a:rPr lang="fr-FR" sz="2000" dirty="0">
                <a:solidFill>
                  <a:srgbClr val="38B5A8"/>
                </a:solidFill>
              </a:rPr>
              <a:t>:</a:t>
            </a:r>
          </a:p>
          <a:p>
            <a:r>
              <a:rPr lang="fr-FR" sz="2000" dirty="0">
                <a:solidFill>
                  <a:srgbClr val="38B5A8"/>
                </a:solidFill>
              </a:rPr>
              <a:t>National </a:t>
            </a:r>
            <a:r>
              <a:rPr lang="fr-FR" sz="2000" dirty="0" err="1">
                <a:solidFill>
                  <a:srgbClr val="38B5A8"/>
                </a:solidFill>
              </a:rPr>
              <a:t>implementation</a:t>
            </a:r>
            <a:r>
              <a:rPr lang="fr-FR" sz="2000" dirty="0">
                <a:solidFill>
                  <a:srgbClr val="38B5A8"/>
                </a:solidFill>
              </a:rPr>
              <a:t>,</a:t>
            </a:r>
          </a:p>
          <a:p>
            <a:r>
              <a:rPr lang="fr-FR" sz="2000" dirty="0">
                <a:solidFill>
                  <a:srgbClr val="38B5A8"/>
                </a:solidFill>
              </a:rPr>
              <a:t>Coordination </a:t>
            </a:r>
            <a:r>
              <a:rPr lang="fr-FR" sz="2000" dirty="0" err="1">
                <a:solidFill>
                  <a:srgbClr val="38B5A8"/>
                </a:solidFill>
              </a:rPr>
              <a:t>with</a:t>
            </a:r>
            <a:r>
              <a:rPr lang="fr-FR" sz="2000" dirty="0">
                <a:solidFill>
                  <a:srgbClr val="38B5A8"/>
                </a:solidFill>
              </a:rPr>
              <a:t> </a:t>
            </a:r>
            <a:r>
              <a:rPr lang="fr-FR" sz="2000" dirty="0" err="1">
                <a:solidFill>
                  <a:srgbClr val="38B5A8"/>
                </a:solidFill>
              </a:rPr>
              <a:t>other</a:t>
            </a:r>
            <a:r>
              <a:rPr lang="fr-FR" sz="2000" dirty="0">
                <a:solidFill>
                  <a:srgbClr val="38B5A8"/>
                </a:solidFill>
              </a:rPr>
              <a:t> </a:t>
            </a:r>
            <a:r>
              <a:rPr lang="fr-FR" sz="2000" dirty="0" err="1">
                <a:solidFill>
                  <a:srgbClr val="38B5A8"/>
                </a:solidFill>
              </a:rPr>
              <a:t>agreements</a:t>
            </a:r>
            <a:r>
              <a:rPr lang="fr-FR" sz="2000" dirty="0">
                <a:solidFill>
                  <a:srgbClr val="38B5A8"/>
                </a:solidFill>
              </a:rPr>
              <a:t>,</a:t>
            </a:r>
          </a:p>
          <a:p>
            <a:r>
              <a:rPr lang="fr-FR" sz="2000" dirty="0">
                <a:solidFill>
                  <a:srgbClr val="38B5A8"/>
                </a:solidFill>
              </a:rPr>
              <a:t>Post-</a:t>
            </a:r>
            <a:r>
              <a:rPr lang="fr-FR" sz="2000" dirty="0" err="1">
                <a:solidFill>
                  <a:srgbClr val="38B5A8"/>
                </a:solidFill>
              </a:rPr>
              <a:t>framework</a:t>
            </a:r>
            <a:r>
              <a:rPr lang="fr-FR" sz="2000" dirty="0">
                <a:solidFill>
                  <a:srgbClr val="38B5A8"/>
                </a:solidFill>
              </a:rPr>
              <a:t> </a:t>
            </a:r>
            <a:r>
              <a:rPr lang="fr-FR" sz="2000" dirty="0" err="1">
                <a:solidFill>
                  <a:srgbClr val="38B5A8"/>
                </a:solidFill>
              </a:rPr>
              <a:t>negotiation</a:t>
            </a:r>
            <a:r>
              <a:rPr lang="fr-FR" sz="2000" dirty="0">
                <a:solidFill>
                  <a:srgbClr val="38B5A8"/>
                </a:solidFill>
              </a:rPr>
              <a:t> of annexes, binding </a:t>
            </a:r>
            <a:r>
              <a:rPr lang="fr-FR" sz="2000" dirty="0" err="1">
                <a:solidFill>
                  <a:srgbClr val="38B5A8"/>
                </a:solidFill>
              </a:rPr>
              <a:t>protocols</a:t>
            </a:r>
            <a:r>
              <a:rPr lang="fr-FR" sz="2000" dirty="0">
                <a:solidFill>
                  <a:srgbClr val="38B5A8"/>
                </a:solidFill>
              </a:rPr>
              <a:t> and non-binding </a:t>
            </a:r>
            <a:r>
              <a:rPr lang="fr-FR" sz="2000" dirty="0" err="1">
                <a:solidFill>
                  <a:srgbClr val="38B5A8"/>
                </a:solidFill>
              </a:rPr>
              <a:t>work</a:t>
            </a:r>
            <a:r>
              <a:rPr lang="fr-FR" sz="2000" dirty="0">
                <a:solidFill>
                  <a:srgbClr val="38B5A8"/>
                </a:solidFill>
              </a:rPr>
              <a:t> programs</a:t>
            </a:r>
          </a:p>
        </p:txBody>
      </p:sp>
      <p:sp>
        <p:nvSpPr>
          <p:cNvPr id="4" name="Espace réservé du texte 3">
            <a:extLst>
              <a:ext uri="{FF2B5EF4-FFF2-40B4-BE49-F238E27FC236}">
                <a16:creationId xmlns:a16="http://schemas.microsoft.com/office/drawing/2014/main" id="{EEDC9CEB-9CF0-5975-A1C8-CEF724169527}"/>
              </a:ext>
            </a:extLst>
          </p:cNvPr>
          <p:cNvSpPr>
            <a:spLocks noGrp="1"/>
          </p:cNvSpPr>
          <p:nvPr>
            <p:ph type="body" idx="2"/>
          </p:nvPr>
        </p:nvSpPr>
        <p:spPr/>
        <p:txBody>
          <a:bodyPr>
            <a:normAutofit/>
          </a:bodyPr>
          <a:lstStyle/>
          <a:p>
            <a:r>
              <a:rPr lang="fr-FR" sz="2000" dirty="0">
                <a:solidFill>
                  <a:srgbClr val="38B5A8"/>
                </a:solidFill>
              </a:rPr>
              <a:t>Conservation of </a:t>
            </a:r>
            <a:r>
              <a:rPr lang="fr-FR" sz="2000" dirty="0" err="1">
                <a:solidFill>
                  <a:srgbClr val="38B5A8"/>
                </a:solidFill>
              </a:rPr>
              <a:t>biological</a:t>
            </a:r>
            <a:r>
              <a:rPr lang="fr-FR" sz="2000" dirty="0">
                <a:solidFill>
                  <a:srgbClr val="38B5A8"/>
                </a:solidFill>
              </a:rPr>
              <a:t> </a:t>
            </a:r>
            <a:r>
              <a:rPr lang="fr-FR" sz="2000" dirty="0" err="1">
                <a:solidFill>
                  <a:srgbClr val="38B5A8"/>
                </a:solidFill>
              </a:rPr>
              <a:t>diversity</a:t>
            </a:r>
            <a:endParaRPr lang="fr-FR" sz="2000" dirty="0">
              <a:solidFill>
                <a:srgbClr val="38B5A8"/>
              </a:solidFill>
            </a:endParaRPr>
          </a:p>
          <a:p>
            <a:r>
              <a:rPr lang="fr-FR" sz="2000" dirty="0" err="1">
                <a:solidFill>
                  <a:srgbClr val="38B5A8"/>
                </a:solidFill>
              </a:rPr>
              <a:t>Sustainable</a:t>
            </a:r>
            <a:r>
              <a:rPr lang="fr-FR" sz="2000" dirty="0">
                <a:solidFill>
                  <a:srgbClr val="38B5A8"/>
                </a:solidFill>
              </a:rPr>
              <a:t> use</a:t>
            </a:r>
          </a:p>
          <a:p>
            <a:r>
              <a:rPr lang="fr-FR" sz="2000" dirty="0" err="1">
                <a:solidFill>
                  <a:srgbClr val="38B5A8"/>
                </a:solidFill>
              </a:rPr>
              <a:t>Fair</a:t>
            </a:r>
            <a:r>
              <a:rPr lang="fr-FR" sz="2000" dirty="0">
                <a:solidFill>
                  <a:srgbClr val="38B5A8"/>
                </a:solidFill>
              </a:rPr>
              <a:t> and </a:t>
            </a:r>
            <a:r>
              <a:rPr lang="fr-FR" sz="2000" dirty="0" err="1">
                <a:solidFill>
                  <a:srgbClr val="38B5A8"/>
                </a:solidFill>
              </a:rPr>
              <a:t>equitable</a:t>
            </a:r>
            <a:r>
              <a:rPr lang="fr-FR" sz="2000" dirty="0">
                <a:solidFill>
                  <a:srgbClr val="38B5A8"/>
                </a:solidFill>
              </a:rPr>
              <a:t> sharing of </a:t>
            </a:r>
            <a:r>
              <a:rPr lang="fr-FR" sz="2000" dirty="0" err="1">
                <a:solidFill>
                  <a:srgbClr val="38B5A8"/>
                </a:solidFill>
              </a:rPr>
              <a:t>benefits</a:t>
            </a:r>
            <a:r>
              <a:rPr lang="fr-FR" sz="2000" dirty="0">
                <a:solidFill>
                  <a:srgbClr val="38B5A8"/>
                </a:solidFill>
              </a:rPr>
              <a:t> </a:t>
            </a:r>
            <a:r>
              <a:rPr lang="fr-FR" sz="2000" dirty="0" err="1">
                <a:solidFill>
                  <a:srgbClr val="38B5A8"/>
                </a:solidFill>
              </a:rPr>
              <a:t>arising</a:t>
            </a:r>
            <a:r>
              <a:rPr lang="fr-FR" sz="2000" dirty="0">
                <a:solidFill>
                  <a:srgbClr val="38B5A8"/>
                </a:solidFill>
              </a:rPr>
              <a:t> </a:t>
            </a:r>
            <a:r>
              <a:rPr lang="fr-FR" sz="2000" dirty="0" err="1">
                <a:solidFill>
                  <a:srgbClr val="38B5A8"/>
                </a:solidFill>
              </a:rPr>
              <a:t>from</a:t>
            </a:r>
            <a:r>
              <a:rPr lang="fr-FR" sz="2000" dirty="0">
                <a:solidFill>
                  <a:srgbClr val="38B5A8"/>
                </a:solidFill>
              </a:rPr>
              <a:t> the use of </a:t>
            </a:r>
            <a:r>
              <a:rPr lang="fr-FR" sz="2000" dirty="0" err="1">
                <a:solidFill>
                  <a:srgbClr val="38B5A8"/>
                </a:solidFill>
              </a:rPr>
              <a:t>genetic</a:t>
            </a:r>
            <a:r>
              <a:rPr lang="fr-FR" sz="2000" dirty="0">
                <a:solidFill>
                  <a:srgbClr val="38B5A8"/>
                </a:solidFill>
              </a:rPr>
              <a:t> </a:t>
            </a:r>
            <a:r>
              <a:rPr lang="fr-FR" sz="2000" dirty="0" err="1">
                <a:solidFill>
                  <a:srgbClr val="38B5A8"/>
                </a:solidFill>
              </a:rPr>
              <a:t>resources</a:t>
            </a:r>
            <a:endParaRPr lang="fr-FR" sz="2000" dirty="0">
              <a:solidFill>
                <a:srgbClr val="38B5A8"/>
              </a:solidFill>
            </a:endParaRPr>
          </a:p>
        </p:txBody>
      </p:sp>
      <p:sp>
        <p:nvSpPr>
          <p:cNvPr id="5" name="Espace réservé du texte 10">
            <a:extLst>
              <a:ext uri="{FF2B5EF4-FFF2-40B4-BE49-F238E27FC236}">
                <a16:creationId xmlns:a16="http://schemas.microsoft.com/office/drawing/2014/main" id="{8E298ABC-6465-7A6B-44B4-4078113EB757}"/>
              </a:ext>
            </a:extLst>
          </p:cNvPr>
          <p:cNvSpPr txBox="1">
            <a:spLocks/>
          </p:cNvSpPr>
          <p:nvPr/>
        </p:nvSpPr>
        <p:spPr>
          <a:xfrm>
            <a:off x="4994649" y="737610"/>
            <a:ext cx="4041775" cy="639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fr-FR" sz="2400" b="1" dirty="0">
                <a:solidFill>
                  <a:srgbClr val="001E4D"/>
                </a:solidFill>
                <a:latin typeface="+mn-lt"/>
                <a:ea typeface="ＭＳ Ｐゴシック" charset="0"/>
                <a:cs typeface="ＭＳ Ｐゴシック" charset="0"/>
              </a:rPr>
              <a:t>The 3 objectives </a:t>
            </a:r>
          </a:p>
        </p:txBody>
      </p:sp>
    </p:spTree>
    <p:extLst>
      <p:ext uri="{BB962C8B-B14F-4D97-AF65-F5344CB8AC3E}">
        <p14:creationId xmlns:p14="http://schemas.microsoft.com/office/powerpoint/2010/main" val="3716927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48138E-9164-4A18-FFFE-2F37428A4C07}"/>
              </a:ext>
            </a:extLst>
          </p:cNvPr>
          <p:cNvSpPr>
            <a:spLocks noGrp="1"/>
          </p:cNvSpPr>
          <p:nvPr>
            <p:ph type="title"/>
          </p:nvPr>
        </p:nvSpPr>
        <p:spPr/>
        <p:txBody>
          <a:bodyPr>
            <a:noAutofit/>
          </a:bodyPr>
          <a:lstStyle/>
          <a:p>
            <a:r>
              <a:rPr lang="fr-FR" b="1" dirty="0">
                <a:solidFill>
                  <a:srgbClr val="1A42B7"/>
                </a:solidFill>
              </a:rPr>
              <a:t>Scope of the CBD</a:t>
            </a:r>
          </a:p>
        </p:txBody>
      </p:sp>
      <p:sp>
        <p:nvSpPr>
          <p:cNvPr id="4" name="ZoneTexte 3">
            <a:extLst>
              <a:ext uri="{FF2B5EF4-FFF2-40B4-BE49-F238E27FC236}">
                <a16:creationId xmlns:a16="http://schemas.microsoft.com/office/drawing/2014/main" id="{E8B43192-D314-480C-106B-2CA5F45550D9}"/>
              </a:ext>
            </a:extLst>
          </p:cNvPr>
          <p:cNvSpPr txBox="1"/>
          <p:nvPr/>
        </p:nvSpPr>
        <p:spPr>
          <a:xfrm>
            <a:off x="645459" y="1048256"/>
            <a:ext cx="7853081" cy="3046988"/>
          </a:xfrm>
          <a:prstGeom prst="rect">
            <a:avLst/>
          </a:prstGeom>
          <a:noFill/>
        </p:spPr>
        <p:txBody>
          <a:bodyPr wrap="square">
            <a:spAutoFit/>
          </a:bodyPr>
          <a:lstStyle/>
          <a:p>
            <a:pPr marL="342900" indent="-342900">
              <a:buFont typeface="Arial" panose="020B0604020202020204" pitchFamily="34" charset="0"/>
              <a:buChar char="•"/>
            </a:pPr>
            <a:r>
              <a:rPr lang="fr-FR" sz="2400" dirty="0" err="1">
                <a:solidFill>
                  <a:srgbClr val="38B5A8"/>
                </a:solidFill>
              </a:rPr>
              <a:t>From</a:t>
            </a:r>
            <a:r>
              <a:rPr lang="fr-FR" sz="2400" dirty="0">
                <a:solidFill>
                  <a:srgbClr val="38B5A8"/>
                </a:solidFill>
              </a:rPr>
              <a:t> the protection of </a:t>
            </a:r>
            <a:r>
              <a:rPr lang="fr-FR" sz="2400" dirty="0" err="1">
                <a:solidFill>
                  <a:srgbClr val="38B5A8"/>
                </a:solidFill>
              </a:rPr>
              <a:t>ecosystems</a:t>
            </a:r>
            <a:r>
              <a:rPr lang="fr-FR" sz="2400" dirty="0">
                <a:solidFill>
                  <a:srgbClr val="38B5A8"/>
                </a:solidFill>
              </a:rPr>
              <a:t> to </a:t>
            </a:r>
            <a:r>
              <a:rPr lang="fr-FR" sz="2400" dirty="0" err="1">
                <a:solidFill>
                  <a:srgbClr val="38B5A8"/>
                </a:solidFill>
              </a:rPr>
              <a:t>genetic</a:t>
            </a:r>
            <a:r>
              <a:rPr lang="fr-FR" sz="2400" dirty="0">
                <a:solidFill>
                  <a:srgbClr val="38B5A8"/>
                </a:solidFill>
              </a:rPr>
              <a:t> </a:t>
            </a:r>
            <a:r>
              <a:rPr lang="fr-FR" sz="2400" dirty="0" err="1">
                <a:solidFill>
                  <a:srgbClr val="38B5A8"/>
                </a:solidFill>
              </a:rPr>
              <a:t>resources</a:t>
            </a:r>
            <a:r>
              <a:rPr lang="fr-FR" sz="2400" dirty="0">
                <a:solidFill>
                  <a:srgbClr val="38B5A8"/>
                </a:solidFill>
              </a:rPr>
              <a:t>,</a:t>
            </a:r>
          </a:p>
          <a:p>
            <a:pPr marL="342900" indent="-342900">
              <a:buFont typeface="Arial" panose="020B0604020202020204" pitchFamily="34" charset="0"/>
              <a:buChar char="•"/>
            </a:pPr>
            <a:r>
              <a:rPr lang="fr-FR" sz="2400" dirty="0" err="1">
                <a:solidFill>
                  <a:srgbClr val="38B5A8"/>
                </a:solidFill>
              </a:rPr>
              <a:t>From</a:t>
            </a:r>
            <a:r>
              <a:rPr lang="fr-FR" sz="2400" dirty="0">
                <a:solidFill>
                  <a:srgbClr val="38B5A8"/>
                </a:solidFill>
              </a:rPr>
              <a:t> conservation to justice,</a:t>
            </a:r>
          </a:p>
          <a:p>
            <a:pPr marL="342900" indent="-342900">
              <a:buFont typeface="Arial" panose="020B0604020202020204" pitchFamily="34" charset="0"/>
              <a:buChar char="•"/>
            </a:pPr>
            <a:r>
              <a:rPr lang="fr-FR" sz="2400" dirty="0" err="1">
                <a:solidFill>
                  <a:srgbClr val="38B5A8"/>
                </a:solidFill>
              </a:rPr>
              <a:t>From</a:t>
            </a:r>
            <a:r>
              <a:rPr lang="fr-FR" sz="2400" dirty="0">
                <a:solidFill>
                  <a:srgbClr val="38B5A8"/>
                </a:solidFill>
              </a:rPr>
              <a:t> commerce to </a:t>
            </a:r>
            <a:r>
              <a:rPr lang="fr-FR" sz="2400" dirty="0" err="1">
                <a:solidFill>
                  <a:srgbClr val="38B5A8"/>
                </a:solidFill>
              </a:rPr>
              <a:t>scientific</a:t>
            </a:r>
            <a:r>
              <a:rPr lang="fr-FR" sz="2400" dirty="0">
                <a:solidFill>
                  <a:srgbClr val="38B5A8"/>
                </a:solidFill>
              </a:rPr>
              <a:t> </a:t>
            </a:r>
            <a:r>
              <a:rPr lang="fr-FR" sz="2400" dirty="0" err="1">
                <a:solidFill>
                  <a:srgbClr val="38B5A8"/>
                </a:solidFill>
              </a:rPr>
              <a:t>knowledge</a:t>
            </a:r>
            <a:r>
              <a:rPr lang="fr-FR" sz="2400" dirty="0">
                <a:solidFill>
                  <a:srgbClr val="38B5A8"/>
                </a:solidFill>
              </a:rPr>
              <a:t>,</a:t>
            </a:r>
          </a:p>
          <a:p>
            <a:pPr marL="342900" indent="-342900">
              <a:buFont typeface="Arial" panose="020B0604020202020204" pitchFamily="34" charset="0"/>
              <a:buChar char="•"/>
            </a:pPr>
            <a:r>
              <a:rPr lang="fr-FR" sz="2400" dirty="0" err="1">
                <a:solidFill>
                  <a:srgbClr val="38B5A8"/>
                </a:solidFill>
              </a:rPr>
              <a:t>From</a:t>
            </a:r>
            <a:r>
              <a:rPr lang="fr-FR" sz="2400" dirty="0">
                <a:solidFill>
                  <a:srgbClr val="38B5A8"/>
                </a:solidFill>
              </a:rPr>
              <a:t> the attribution of </a:t>
            </a:r>
            <a:r>
              <a:rPr lang="fr-FR" sz="2400" dirty="0" err="1">
                <a:solidFill>
                  <a:srgbClr val="38B5A8"/>
                </a:solidFill>
              </a:rPr>
              <a:t>rights</a:t>
            </a:r>
            <a:r>
              <a:rPr lang="fr-FR" sz="2400" dirty="0">
                <a:solidFill>
                  <a:srgbClr val="38B5A8"/>
                </a:solidFill>
              </a:rPr>
              <a:t> to the recognition of </a:t>
            </a:r>
            <a:r>
              <a:rPr lang="fr-FR" sz="2400" dirty="0" err="1">
                <a:solidFill>
                  <a:srgbClr val="38B5A8"/>
                </a:solidFill>
              </a:rPr>
              <a:t>responsibilities</a:t>
            </a:r>
            <a:endParaRPr lang="fr-FR" sz="2400" dirty="0">
              <a:solidFill>
                <a:srgbClr val="38B5A8"/>
              </a:solidFill>
            </a:endParaRPr>
          </a:p>
          <a:p>
            <a:pPr marL="342900" indent="-342900">
              <a:buFont typeface="Arial" panose="020B0604020202020204" pitchFamily="34" charset="0"/>
              <a:buChar char="•"/>
            </a:pPr>
            <a:r>
              <a:rPr lang="fr-FR" sz="2400" dirty="0">
                <a:solidFill>
                  <a:srgbClr val="38B5A8"/>
                </a:solidFill>
              </a:rPr>
              <a:t>New questions in the </a:t>
            </a:r>
            <a:r>
              <a:rPr lang="fr-FR" sz="2400" dirty="0" err="1">
                <a:solidFill>
                  <a:srgbClr val="38B5A8"/>
                </a:solidFill>
              </a:rPr>
              <a:t>field</a:t>
            </a:r>
            <a:r>
              <a:rPr lang="fr-FR" sz="2400" dirty="0">
                <a:solidFill>
                  <a:srgbClr val="38B5A8"/>
                </a:solidFill>
              </a:rPr>
              <a:t> of nature protection </a:t>
            </a:r>
            <a:r>
              <a:rPr lang="fr-FR" sz="2400" dirty="0" err="1">
                <a:solidFill>
                  <a:srgbClr val="38B5A8"/>
                </a:solidFill>
              </a:rPr>
              <a:t>such</a:t>
            </a:r>
            <a:r>
              <a:rPr lang="fr-FR" sz="2400" dirty="0">
                <a:solidFill>
                  <a:srgbClr val="38B5A8"/>
                </a:solidFill>
              </a:rPr>
              <a:t> as </a:t>
            </a:r>
            <a:r>
              <a:rPr lang="fr-FR" sz="2400" dirty="0" err="1">
                <a:solidFill>
                  <a:srgbClr val="38B5A8"/>
                </a:solidFill>
              </a:rPr>
              <a:t>intellectual</a:t>
            </a:r>
            <a:r>
              <a:rPr lang="fr-FR" sz="2400" dirty="0">
                <a:solidFill>
                  <a:srgbClr val="38B5A8"/>
                </a:solidFill>
              </a:rPr>
              <a:t> </a:t>
            </a:r>
            <a:r>
              <a:rPr lang="fr-FR" sz="2400" dirty="0" err="1">
                <a:solidFill>
                  <a:srgbClr val="38B5A8"/>
                </a:solidFill>
              </a:rPr>
              <a:t>property</a:t>
            </a:r>
            <a:r>
              <a:rPr lang="fr-FR" sz="2400" dirty="0">
                <a:solidFill>
                  <a:srgbClr val="38B5A8"/>
                </a:solidFill>
              </a:rPr>
              <a:t> </a:t>
            </a:r>
            <a:r>
              <a:rPr lang="fr-FR" sz="2400" dirty="0" err="1">
                <a:solidFill>
                  <a:srgbClr val="38B5A8"/>
                </a:solidFill>
              </a:rPr>
              <a:t>rights</a:t>
            </a:r>
            <a:r>
              <a:rPr lang="fr-FR" sz="2400" dirty="0">
                <a:solidFill>
                  <a:srgbClr val="38B5A8"/>
                </a:solidFill>
              </a:rPr>
              <a:t>, </a:t>
            </a:r>
            <a:r>
              <a:rPr lang="fr-FR" sz="2400" dirty="0" err="1">
                <a:solidFill>
                  <a:srgbClr val="38B5A8"/>
                </a:solidFill>
              </a:rPr>
              <a:t>community</a:t>
            </a:r>
            <a:r>
              <a:rPr lang="fr-FR" sz="2400" dirty="0">
                <a:solidFill>
                  <a:srgbClr val="38B5A8"/>
                </a:solidFill>
              </a:rPr>
              <a:t> </a:t>
            </a:r>
            <a:r>
              <a:rPr lang="fr-FR" sz="2400" dirty="0" err="1">
                <a:solidFill>
                  <a:srgbClr val="38B5A8"/>
                </a:solidFill>
              </a:rPr>
              <a:t>rights</a:t>
            </a:r>
            <a:r>
              <a:rPr lang="fr-FR" sz="2400" dirty="0">
                <a:solidFill>
                  <a:srgbClr val="38B5A8"/>
                </a:solidFill>
              </a:rPr>
              <a:t>, etc.</a:t>
            </a:r>
          </a:p>
        </p:txBody>
      </p:sp>
    </p:spTree>
    <p:extLst>
      <p:ext uri="{BB962C8B-B14F-4D97-AF65-F5344CB8AC3E}">
        <p14:creationId xmlns:p14="http://schemas.microsoft.com/office/powerpoint/2010/main" val="383472139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61F419D0D93B4481421D102C554BF1" ma:contentTypeVersion="13" ma:contentTypeDescription="Crée un document." ma:contentTypeScope="" ma:versionID="5abb265bed4f96d4edc67cbbc670c83f">
  <xsd:schema xmlns:xsd="http://www.w3.org/2001/XMLSchema" xmlns:xs="http://www.w3.org/2001/XMLSchema" xmlns:p="http://schemas.microsoft.com/office/2006/metadata/properties" xmlns:ns2="2c866eba-0e85-40b8-9134-af41379355db" xmlns:ns3="5fe63f5c-9afc-489e-80cb-6bc0d225116d" targetNamespace="http://schemas.microsoft.com/office/2006/metadata/properties" ma:root="true" ma:fieldsID="632d0c3de189aa9b2230c4bf8b81ec9b" ns2:_="" ns3:_="">
    <xsd:import namespace="2c866eba-0e85-40b8-9134-af41379355db"/>
    <xsd:import namespace="5fe63f5c-9afc-489e-80cb-6bc0d225116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866eba-0e85-40b8-9134-af41379355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c8a7ca8c-54c8-401e-a267-c438f41c72ff"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e63f5c-9afc-489e-80cb-6bc0d225116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7f2bf45-9394-4c42-9859-7f5461d66812}" ma:internalName="TaxCatchAll" ma:showField="CatchAllData" ma:web="5fe63f5c-9afc-489e-80cb-6bc0d22511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fe63f5c-9afc-489e-80cb-6bc0d225116d" xsi:nil="true"/>
    <lcf76f155ced4ddcb4097134ff3c332f xmlns="2c866eba-0e85-40b8-9134-af41379355d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F63BCF-E169-4DCB-A6FC-C43C96486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866eba-0e85-40b8-9134-af41379355db"/>
    <ds:schemaRef ds:uri="5fe63f5c-9afc-489e-80cb-6bc0d22511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011528-DEDC-4A3F-ADDC-28F586901849}">
  <ds:schemaRefs>
    <ds:schemaRef ds:uri="http://schemas.microsoft.com/office/2006/documentManagement/types"/>
    <ds:schemaRef ds:uri="5fe63f5c-9afc-489e-80cb-6bc0d225116d"/>
    <ds:schemaRef ds:uri="http://www.w3.org/XML/1998/namespace"/>
    <ds:schemaRef ds:uri="http://purl.org/dc/dcmitype/"/>
    <ds:schemaRef ds:uri="http://purl.org/dc/elements/1.1/"/>
    <ds:schemaRef ds:uri="2c866eba-0e85-40b8-9134-af41379355db"/>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7EEDA338-6B29-4059-8ABB-D671CCDAFD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2353</Words>
  <Application>Microsoft Office PowerPoint</Application>
  <PresentationFormat>On-screen Show (16:9)</PresentationFormat>
  <Paragraphs>240</Paragraphs>
  <Slides>34</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Simple Light</vt:lpstr>
      <vt:lpstr>CBD Decision-making process from internal to external point of view and vice-versa </vt:lpstr>
      <vt:lpstr>A short survey …</vt:lpstr>
      <vt:lpstr>PowerPoint Presentation</vt:lpstr>
      <vt:lpstr>PowerPoint Presentation</vt:lpstr>
      <vt:lpstr>PowerPoint Presentation</vt:lpstr>
      <vt:lpstr>PowerPoint Presentation</vt:lpstr>
      <vt:lpstr>The CBD “negotiation” in a few words</vt:lpstr>
      <vt:lpstr>CBD: First convention on sustainable development</vt:lpstr>
      <vt:lpstr>Scope of the CBD</vt:lpstr>
      <vt:lpstr>PowerPoint Presentation</vt:lpstr>
      <vt:lpstr>PowerPoint Presentation</vt:lpstr>
      <vt:lpstr>PowerPoint Presentation</vt:lpstr>
      <vt:lpstr>PowerPoint Presentation</vt:lpstr>
      <vt:lpstr>PowerPoint Presentation</vt:lpstr>
      <vt:lpstr>7 programmes of works</vt:lpstr>
      <vt:lpstr>And cross-cutting issues</vt:lpstr>
      <vt:lpstr>PowerPoint Presentation</vt:lpstr>
      <vt:lpstr>PowerPoint Presentation</vt:lpstr>
      <vt:lpstr>Global Agreements and Regimes Relevant to the Scope of the CBD (updated from D. M. McGraw, 2002)</vt:lpstr>
      <vt:lpstr>PowerPoint Presentation</vt:lpstr>
      <vt:lpstr>COP Parties and Stakeholders (Influencers)</vt:lpstr>
      <vt:lpstr>COP Parties and Stakeholders</vt:lpstr>
      <vt:lpstr>COP Parties and Stakeholders</vt:lpstr>
      <vt:lpstr>PowerPoint Presentation</vt:lpstr>
      <vt:lpstr>I try to stay optimistic ! </vt:lpstr>
      <vt:lpstr>PowerPoint Presentation</vt:lpstr>
      <vt:lpstr>I try to stay optimistic ! </vt:lpstr>
      <vt:lpstr>I try to stay optimistic ! </vt:lpstr>
      <vt:lpstr>PowerPoint Presentation</vt:lpstr>
      <vt:lpstr>CBD Meetings in 2023 (with official nomination) </vt:lpstr>
      <vt:lpstr>CBD Meetings in 2023 (with official nomination) </vt:lpstr>
      <vt:lpstr>CBD discussion forums, initiatives or conferences in 2023</vt:lpstr>
      <vt:lpstr>CBD discussion forums, initiatives or conferences in 2023</vt:lpstr>
      <vt:lpstr>A guide to better understand CBD and its negotiation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creator>K</dc:creator>
  <cp:lastModifiedBy>K</cp:lastModifiedBy>
  <cp:revision>85</cp:revision>
  <cp:lastPrinted>2024-01-09T14:20:41Z</cp:lastPrinted>
  <dcterms:modified xsi:type="dcterms:W3CDTF">2024-01-17T10:28:57Z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0x0101002D61F419D0D93B4481421D102C554BF1</vt:lpwstr>
  </property>
</Properties>
</file>